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707" r:id="rId2"/>
  </p:sldMasterIdLst>
  <p:notesMasterIdLst>
    <p:notesMasterId r:id="rId35"/>
  </p:notesMasterIdLst>
  <p:sldIdLst>
    <p:sldId id="256" r:id="rId3"/>
    <p:sldId id="278" r:id="rId4"/>
    <p:sldId id="489" r:id="rId5"/>
    <p:sldId id="480" r:id="rId6"/>
    <p:sldId id="481" r:id="rId7"/>
    <p:sldId id="492" r:id="rId8"/>
    <p:sldId id="493" r:id="rId9"/>
    <p:sldId id="490" r:id="rId10"/>
    <p:sldId id="483" r:id="rId11"/>
    <p:sldId id="496" r:id="rId12"/>
    <p:sldId id="508" r:id="rId13"/>
    <p:sldId id="494" r:id="rId14"/>
    <p:sldId id="509" r:id="rId15"/>
    <p:sldId id="510" r:id="rId16"/>
    <p:sldId id="511" r:id="rId17"/>
    <p:sldId id="507" r:id="rId18"/>
    <p:sldId id="512" r:id="rId19"/>
    <p:sldId id="517" r:id="rId20"/>
    <p:sldId id="506" r:id="rId21"/>
    <p:sldId id="513" r:id="rId22"/>
    <p:sldId id="514" r:id="rId23"/>
    <p:sldId id="518" r:id="rId24"/>
    <p:sldId id="484" r:id="rId25"/>
    <p:sldId id="491" r:id="rId26"/>
    <p:sldId id="482" r:id="rId27"/>
    <p:sldId id="495" r:id="rId28"/>
    <p:sldId id="515" r:id="rId29"/>
    <p:sldId id="485" r:id="rId30"/>
    <p:sldId id="516" r:id="rId31"/>
    <p:sldId id="519" r:id="rId32"/>
    <p:sldId id="487" r:id="rId33"/>
    <p:sldId id="4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948"/>
    <a:srgbClr val="ACADAE"/>
    <a:srgbClr val="3D4A5C"/>
    <a:srgbClr val="BFDBF7"/>
    <a:srgbClr val="DB222A"/>
    <a:srgbClr val="C5C6C7"/>
    <a:srgbClr val="194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62"/>
    <p:restoredTop sz="83196"/>
  </p:normalViewPr>
  <p:slideViewPr>
    <p:cSldViewPr snapToGrid="0" snapToObjects="1">
      <p:cViewPr varScale="1">
        <p:scale>
          <a:sx n="235" d="100"/>
          <a:sy n="235" d="100"/>
        </p:scale>
        <p:origin x="2480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9F9F-8A57-9F49-BBD0-B6AA276F2D53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DAA1-BE4D-0545-9737-562502974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6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9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18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0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9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7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0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5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1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8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3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8DAA1-BE4D-0545-9737-562502974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FFA2-B687-7C4C-9E8D-E75F4551E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81E1B-CB74-BC4C-9645-6746E4D1E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F8A4-FBA2-214C-897B-63426C7E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14541-68F1-9F4B-9A0D-98CD6DD9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4408-BF1F-1043-9389-9C837B18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23E9-5CF5-6A46-86C9-394AE3B2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19AC7-9E75-D640-8036-C77B637A0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7ED6-21B0-9848-BAEB-C10D1C3A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D8A3-687E-7F4B-BCBA-13B8D1A2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3020-99BF-1B40-8774-83E00228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1001D-2158-F34E-80D2-05A3A77CC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9D78A-C313-8944-9864-594C8129E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75711-B60C-F94D-9414-A1D04D15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04E44-9D1B-B047-B1D5-3110F41A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6350-10DB-1A44-8A46-8E7F6D09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000" y="609600"/>
            <a:ext cx="11520000" cy="2819399"/>
          </a:xfrm>
        </p:spPr>
        <p:txBody>
          <a:bodyPr anchor="b">
            <a:normAutofit/>
          </a:bodyPr>
          <a:lstStyle>
            <a:lvl1pPr algn="ctr">
              <a:defRPr sz="4800" cap="none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6375"/>
            <a:ext cx="5396688" cy="43248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466373"/>
            <a:ext cx="5396688" cy="43248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0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12" y="609599"/>
            <a:ext cx="11520000" cy="527367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D94C-ED53-0F47-B2F0-AD7D9BA5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ED15-244D-294C-B8A9-9466C035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3510-AA2A-7D4C-801C-9778DC4D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586E-0CCE-7541-8D5C-2A83F91B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BF881-D9F8-E749-8D73-73434549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9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80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5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4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7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6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211-3051-0D44-AF9B-CFFA1405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493B4-161B-3D41-8D7C-2CBADD42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D2F1-BAB5-1740-8E73-663B3528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84FC-EEA6-774B-875F-A86B40F7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5DE36-2943-FE42-A6CE-D77877E3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10C6-08E1-B240-A3BE-E0AA83B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1F23-0BDC-C141-B606-88A4DB138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7E088-C83B-854A-AED6-1D6C8F21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295D8-5897-6F4D-9E46-E639523B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8E910-29A9-284C-B4BF-16C85028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C352E-EADE-E841-BFAC-D8426EBA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1BC0-CD71-7D42-AC30-0168D72D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71BF9-1993-A941-B02D-3D6D20AAC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95399-E719-FB41-AA74-BC54FE99C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B0AB5-1762-AC4A-8291-A2CBBB1E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151CC-17F7-FB47-93A7-5062CF9F9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69BD4-268F-074D-96A6-EFBF99D1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3ADCE-0745-A442-A48A-ED175D76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16A53-0C5F-D84E-B05F-7792043B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6616-1BD4-DE49-8AA9-D509299C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7A368-99EF-1848-8A0C-544B44D4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9C7F8-B2BC-2D4E-B2FA-7A24E618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63EB1-ED8E-8643-9872-0CAE42A2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54D6B-B877-5049-B48A-81C2FDF4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98C66-E571-9045-9951-B635548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59759-64FD-C94B-8463-9FB4D49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F156-75A8-8D4B-8D58-D428ADFA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DB56-7172-ED41-B231-B2F706CD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087E-B9CE-9C44-A399-9AF66CFA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12155-8EEE-7E45-8CCE-A8237DDB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1FAEE-F645-8D47-9381-01560144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EC09C-E34B-8543-A779-1A6B6B8F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12AC-C43B-7E41-9E3D-98681271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7507F-7E9A-DD46-99FD-8F59D18D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F2E59-ECE3-0C41-BD70-3E39CC666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43BE5-560E-C747-B5ED-29111DDB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71AE9-F073-E64A-BF9A-8FD74DC8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01864-EF80-0A46-B656-F4320674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CDDC3-4EBA-3E42-AD11-B00E574E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8358D-903C-A84E-8440-3B22C3DE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3C23-092C-0045-8E1E-F2A2C5BA4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28AD-379C-2547-95A6-5A91D80FDFD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3640-A91F-8D4A-84E8-51DF2B433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A9961-4557-B947-A051-8B3C1DA8D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4EFB-557E-8B4A-B38C-8351B4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12" y="114299"/>
            <a:ext cx="1152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412" y="1475395"/>
            <a:ext cx="10080000" cy="430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urce Sans Pro" panose="020B0503030403020204" pitchFamily="34" charset="0"/>
              </a:defRPr>
            </a:lvl1pPr>
          </a:lstStyle>
          <a:p>
            <a:fld id="{21CD28AD-379C-2547-95A6-5A91D80FDFDC}" type="datetimeFigureOut">
              <a:rPr lang="en-US" smtClean="0"/>
              <a:pPr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urce Sans Pro" panose="020B0503030403020204" pitchFamily="34" charset="0"/>
              </a:defRPr>
            </a:lvl1pPr>
          </a:lstStyle>
          <a:p>
            <a:fld id="{730B4EFB-557E-8B4A-B38C-8351B46DF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25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Source Sans Pro" panose="020B0503030403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800" kern="1200" cap="none" baseline="0" dirty="0" smtClean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Source Sans Pro" panose="020B0503030403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400" kern="1200" cap="none" baseline="0" dirty="0" smtClean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Source Sans Pro" panose="020B0503030403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2000" kern="1200" cap="none" baseline="0" dirty="0" smtClean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Source Sans Pro" panose="020B0503030403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1800" kern="1200" cap="none" baseline="0" dirty="0" smtClean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Source Sans Pro" panose="020B0503030403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lang="en-US" sz="1800" kern="1200" cap="none" baseline="0" dirty="0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Source Sans Pro" panose="020B0503030403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ikemuin@medprojects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D78E-6020-A94B-ABE5-237AA7BF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609600"/>
            <a:ext cx="11520000" cy="2819399"/>
          </a:xfrm>
        </p:spPr>
        <p:txBody>
          <a:bodyPr>
            <a:normAutofit/>
          </a:bodyPr>
          <a:lstStyle/>
          <a:p>
            <a:r>
              <a:rPr lang="en-US" dirty="0"/>
              <a:t>From Vision to Reality: A Healthcare Interoperability Project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1F949-9669-D54B-A1E9-507FDBE1F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Dr. Mike Muin</a:t>
            </a:r>
          </a:p>
          <a:p>
            <a:r>
              <a:rPr lang="en-US" dirty="0"/>
              <a:t>MedProjects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3BC3BB-BE7D-DC43-9BA4-6D1CE1AFE05E}"/>
              </a:ext>
            </a:extLst>
          </p:cNvPr>
          <p:cNvCxnSpPr/>
          <p:nvPr/>
        </p:nvCxnSpPr>
        <p:spPr>
          <a:xfrm>
            <a:off x="4177862" y="3618993"/>
            <a:ext cx="383627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7025CC0-9B95-8560-881D-68523B2F7F1A}"/>
              </a:ext>
            </a:extLst>
          </p:cNvPr>
          <p:cNvGrpSpPr/>
          <p:nvPr/>
        </p:nvGrpSpPr>
        <p:grpSpPr>
          <a:xfrm>
            <a:off x="4252083" y="5377886"/>
            <a:ext cx="3687834" cy="1361040"/>
            <a:chOff x="386019" y="5496960"/>
            <a:chExt cx="2241552" cy="8272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E47D58-455E-583E-7F2A-16E4F97A8746}"/>
                </a:ext>
              </a:extLst>
            </p:cNvPr>
            <p:cNvSpPr/>
            <p:nvPr/>
          </p:nvSpPr>
          <p:spPr>
            <a:xfrm>
              <a:off x="386019" y="5496960"/>
              <a:ext cx="2241552" cy="82727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background with red letters&#10;&#10;Description automatically generated">
              <a:extLst>
                <a:ext uri="{FF2B5EF4-FFF2-40B4-BE49-F238E27FC236}">
                  <a16:creationId xmlns:a16="http://schemas.microsoft.com/office/drawing/2014/main" id="{CF30C1B1-4D0F-823B-2CE3-0CA650DBC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169" y="5572792"/>
              <a:ext cx="2127252" cy="675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94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5F0A31-AFF0-1BAC-9FDA-DBE1380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19" y="621000"/>
            <a:ext cx="9877962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5F0A31-AFF0-1BAC-9FDA-DBE1380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19" y="621000"/>
            <a:ext cx="9877962" cy="5616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634B9919-5A84-106F-DA6B-8AB19BE30458}"/>
              </a:ext>
            </a:extLst>
          </p:cNvPr>
          <p:cNvSpPr/>
          <p:nvPr/>
        </p:nvSpPr>
        <p:spPr>
          <a:xfrm>
            <a:off x="4034790" y="2098150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The main source/system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3C66BE-F954-9131-19A0-4EDB77E3E9A7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377440" y="2023110"/>
            <a:ext cx="1657350" cy="636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6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5F0A31-AFF0-1BAC-9FDA-DBE1380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19" y="621000"/>
            <a:ext cx="9877962" cy="5616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634B9919-5A84-106F-DA6B-8AB19BE30458}"/>
              </a:ext>
            </a:extLst>
          </p:cNvPr>
          <p:cNvSpPr/>
          <p:nvPr/>
        </p:nvSpPr>
        <p:spPr>
          <a:xfrm>
            <a:off x="3040380" y="1886695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HL7-compliant systems can be the most straightforward to integrate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3C66BE-F954-9131-19A0-4EDB77E3E9A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593205" y="2027583"/>
            <a:ext cx="589473" cy="420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8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5F0A31-AFF0-1BAC-9FDA-DBE1380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19" y="621000"/>
            <a:ext cx="9877962" cy="5616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634B9919-5A84-106F-DA6B-8AB19BE30458}"/>
              </a:ext>
            </a:extLst>
          </p:cNvPr>
          <p:cNvSpPr/>
          <p:nvPr/>
        </p:nvSpPr>
        <p:spPr>
          <a:xfrm>
            <a:off x="1285875" y="2349610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Financial systems are a different breed of integration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3C66BE-F954-9131-19A0-4EDB77E3E9A7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3062288" y="3472731"/>
            <a:ext cx="69532" cy="459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7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5F0A31-AFF0-1BAC-9FDA-DBE1380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19" y="621000"/>
            <a:ext cx="9877962" cy="5616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634B9919-5A84-106F-DA6B-8AB19BE30458}"/>
              </a:ext>
            </a:extLst>
          </p:cNvPr>
          <p:cNvSpPr/>
          <p:nvPr/>
        </p:nvSpPr>
        <p:spPr>
          <a:xfrm>
            <a:off x="2606040" y="2138155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The unique/outlier systems – usually non-HL7 compliant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3C66BE-F954-9131-19A0-4EDB77E3E9A7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4382453" y="3261276"/>
            <a:ext cx="555307" cy="956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5F0A31-AFF0-1BAC-9FDA-DBE1380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19" y="621000"/>
            <a:ext cx="9877962" cy="5616000"/>
          </a:xfrm>
          <a:prstGeom prst="rect">
            <a:avLst/>
          </a:prstGeom>
        </p:spPr>
      </p:pic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634B9919-5A84-106F-DA6B-8AB19BE30458}"/>
              </a:ext>
            </a:extLst>
          </p:cNvPr>
          <p:cNvSpPr/>
          <p:nvPr/>
        </p:nvSpPr>
        <p:spPr>
          <a:xfrm>
            <a:off x="3051810" y="2867439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What do we do with legacy systems and data analytics requirements?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3C66BE-F954-9131-19A0-4EDB77E3E9A7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4828223" y="3990560"/>
            <a:ext cx="1267777" cy="1747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6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EBE2-CF30-1E94-C48C-D0DBF7DF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Step: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Document Data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86FD-AE68-564F-0FD1-54FB5A8F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inbound and outbound for each system</a:t>
            </a:r>
          </a:p>
          <a:p>
            <a:pPr lvl="1"/>
            <a:r>
              <a:rPr lang="en-US" dirty="0"/>
              <a:t>One system’s outbound is another system’s inbound</a:t>
            </a:r>
          </a:p>
          <a:p>
            <a:r>
              <a:rPr lang="en-US" dirty="0"/>
              <a:t>Go beyond HL7</a:t>
            </a:r>
          </a:p>
        </p:txBody>
      </p:sp>
    </p:spTree>
    <p:extLst>
      <p:ext uri="{BB962C8B-B14F-4D97-AF65-F5344CB8AC3E}">
        <p14:creationId xmlns:p14="http://schemas.microsoft.com/office/powerpoint/2010/main" val="341554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9F3AA5C-2401-8C30-22CF-3986B00A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23" y="621000"/>
            <a:ext cx="9877954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9F3AA5C-2401-8C30-22CF-3986B00A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23" y="621000"/>
            <a:ext cx="9877954" cy="5616000"/>
          </a:xfrm>
          <a:prstGeom prst="rect">
            <a:avLst/>
          </a:prstGeom>
        </p:spPr>
      </p:pic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CB0C3ED2-B681-D8B6-0603-A87E32CC8EF1}"/>
              </a:ext>
            </a:extLst>
          </p:cNvPr>
          <p:cNvSpPr/>
          <p:nvPr/>
        </p:nvSpPr>
        <p:spPr>
          <a:xfrm>
            <a:off x="6581775" y="3686175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HL7 Integration Team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C247F-70F0-1E97-AD81-00E3AB76E58D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5989320" y="3023235"/>
            <a:ext cx="592455" cy="1224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3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BBE810C-BA8E-76B5-131A-FCD57182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4" y="438288"/>
            <a:ext cx="11507351" cy="59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9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F26994-FDF1-AB48-8214-79D100AE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2" y="114299"/>
            <a:ext cx="11520000" cy="1260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4F7E-A545-CE43-82C6-B34EDC88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Healthcare IT Professional for 20+ Years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/>
              <a:t>CEO/Founder, </a:t>
            </a:r>
            <a:r>
              <a:rPr lang="en-US" dirty="0">
                <a:solidFill>
                  <a:schemeClr val="accent5"/>
                </a:solidFill>
              </a:rPr>
              <a:t>MedProjects</a:t>
            </a:r>
            <a:r>
              <a:rPr lang="en-US" dirty="0"/>
              <a:t> Inc.</a:t>
            </a:r>
          </a:p>
          <a:p>
            <a:r>
              <a:rPr lang="en-US" dirty="0"/>
              <a:t>Relevant Work Experience:</a:t>
            </a:r>
          </a:p>
          <a:p>
            <a:pPr lvl="1"/>
            <a:r>
              <a:rPr lang="en-US" dirty="0"/>
              <a:t>(Vendor) Project Manager, </a:t>
            </a:r>
            <a:r>
              <a:rPr lang="en-US" dirty="0">
                <a:solidFill>
                  <a:schemeClr val="accent5"/>
                </a:solidFill>
              </a:rPr>
              <a:t>Asian Hospital</a:t>
            </a:r>
          </a:p>
          <a:p>
            <a:pPr lvl="1"/>
            <a:r>
              <a:rPr lang="en-US" dirty="0"/>
              <a:t>Postdoctoral Research Fellow, </a:t>
            </a:r>
            <a:r>
              <a:rPr lang="en-US" dirty="0">
                <a:solidFill>
                  <a:schemeClr val="accent5"/>
                </a:solidFill>
              </a:rPr>
              <a:t>US National Library of Medicine</a:t>
            </a:r>
          </a:p>
          <a:p>
            <a:pPr lvl="1"/>
            <a:r>
              <a:rPr lang="en-US" dirty="0"/>
              <a:t>Health IT Consultant, </a:t>
            </a:r>
            <a:r>
              <a:rPr lang="en-US" dirty="0">
                <a:solidFill>
                  <a:schemeClr val="accent5"/>
                </a:solidFill>
              </a:rPr>
              <a:t>St. Luke’s Medical Center</a:t>
            </a:r>
          </a:p>
          <a:p>
            <a:pPr lvl="1"/>
            <a:r>
              <a:rPr lang="en-US" dirty="0"/>
              <a:t>Chief Information Officer, </a:t>
            </a:r>
            <a:r>
              <a:rPr lang="en-US" dirty="0">
                <a:solidFill>
                  <a:schemeClr val="accent5"/>
                </a:solidFill>
              </a:rPr>
              <a:t>The Medical City</a:t>
            </a:r>
          </a:p>
          <a:p>
            <a:pPr lvl="1"/>
            <a:r>
              <a:rPr lang="en-US" dirty="0"/>
              <a:t>Chief Information Officer, </a:t>
            </a:r>
            <a:r>
              <a:rPr lang="en-US" dirty="0">
                <a:solidFill>
                  <a:schemeClr val="accent5"/>
                </a:solidFill>
              </a:rPr>
              <a:t>Healthway Medical Clinics</a:t>
            </a:r>
          </a:p>
          <a:p>
            <a:pPr lvl="1"/>
            <a:r>
              <a:rPr lang="en-US" dirty="0"/>
              <a:t>CIO/CTO, </a:t>
            </a:r>
            <a:r>
              <a:rPr lang="en-US" dirty="0">
                <a:solidFill>
                  <a:schemeClr val="accent5"/>
                </a:solidFill>
              </a:rPr>
              <a:t>Metro Pacific Health Tech (mWell)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0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9F3AA5C-2401-8C30-22CF-3986B00A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23" y="621000"/>
            <a:ext cx="9877954" cy="5616000"/>
          </a:xfrm>
          <a:prstGeom prst="rect">
            <a:avLst/>
          </a:prstGeom>
        </p:spPr>
      </p:pic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CB0C3ED2-B681-D8B6-0603-A87E32CC8EF1}"/>
              </a:ext>
            </a:extLst>
          </p:cNvPr>
          <p:cNvSpPr/>
          <p:nvPr/>
        </p:nvSpPr>
        <p:spPr>
          <a:xfrm>
            <a:off x="4432935" y="4726305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Vendor-to-vendor coordination</a:t>
            </a:r>
          </a:p>
          <a:p>
            <a:pPr algn="ctr"/>
            <a:r>
              <a:rPr lang="en-US" dirty="0">
                <a:latin typeface="Source Sans Pro" panose="020B0503030403020204" pitchFamily="34" charset="0"/>
              </a:rPr>
              <a:t>(Project Management)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C247F-70F0-1E97-AD81-00E3AB76E58D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3840480" y="4063365"/>
            <a:ext cx="592455" cy="1224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7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9F3AA5C-2401-8C30-22CF-3986B00A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23" y="621000"/>
            <a:ext cx="9877954" cy="5616000"/>
          </a:xfrm>
          <a:prstGeom prst="rect">
            <a:avLst/>
          </a:prstGeom>
        </p:spPr>
      </p:pic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CB0C3ED2-B681-D8B6-0603-A87E32CC8EF1}"/>
              </a:ext>
            </a:extLst>
          </p:cNvPr>
          <p:cNvSpPr/>
          <p:nvPr/>
        </p:nvSpPr>
        <p:spPr>
          <a:xfrm>
            <a:off x="3375491" y="2356812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Deferred and de-prioritized</a:t>
            </a:r>
          </a:p>
          <a:p>
            <a:pPr algn="ctr"/>
            <a:r>
              <a:rPr lang="en-US" dirty="0">
                <a:latin typeface="Source Sans Pro" panose="020B0503030403020204" pitchFamily="34" charset="0"/>
              </a:rPr>
              <a:t>(for now)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C247F-70F0-1E97-AD81-00E3AB76E58D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6928316" y="2918373"/>
            <a:ext cx="451812" cy="10638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6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9F3AA5C-2401-8C30-22CF-3986B00A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23" y="621000"/>
            <a:ext cx="9877954" cy="5616000"/>
          </a:xfrm>
          <a:prstGeom prst="rect">
            <a:avLst/>
          </a:prstGeom>
        </p:spPr>
      </p:pic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CB0C3ED2-B681-D8B6-0603-A87E32CC8EF1}"/>
              </a:ext>
            </a:extLst>
          </p:cNvPr>
          <p:cNvSpPr/>
          <p:nvPr/>
        </p:nvSpPr>
        <p:spPr>
          <a:xfrm>
            <a:off x="1746885" y="4834890"/>
            <a:ext cx="3552825" cy="1123121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Business Intelligence and Data Analytics team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C247F-70F0-1E97-AD81-00E3AB76E58D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5299710" y="5396451"/>
            <a:ext cx="796290" cy="209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3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5ACE-BA14-F9E1-0937-D9907F9F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Implementation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4EAC-CAC2-8E0B-CACF-F86F00FD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each flow as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mini-project</a:t>
            </a:r>
            <a:r>
              <a:rPr lang="en-US" dirty="0"/>
              <a:t> with its own WBS and timelines</a:t>
            </a:r>
          </a:p>
          <a:p>
            <a:pPr lvl="1"/>
            <a:r>
              <a:rPr lang="en-US" dirty="0"/>
              <a:t>Helps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tracking</a:t>
            </a:r>
          </a:p>
          <a:p>
            <a:pPr lvl="1"/>
            <a:r>
              <a:rPr lang="en-US" dirty="0"/>
              <a:t>Helps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accountability</a:t>
            </a:r>
          </a:p>
          <a:p>
            <a:pPr lvl="1"/>
            <a:r>
              <a:rPr lang="en-US" dirty="0"/>
              <a:t>Helps manage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234738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84717A-A26C-52EF-AA22-51FC6FC6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" t="15238" r="1761" b="19121"/>
          <a:stretch/>
        </p:blipFill>
        <p:spPr>
          <a:xfrm>
            <a:off x="489263" y="1009137"/>
            <a:ext cx="11213474" cy="48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133C-463A-5600-FD9B-27DD67EF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3EA8-5EBA-90B1-5EA3-64AEEF79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Data Standardization </a:t>
            </a:r>
            <a:r>
              <a:rPr lang="en-US" dirty="0"/>
              <a:t>(Internal / Operational)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1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49F3AA5C-2401-8C30-22CF-3986B00A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23" y="621000"/>
            <a:ext cx="9877954" cy="5616000"/>
          </a:xfrm>
          <a:prstGeom prst="rect">
            <a:avLst/>
          </a:prstGeom>
        </p:spPr>
      </p:pic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6F4948AA-A717-CF32-A831-9D40DF3A2ECF}"/>
              </a:ext>
            </a:extLst>
          </p:cNvPr>
          <p:cNvSpPr/>
          <p:nvPr/>
        </p:nvSpPr>
        <p:spPr>
          <a:xfrm>
            <a:off x="2764155" y="2531745"/>
            <a:ext cx="4465320" cy="77917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</a:rPr>
              <a:t>Terminologies, data dictionaries, vocabularies, and codes will be different</a:t>
            </a:r>
          </a:p>
        </p:txBody>
      </p:sp>
    </p:spTree>
    <p:extLst>
      <p:ext uri="{BB962C8B-B14F-4D97-AF65-F5344CB8AC3E}">
        <p14:creationId xmlns:p14="http://schemas.microsoft.com/office/powerpoint/2010/main" val="408495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133C-463A-5600-FD9B-27DD67EF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3EA8-5EBA-90B1-5EA3-64AEEF79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Data Standardization </a:t>
            </a:r>
            <a:r>
              <a:rPr lang="en-US" dirty="0"/>
              <a:t>(Internal / Operational)</a:t>
            </a:r>
          </a:p>
          <a:p>
            <a:pPr lvl="1"/>
            <a:r>
              <a:rPr lang="en-US" dirty="0"/>
              <a:t>Data mapping and transformations</a:t>
            </a:r>
          </a:p>
          <a:p>
            <a:r>
              <a:rPr lang="en-US" dirty="0"/>
              <a:t>Existing situation: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Not everything is integrated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Multiple standards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and protocols</a:t>
            </a:r>
          </a:p>
          <a:p>
            <a:pPr lvl="1"/>
            <a:r>
              <a:rPr lang="en-US" dirty="0"/>
              <a:t>Not everything is HL7, some</a:t>
            </a:r>
            <a:r>
              <a:rPr lang="en-US" baseline="0" dirty="0"/>
              <a:t> are customized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53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A230-26B9-722E-DE5B-C56EC654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Protocols and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1DCF8-AA79-63E9-F73A-89F8DE69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HL7 v2 (ADT, ORM, ORU)</a:t>
            </a:r>
          </a:p>
          <a:p>
            <a:r>
              <a:rPr lang="en-US" dirty="0"/>
              <a:t>API (JSON)</a:t>
            </a:r>
          </a:p>
          <a:p>
            <a:r>
              <a:rPr lang="en-US" dirty="0"/>
              <a:t>CSV file exchange</a:t>
            </a:r>
          </a:p>
          <a:p>
            <a:r>
              <a:rPr lang="en-US" dirty="0"/>
              <a:t>File Uploads</a:t>
            </a:r>
          </a:p>
          <a:p>
            <a:r>
              <a:rPr lang="en-US" dirty="0"/>
              <a:t>DB-to-DB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05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133C-463A-5600-FD9B-27DD67EF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3EA8-5EBA-90B1-5EA3-64AEEF79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Data Standardization </a:t>
            </a:r>
            <a:r>
              <a:rPr lang="en-US" dirty="0"/>
              <a:t>(Internal / Operational)</a:t>
            </a:r>
          </a:p>
          <a:p>
            <a:pPr lvl="1"/>
            <a:r>
              <a:rPr lang="en-US" dirty="0"/>
              <a:t>Data mapping and transformations</a:t>
            </a:r>
          </a:p>
          <a:p>
            <a:r>
              <a:rPr lang="en-US" dirty="0"/>
              <a:t>Existing situation: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Not everything is integrated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Multiple standards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and protocols</a:t>
            </a:r>
          </a:p>
          <a:p>
            <a:pPr lvl="1"/>
            <a:r>
              <a:rPr lang="en-US" dirty="0"/>
              <a:t>Not everything is HL7, some</a:t>
            </a:r>
            <a:r>
              <a:rPr lang="en-US" baseline="0" dirty="0"/>
              <a:t> are customized</a:t>
            </a:r>
          </a:p>
          <a:p>
            <a:pPr lvl="0"/>
            <a:r>
              <a:rPr lang="en-US" dirty="0"/>
              <a:t>Availability</a:t>
            </a:r>
            <a:r>
              <a:rPr lang="en-US" baseline="0" dirty="0"/>
              <a:t> of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integration skills and competencies</a:t>
            </a:r>
          </a:p>
          <a:p>
            <a:pPr lvl="0"/>
            <a:r>
              <a:rPr lang="en-US" dirty="0"/>
              <a:t>Impact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hardware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7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28F96AB-32D7-330D-5356-CA84F4488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23" b="9396"/>
          <a:stretch/>
        </p:blipFill>
        <p:spPr>
          <a:xfrm>
            <a:off x="6369050" y="381827"/>
            <a:ext cx="5524500" cy="3369366"/>
          </a:xfrm>
          <a:prstGeom prst="rect">
            <a:avLst/>
          </a:prstGeom>
        </p:spPr>
      </p:pic>
      <p:pic>
        <p:nvPicPr>
          <p:cNvPr id="9" name="Picture 8" descr="A person standing on a stage with a microphone&#10;&#10;Description automatically generated">
            <a:extLst>
              <a:ext uri="{FF2B5EF4-FFF2-40B4-BE49-F238E27FC236}">
                <a16:creationId xmlns:a16="http://schemas.microsoft.com/office/drawing/2014/main" id="{1DA23E92-AC06-40AC-A0A0-08BD30391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7" b="6713"/>
          <a:stretch/>
        </p:blipFill>
        <p:spPr>
          <a:xfrm>
            <a:off x="477936" y="381827"/>
            <a:ext cx="5345015" cy="3369366"/>
          </a:xfrm>
          <a:prstGeom prst="rect">
            <a:avLst/>
          </a:prstGeom>
        </p:spPr>
      </p:pic>
      <p:pic>
        <p:nvPicPr>
          <p:cNvPr id="5" name="Picture 4" descr="A group of people sitting in a auditorium&#10;&#10;Description automatically generated">
            <a:extLst>
              <a:ext uri="{FF2B5EF4-FFF2-40B4-BE49-F238E27FC236}">
                <a16:creationId xmlns:a16="http://schemas.microsoft.com/office/drawing/2014/main" id="{06FC064B-EC42-1E00-44A2-1889FD82F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00"/>
          <a:stretch/>
        </p:blipFill>
        <p:spPr>
          <a:xfrm>
            <a:off x="2163418" y="3509031"/>
            <a:ext cx="7772400" cy="3150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ACFDB1-7035-EE46-01FE-D126A81751B1}"/>
              </a:ext>
            </a:extLst>
          </p:cNvPr>
          <p:cNvSpPr/>
          <p:nvPr/>
        </p:nvSpPr>
        <p:spPr>
          <a:xfrm>
            <a:off x="1775461" y="217024"/>
            <a:ext cx="8641080" cy="692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ource Sans Pro" panose="020B0503030403020204" pitchFamily="34" charset="0"/>
              </a:rPr>
              <a:t>TMC </a:t>
            </a:r>
            <a:r>
              <a:rPr lang="en-US" b="1" dirty="0" err="1">
                <a:latin typeface="Source Sans Pro" panose="020B0503030403020204" pitchFamily="34" charset="0"/>
              </a:rPr>
              <a:t>Hospitalwide</a:t>
            </a:r>
            <a:r>
              <a:rPr lang="en-US" b="1" dirty="0">
                <a:latin typeface="Source Sans Pro" panose="020B0503030403020204" pitchFamily="34" charset="0"/>
              </a:rPr>
              <a:t> HIS/EMR Replacement Project</a:t>
            </a:r>
          </a:p>
        </p:txBody>
      </p:sp>
    </p:spTree>
    <p:extLst>
      <p:ext uri="{BB962C8B-B14F-4D97-AF65-F5344CB8AC3E}">
        <p14:creationId xmlns:p14="http://schemas.microsoft.com/office/powerpoint/2010/main" val="3771445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8A78-372F-9F2C-C52B-704B173A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BF62-6B88-7064-25A0-9847238D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Jan-2020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Jul-2021</a:t>
            </a:r>
            <a:r>
              <a:rPr lang="en-US" dirty="0"/>
              <a:t> (18 months)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/>
              <a:t>100% integration of clinical data and results</a:t>
            </a:r>
          </a:p>
          <a:p>
            <a:pPr lvl="1"/>
            <a:r>
              <a:rPr lang="en-US" dirty="0"/>
              <a:t>Paperless patient care</a:t>
            </a:r>
          </a:p>
          <a:p>
            <a:pPr lvl="1"/>
            <a:r>
              <a:rPr lang="en-US" dirty="0"/>
              <a:t>Financials and other systems were continued by TMC team</a:t>
            </a:r>
          </a:p>
        </p:txBody>
      </p:sp>
    </p:spTree>
    <p:extLst>
      <p:ext uri="{BB962C8B-B14F-4D97-AF65-F5344CB8AC3E}">
        <p14:creationId xmlns:p14="http://schemas.microsoft.com/office/powerpoint/2010/main" val="240381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D52D-0C4D-6233-E867-74E3F83B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82BE-0851-517F-148C-AA59E2BAF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Integrate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innovate</a:t>
            </a:r>
          </a:p>
          <a:p>
            <a:pPr lvl="1"/>
            <a:r>
              <a:rPr lang="en-US" dirty="0"/>
              <a:t>Do not impose</a:t>
            </a:r>
          </a:p>
          <a:p>
            <a:r>
              <a:rPr lang="en-US" dirty="0"/>
              <a:t>Be realistic with: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Success criteria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Resources and timelines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Technical capabilities</a:t>
            </a:r>
          </a:p>
          <a:p>
            <a:r>
              <a:rPr lang="en-US" dirty="0"/>
              <a:t>Be agile –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iterate</a:t>
            </a:r>
          </a:p>
          <a:p>
            <a:r>
              <a:rPr lang="en-US" dirty="0"/>
              <a:t>Test, test, test!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Test everything!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2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730F7-5BA1-FD48-8525-1AC6041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  <a:r>
              <a:rPr lang="en-US" dirty="0">
                <a:solidFill>
                  <a:schemeClr val="accent5"/>
                </a:solidFill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B42FD6-DD50-FE42-900E-EF7BAA5044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more information, questions and feedback, please email me at </a:t>
            </a:r>
            <a:r>
              <a:rPr lang="en-US" b="1" dirty="0">
                <a:solidFill>
                  <a:schemeClr val="accent5"/>
                </a:solidFill>
                <a:hlinkClick r:id="rId3"/>
              </a:rPr>
              <a:t>mikemuin@medprojects.com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" name="Content Placeholder 9" descr="Logo, company name&#10;&#10;Description automatically generated">
            <a:extLst>
              <a:ext uri="{FF2B5EF4-FFF2-40B4-BE49-F238E27FC236}">
                <a16:creationId xmlns:a16="http://schemas.microsoft.com/office/drawing/2014/main" id="{D69C81B7-D635-8DAB-920A-2AFA3646C7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14187" y="889000"/>
            <a:ext cx="2540000" cy="254000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3DA7023-33F7-DD20-0316-C146A1FF8AFB}"/>
              </a:ext>
            </a:extLst>
          </p:cNvPr>
          <p:cNvGrpSpPr/>
          <p:nvPr/>
        </p:nvGrpSpPr>
        <p:grpSpPr>
          <a:xfrm>
            <a:off x="7740270" y="4426849"/>
            <a:ext cx="3687834" cy="1361040"/>
            <a:chOff x="386019" y="5496960"/>
            <a:chExt cx="2241552" cy="8272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7D7CE6-73EB-B46B-E3AE-4C491BC0E4B1}"/>
                </a:ext>
              </a:extLst>
            </p:cNvPr>
            <p:cNvSpPr/>
            <p:nvPr/>
          </p:nvSpPr>
          <p:spPr>
            <a:xfrm>
              <a:off x="386019" y="5496960"/>
              <a:ext cx="2241552" cy="82727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black background with red letters&#10;&#10;Description automatically generated">
              <a:extLst>
                <a:ext uri="{FF2B5EF4-FFF2-40B4-BE49-F238E27FC236}">
                  <a16:creationId xmlns:a16="http://schemas.microsoft.com/office/drawing/2014/main" id="{80C0FE40-7B20-7B0A-DD45-1071E10C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169" y="5572792"/>
              <a:ext cx="2127252" cy="675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72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2B4F-0187-F0A6-560E-B11EDEFA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2" y="114299"/>
            <a:ext cx="11520000" cy="1260000"/>
          </a:xfrm>
        </p:spPr>
        <p:txBody>
          <a:bodyPr/>
          <a:lstStyle/>
          <a:p>
            <a:pPr lvl="0"/>
            <a:r>
              <a:rPr lang="en-PH" dirty="0"/>
              <a:t>Project Goals and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055F-B0FF-70AD-73F7-D5E3CBF1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412" y="1475395"/>
            <a:ext cx="10080000" cy="4306784"/>
          </a:xfrm>
        </p:spPr>
        <p:txBody>
          <a:bodyPr/>
          <a:lstStyle/>
          <a:p>
            <a:r>
              <a:rPr lang="en-US" dirty="0"/>
              <a:t>Replace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Hospital Information System (HIS)</a:t>
            </a:r>
          </a:p>
          <a:p>
            <a:r>
              <a:rPr lang="en-US" dirty="0"/>
              <a:t>Replace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Electronic Medical Records (EMR) System</a:t>
            </a:r>
          </a:p>
          <a:p>
            <a:r>
              <a:rPr lang="en-US" dirty="0"/>
              <a:t>Replace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Radiology Information System (RIS)</a:t>
            </a:r>
          </a:p>
          <a:p>
            <a:r>
              <a:rPr lang="en-US" dirty="0"/>
              <a:t>Replace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Financial (ERP) System</a:t>
            </a:r>
          </a:p>
          <a:p>
            <a:r>
              <a:rPr lang="en-US" dirty="0"/>
              <a:t>Upgrade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Laboratory Information System (LIS)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Integrate everything!</a:t>
            </a:r>
          </a:p>
        </p:txBody>
      </p:sp>
    </p:spTree>
    <p:extLst>
      <p:ext uri="{BB962C8B-B14F-4D97-AF65-F5344CB8AC3E}">
        <p14:creationId xmlns:p14="http://schemas.microsoft.com/office/powerpoint/2010/main" val="341940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EBE2-CF30-1E94-C48C-D0DBF7DF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Get Ready, Get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86FD-AE68-564F-0FD1-54FB5A8F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Inventory</a:t>
            </a:r>
            <a:r>
              <a:rPr lang="en-US" dirty="0"/>
              <a:t> of the Systems</a:t>
            </a:r>
          </a:p>
          <a:p>
            <a:r>
              <a:rPr lang="en-US" dirty="0"/>
              <a:t>Identify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vendor partners</a:t>
            </a:r>
          </a:p>
          <a:p>
            <a:r>
              <a:rPr lang="en-US" dirty="0"/>
              <a:t>Get all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connection sheets </a:t>
            </a:r>
            <a:r>
              <a:rPr lang="en-US" dirty="0"/>
              <a:t>/ integration guides</a:t>
            </a:r>
          </a:p>
          <a:p>
            <a:r>
              <a:rPr lang="en-US" dirty="0"/>
              <a:t>Identify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integration protocols</a:t>
            </a:r>
          </a:p>
          <a:p>
            <a:r>
              <a:rPr lang="en-US" dirty="0"/>
              <a:t>Identify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internal team</a:t>
            </a:r>
            <a:r>
              <a:rPr lang="en-US" dirty="0"/>
              <a:t> coordinators</a:t>
            </a:r>
          </a:p>
          <a:p>
            <a:r>
              <a:rPr lang="en-US" dirty="0"/>
              <a:t>Assess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integration skills</a:t>
            </a:r>
          </a:p>
        </p:txBody>
      </p:sp>
    </p:spTree>
    <p:extLst>
      <p:ext uri="{BB962C8B-B14F-4D97-AF65-F5344CB8AC3E}">
        <p14:creationId xmlns:p14="http://schemas.microsoft.com/office/powerpoint/2010/main" val="249820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9E58E59-E344-2302-B602-A31090C12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" t="16833" r="764" b="6583"/>
          <a:stretch/>
        </p:blipFill>
        <p:spPr>
          <a:xfrm>
            <a:off x="878205" y="802957"/>
            <a:ext cx="10435590" cy="52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307F-7933-2427-5203-E3A60934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Guiding Principle:</a:t>
            </a:r>
            <a:br>
              <a:rPr lang="en-US" b="0" dirty="0"/>
            </a:br>
            <a:br>
              <a:rPr lang="en-US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 IT System Left Behind</a:t>
            </a:r>
          </a:p>
        </p:txBody>
      </p:sp>
    </p:spTree>
    <p:extLst>
      <p:ext uri="{BB962C8B-B14F-4D97-AF65-F5344CB8AC3E}">
        <p14:creationId xmlns:p14="http://schemas.microsoft.com/office/powerpoint/2010/main" val="163009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FC3E815-6CE9-CF79-C401-90B05D411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" t="15583" r="3052" b="22417"/>
          <a:stretch/>
        </p:blipFill>
        <p:spPr>
          <a:xfrm>
            <a:off x="963930" y="1303019"/>
            <a:ext cx="10264140" cy="42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E543-136D-D706-430F-DA2B6C07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826B-2856-C09F-143E-531EFF22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out and draw the big picture</a:t>
            </a:r>
            <a:endParaRPr lang="en-PH" dirty="0">
              <a:effectLst/>
            </a:endParaRPr>
          </a:p>
          <a:p>
            <a:pPr rtl="0" eaLnBrk="1" latinLnBrk="0" hangingPunct="1"/>
            <a:r>
              <a:rPr lang="en-US" sz="2800" kern="1200" cap="none" baseline="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ource Sans Pro" panose="020B05030304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Categorize to organize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849243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537</Words>
  <Application>Microsoft Macintosh PowerPoint</Application>
  <PresentationFormat>Widescreen</PresentationFormat>
  <Paragraphs>124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Source Sans Pro</vt:lpstr>
      <vt:lpstr>Custom Design</vt:lpstr>
      <vt:lpstr>Mesh</vt:lpstr>
      <vt:lpstr>From Vision to Reality: A Healthcare Interoperability Project Story</vt:lpstr>
      <vt:lpstr>About Me</vt:lpstr>
      <vt:lpstr>PowerPoint Presentation</vt:lpstr>
      <vt:lpstr>Project Goals and Objectives</vt:lpstr>
      <vt:lpstr>First Step: Get Ready, Get Organized</vt:lpstr>
      <vt:lpstr>PowerPoint Presentation</vt:lpstr>
      <vt:lpstr>Guiding Principle:  No IT System Left Behind</vt:lpstr>
      <vt:lpstr>PowerPoint Presentation</vt:lpstr>
      <vt:lpstr>Design and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 Step: Document Data 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Implementation Process</vt:lpstr>
      <vt:lpstr>PowerPoint Presentation</vt:lpstr>
      <vt:lpstr>Challenges Faced</vt:lpstr>
      <vt:lpstr>PowerPoint Presentation</vt:lpstr>
      <vt:lpstr>Challenges Faced</vt:lpstr>
      <vt:lpstr>Interoperability Protocols and Standards</vt:lpstr>
      <vt:lpstr>Challenges Faced</vt:lpstr>
      <vt:lpstr>Outcome</vt:lpstr>
      <vt:lpstr>Lessons Learned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Muin</dc:creator>
  <cp:lastModifiedBy>Mike Muin</cp:lastModifiedBy>
  <cp:revision>397</cp:revision>
  <cp:lastPrinted>2021-02-04T05:30:30Z</cp:lastPrinted>
  <dcterms:created xsi:type="dcterms:W3CDTF">2020-12-11T15:09:35Z</dcterms:created>
  <dcterms:modified xsi:type="dcterms:W3CDTF">2023-08-25T13:39:08Z</dcterms:modified>
</cp:coreProperties>
</file>