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3"/>
    <p:restoredTop sz="94694"/>
  </p:normalViewPr>
  <p:slideViewPr>
    <p:cSldViewPr snapToGrid="0">
      <p:cViewPr varScale="1">
        <p:scale>
          <a:sx n="99" d="100"/>
          <a:sy n="99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24514-6032-B543-ABD3-9733BEA97CA2}" type="doc">
      <dgm:prSet loTypeId="urn:microsoft.com/office/officeart/2005/8/layout/venn3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21D083A-DF06-7141-B057-C1E267D7C2E1}">
      <dgm:prSet phldrT="[Text]"/>
      <dgm:spPr/>
      <dgm:t>
        <a:bodyPr/>
        <a:lstStyle/>
        <a:p>
          <a:r>
            <a:rPr lang="en-US" dirty="0"/>
            <a:t>MANDANAS GARCIA RULING</a:t>
          </a:r>
        </a:p>
      </dgm:t>
    </dgm:pt>
    <dgm:pt modelId="{EB8A5CA8-81A6-9347-A06B-EB854FA7E5D5}" type="parTrans" cxnId="{DFC97F1E-F415-1249-BAEB-2ADBB57F5EE7}">
      <dgm:prSet/>
      <dgm:spPr/>
      <dgm:t>
        <a:bodyPr/>
        <a:lstStyle/>
        <a:p>
          <a:endParaRPr lang="en-US"/>
        </a:p>
      </dgm:t>
    </dgm:pt>
    <dgm:pt modelId="{B84FDF87-CB06-9541-A99A-083111B94E4D}" type="sibTrans" cxnId="{DFC97F1E-F415-1249-BAEB-2ADBB57F5EE7}">
      <dgm:prSet/>
      <dgm:spPr/>
      <dgm:t>
        <a:bodyPr/>
        <a:lstStyle/>
        <a:p>
          <a:endParaRPr lang="en-US"/>
        </a:p>
      </dgm:t>
    </dgm:pt>
    <dgm:pt modelId="{1DFBEA07-30B0-734F-98FA-62C1CD1CF1CB}">
      <dgm:prSet phldrT="[Text]"/>
      <dgm:spPr/>
      <dgm:t>
        <a:bodyPr/>
        <a:lstStyle/>
        <a:p>
          <a:r>
            <a:rPr lang="en-US" dirty="0"/>
            <a:t>UHC LAW</a:t>
          </a:r>
        </a:p>
      </dgm:t>
    </dgm:pt>
    <dgm:pt modelId="{2AF1D5E5-3FBE-E14C-9893-32396BB83C9C}" type="parTrans" cxnId="{AF672B57-90E7-C044-B7A5-3A57C0F71A75}">
      <dgm:prSet/>
      <dgm:spPr/>
      <dgm:t>
        <a:bodyPr/>
        <a:lstStyle/>
        <a:p>
          <a:endParaRPr lang="en-US"/>
        </a:p>
      </dgm:t>
    </dgm:pt>
    <dgm:pt modelId="{0C4D0796-F3D4-9E4A-B130-F160A723B48F}" type="sibTrans" cxnId="{AF672B57-90E7-C044-B7A5-3A57C0F71A75}">
      <dgm:prSet/>
      <dgm:spPr/>
      <dgm:t>
        <a:bodyPr/>
        <a:lstStyle/>
        <a:p>
          <a:endParaRPr lang="en-US"/>
        </a:p>
      </dgm:t>
    </dgm:pt>
    <dgm:pt modelId="{E7265837-D142-AA47-B2E6-64EEE88C97A7}">
      <dgm:prSet phldrT="[Text]"/>
      <dgm:spPr/>
      <dgm:t>
        <a:bodyPr/>
        <a:lstStyle/>
        <a:p>
          <a:r>
            <a:rPr lang="en-US" dirty="0"/>
            <a:t>COVID 19</a:t>
          </a:r>
        </a:p>
      </dgm:t>
    </dgm:pt>
    <dgm:pt modelId="{FB27C7BB-5139-014B-86BE-09527FD5BD4C}" type="parTrans" cxnId="{A7FF4513-9F06-DF44-9660-56B7D2F15952}">
      <dgm:prSet/>
      <dgm:spPr/>
      <dgm:t>
        <a:bodyPr/>
        <a:lstStyle/>
        <a:p>
          <a:endParaRPr lang="en-US"/>
        </a:p>
      </dgm:t>
    </dgm:pt>
    <dgm:pt modelId="{957E6759-E70D-8A48-8800-014CA5A416DF}" type="sibTrans" cxnId="{A7FF4513-9F06-DF44-9660-56B7D2F15952}">
      <dgm:prSet/>
      <dgm:spPr/>
      <dgm:t>
        <a:bodyPr/>
        <a:lstStyle/>
        <a:p>
          <a:endParaRPr lang="en-US"/>
        </a:p>
      </dgm:t>
    </dgm:pt>
    <dgm:pt modelId="{31E7BD0C-A545-C849-99E7-5D613BB6FF44}">
      <dgm:prSet phldrT="[Text]"/>
      <dgm:spPr/>
      <dgm:t>
        <a:bodyPr/>
        <a:lstStyle/>
        <a:p>
          <a:r>
            <a:rPr lang="en-US" dirty="0"/>
            <a:t>NHDR</a:t>
          </a:r>
        </a:p>
      </dgm:t>
    </dgm:pt>
    <dgm:pt modelId="{D3997CFD-5B0D-B646-A426-31D13AA3715A}" type="parTrans" cxnId="{5A88ABD5-C3FA-E247-8ACE-E18E72ED1B42}">
      <dgm:prSet/>
      <dgm:spPr/>
      <dgm:t>
        <a:bodyPr/>
        <a:lstStyle/>
        <a:p>
          <a:endParaRPr lang="en-US"/>
        </a:p>
      </dgm:t>
    </dgm:pt>
    <dgm:pt modelId="{A041EE9A-4AFA-B54F-B4E1-65D4EF43B582}" type="sibTrans" cxnId="{5A88ABD5-C3FA-E247-8ACE-E18E72ED1B42}">
      <dgm:prSet/>
      <dgm:spPr/>
      <dgm:t>
        <a:bodyPr/>
        <a:lstStyle/>
        <a:p>
          <a:endParaRPr lang="en-US"/>
        </a:p>
      </dgm:t>
    </dgm:pt>
    <dgm:pt modelId="{43B61843-90AE-2542-90E7-A16E2AA9CA49}" type="pres">
      <dgm:prSet presAssocID="{64F24514-6032-B543-ABD3-9733BEA97CA2}" presName="Name0" presStyleCnt="0">
        <dgm:presLayoutVars>
          <dgm:dir/>
          <dgm:resizeHandles val="exact"/>
        </dgm:presLayoutVars>
      </dgm:prSet>
      <dgm:spPr/>
    </dgm:pt>
    <dgm:pt modelId="{3E8D0679-031D-514A-971B-E662BDB234A2}" type="pres">
      <dgm:prSet presAssocID="{F21D083A-DF06-7141-B057-C1E267D7C2E1}" presName="Name5" presStyleLbl="vennNode1" presStyleIdx="0" presStyleCnt="4">
        <dgm:presLayoutVars>
          <dgm:bulletEnabled val="1"/>
        </dgm:presLayoutVars>
      </dgm:prSet>
      <dgm:spPr/>
    </dgm:pt>
    <dgm:pt modelId="{EA21F4CD-3848-3243-8657-8DAF0637BA24}" type="pres">
      <dgm:prSet presAssocID="{B84FDF87-CB06-9541-A99A-083111B94E4D}" presName="space" presStyleCnt="0"/>
      <dgm:spPr/>
    </dgm:pt>
    <dgm:pt modelId="{89F9B63C-70CF-6D43-A792-EDB546B8CAD9}" type="pres">
      <dgm:prSet presAssocID="{1DFBEA07-30B0-734F-98FA-62C1CD1CF1CB}" presName="Name5" presStyleLbl="vennNode1" presStyleIdx="1" presStyleCnt="4">
        <dgm:presLayoutVars>
          <dgm:bulletEnabled val="1"/>
        </dgm:presLayoutVars>
      </dgm:prSet>
      <dgm:spPr/>
    </dgm:pt>
    <dgm:pt modelId="{0A8DDA14-FBAC-9E4F-976D-E323DD0AFE5A}" type="pres">
      <dgm:prSet presAssocID="{0C4D0796-F3D4-9E4A-B130-F160A723B48F}" presName="space" presStyleCnt="0"/>
      <dgm:spPr/>
    </dgm:pt>
    <dgm:pt modelId="{54EC8CD3-24C0-794B-A65B-074458F61AA0}" type="pres">
      <dgm:prSet presAssocID="{E7265837-D142-AA47-B2E6-64EEE88C97A7}" presName="Name5" presStyleLbl="vennNode1" presStyleIdx="2" presStyleCnt="4">
        <dgm:presLayoutVars>
          <dgm:bulletEnabled val="1"/>
        </dgm:presLayoutVars>
      </dgm:prSet>
      <dgm:spPr/>
    </dgm:pt>
    <dgm:pt modelId="{50B10130-9DB0-4142-8715-C81D0DE67348}" type="pres">
      <dgm:prSet presAssocID="{957E6759-E70D-8A48-8800-014CA5A416DF}" presName="space" presStyleCnt="0"/>
      <dgm:spPr/>
    </dgm:pt>
    <dgm:pt modelId="{BCEA6B7D-6415-474C-AD7A-50FA1810798C}" type="pres">
      <dgm:prSet presAssocID="{31E7BD0C-A545-C849-99E7-5D613BB6FF44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A7FF4513-9F06-DF44-9660-56B7D2F15952}" srcId="{64F24514-6032-B543-ABD3-9733BEA97CA2}" destId="{E7265837-D142-AA47-B2E6-64EEE88C97A7}" srcOrd="2" destOrd="0" parTransId="{FB27C7BB-5139-014B-86BE-09527FD5BD4C}" sibTransId="{957E6759-E70D-8A48-8800-014CA5A416DF}"/>
    <dgm:cxn modelId="{DFC97F1E-F415-1249-BAEB-2ADBB57F5EE7}" srcId="{64F24514-6032-B543-ABD3-9733BEA97CA2}" destId="{F21D083A-DF06-7141-B057-C1E267D7C2E1}" srcOrd="0" destOrd="0" parTransId="{EB8A5CA8-81A6-9347-A06B-EB854FA7E5D5}" sibTransId="{B84FDF87-CB06-9541-A99A-083111B94E4D}"/>
    <dgm:cxn modelId="{F285573B-C1FD-FC45-93C4-FB8852718E20}" type="presOf" srcId="{E7265837-D142-AA47-B2E6-64EEE88C97A7}" destId="{54EC8CD3-24C0-794B-A65B-074458F61AA0}" srcOrd="0" destOrd="0" presId="urn:microsoft.com/office/officeart/2005/8/layout/venn3"/>
    <dgm:cxn modelId="{AF672B57-90E7-C044-B7A5-3A57C0F71A75}" srcId="{64F24514-6032-B543-ABD3-9733BEA97CA2}" destId="{1DFBEA07-30B0-734F-98FA-62C1CD1CF1CB}" srcOrd="1" destOrd="0" parTransId="{2AF1D5E5-3FBE-E14C-9893-32396BB83C9C}" sibTransId="{0C4D0796-F3D4-9E4A-B130-F160A723B48F}"/>
    <dgm:cxn modelId="{33ABD264-CE19-B042-ACF8-20C0F74B27BA}" type="presOf" srcId="{31E7BD0C-A545-C849-99E7-5D613BB6FF44}" destId="{BCEA6B7D-6415-474C-AD7A-50FA1810798C}" srcOrd="0" destOrd="0" presId="urn:microsoft.com/office/officeart/2005/8/layout/venn3"/>
    <dgm:cxn modelId="{CE7CDF77-32EC-F34F-A5E7-EEA4DDE97CD7}" type="presOf" srcId="{1DFBEA07-30B0-734F-98FA-62C1CD1CF1CB}" destId="{89F9B63C-70CF-6D43-A792-EDB546B8CAD9}" srcOrd="0" destOrd="0" presId="urn:microsoft.com/office/officeart/2005/8/layout/venn3"/>
    <dgm:cxn modelId="{9F1398B3-BB30-1D43-95A9-9974F79D89E2}" type="presOf" srcId="{64F24514-6032-B543-ABD3-9733BEA97CA2}" destId="{43B61843-90AE-2542-90E7-A16E2AA9CA49}" srcOrd="0" destOrd="0" presId="urn:microsoft.com/office/officeart/2005/8/layout/venn3"/>
    <dgm:cxn modelId="{5A88ABD5-C3FA-E247-8ACE-E18E72ED1B42}" srcId="{64F24514-6032-B543-ABD3-9733BEA97CA2}" destId="{31E7BD0C-A545-C849-99E7-5D613BB6FF44}" srcOrd="3" destOrd="0" parTransId="{D3997CFD-5B0D-B646-A426-31D13AA3715A}" sibTransId="{A041EE9A-4AFA-B54F-B4E1-65D4EF43B582}"/>
    <dgm:cxn modelId="{B73238FC-F340-1440-BB17-FEF0DD99C2A9}" type="presOf" srcId="{F21D083A-DF06-7141-B057-C1E267D7C2E1}" destId="{3E8D0679-031D-514A-971B-E662BDB234A2}" srcOrd="0" destOrd="0" presId="urn:microsoft.com/office/officeart/2005/8/layout/venn3"/>
    <dgm:cxn modelId="{2E6B4EB2-0C16-8641-B795-0C91F89E7814}" type="presParOf" srcId="{43B61843-90AE-2542-90E7-A16E2AA9CA49}" destId="{3E8D0679-031D-514A-971B-E662BDB234A2}" srcOrd="0" destOrd="0" presId="urn:microsoft.com/office/officeart/2005/8/layout/venn3"/>
    <dgm:cxn modelId="{EBE42EC6-AD64-8843-A420-BFA9F69B63EA}" type="presParOf" srcId="{43B61843-90AE-2542-90E7-A16E2AA9CA49}" destId="{EA21F4CD-3848-3243-8657-8DAF0637BA24}" srcOrd="1" destOrd="0" presId="urn:microsoft.com/office/officeart/2005/8/layout/venn3"/>
    <dgm:cxn modelId="{173030EB-DFBF-F940-8D4D-FF1B4763E48B}" type="presParOf" srcId="{43B61843-90AE-2542-90E7-A16E2AA9CA49}" destId="{89F9B63C-70CF-6D43-A792-EDB546B8CAD9}" srcOrd="2" destOrd="0" presId="urn:microsoft.com/office/officeart/2005/8/layout/venn3"/>
    <dgm:cxn modelId="{69BE9989-D541-C449-A221-3134AFFCC0D0}" type="presParOf" srcId="{43B61843-90AE-2542-90E7-A16E2AA9CA49}" destId="{0A8DDA14-FBAC-9E4F-976D-E323DD0AFE5A}" srcOrd="3" destOrd="0" presId="urn:microsoft.com/office/officeart/2005/8/layout/venn3"/>
    <dgm:cxn modelId="{2EF5AC2A-0865-DB4D-8804-CD46FDC978C3}" type="presParOf" srcId="{43B61843-90AE-2542-90E7-A16E2AA9CA49}" destId="{54EC8CD3-24C0-794B-A65B-074458F61AA0}" srcOrd="4" destOrd="0" presId="urn:microsoft.com/office/officeart/2005/8/layout/venn3"/>
    <dgm:cxn modelId="{D3CE85B6-0A70-5441-A1A3-3EBB96D92AB6}" type="presParOf" srcId="{43B61843-90AE-2542-90E7-A16E2AA9CA49}" destId="{50B10130-9DB0-4142-8715-C81D0DE67348}" srcOrd="5" destOrd="0" presId="urn:microsoft.com/office/officeart/2005/8/layout/venn3"/>
    <dgm:cxn modelId="{EA6E1534-7051-404D-A853-787DC08B43C1}" type="presParOf" srcId="{43B61843-90AE-2542-90E7-A16E2AA9CA49}" destId="{BCEA6B7D-6415-474C-AD7A-50FA1810798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69F39-4301-2343-AFEB-21B0959BF72D}" type="doc">
      <dgm:prSet loTypeId="urn:microsoft.com/office/officeart/2005/8/layout/arrow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8BA26D-7056-1248-97CD-6F50EAB451C3}">
      <dgm:prSet phldrT="[Text]"/>
      <dgm:spPr/>
      <dgm:t>
        <a:bodyPr/>
        <a:lstStyle/>
        <a:p>
          <a:r>
            <a:rPr lang="en-US" dirty="0"/>
            <a:t>Health as a front and center sector</a:t>
          </a:r>
        </a:p>
      </dgm:t>
    </dgm:pt>
    <dgm:pt modelId="{94A7C70D-6C53-3742-AF01-EEF3B433CE0C}" type="parTrans" cxnId="{5B7BEB7F-7A70-7740-8276-2409FED53CEF}">
      <dgm:prSet/>
      <dgm:spPr/>
      <dgm:t>
        <a:bodyPr/>
        <a:lstStyle/>
        <a:p>
          <a:endParaRPr lang="en-US"/>
        </a:p>
      </dgm:t>
    </dgm:pt>
    <dgm:pt modelId="{6AB9080C-AAF4-1C46-9B81-126A9E7CFD7F}" type="sibTrans" cxnId="{5B7BEB7F-7A70-7740-8276-2409FED53CEF}">
      <dgm:prSet/>
      <dgm:spPr/>
      <dgm:t>
        <a:bodyPr/>
        <a:lstStyle/>
        <a:p>
          <a:endParaRPr lang="en-US"/>
        </a:p>
      </dgm:t>
    </dgm:pt>
    <dgm:pt modelId="{3489590C-ACAD-4A43-9178-1D2146DD6D5A}">
      <dgm:prSet phldrT="[Text]"/>
      <dgm:spPr/>
      <dgm:t>
        <a:bodyPr/>
        <a:lstStyle/>
        <a:p>
          <a:r>
            <a:rPr lang="en-US" dirty="0"/>
            <a:t>People Centric Governance</a:t>
          </a:r>
        </a:p>
      </dgm:t>
    </dgm:pt>
    <dgm:pt modelId="{64C3D54C-AD41-FC4A-AEDE-721E5CB40531}" type="parTrans" cxnId="{0527D736-C13C-DD42-A779-CC140FBDAC08}">
      <dgm:prSet/>
      <dgm:spPr/>
      <dgm:t>
        <a:bodyPr/>
        <a:lstStyle/>
        <a:p>
          <a:endParaRPr lang="en-US"/>
        </a:p>
      </dgm:t>
    </dgm:pt>
    <dgm:pt modelId="{F8D036BD-9CCA-184D-89A1-2F7E512C0F3D}" type="sibTrans" cxnId="{0527D736-C13C-DD42-A779-CC140FBDAC08}">
      <dgm:prSet/>
      <dgm:spPr/>
      <dgm:t>
        <a:bodyPr/>
        <a:lstStyle/>
        <a:p>
          <a:endParaRPr lang="en-US"/>
        </a:p>
      </dgm:t>
    </dgm:pt>
    <dgm:pt modelId="{5BBFF205-05C5-0342-83F3-EC73D3D00EA0}" type="pres">
      <dgm:prSet presAssocID="{5E569F39-4301-2343-AFEB-21B0959BF72D}" presName="compositeShape" presStyleCnt="0">
        <dgm:presLayoutVars>
          <dgm:chMax val="2"/>
          <dgm:dir/>
          <dgm:resizeHandles val="exact"/>
        </dgm:presLayoutVars>
      </dgm:prSet>
      <dgm:spPr/>
    </dgm:pt>
    <dgm:pt modelId="{C9CE226F-17B7-AB4E-9997-029155A9D7F9}" type="pres">
      <dgm:prSet presAssocID="{5E569F39-4301-2343-AFEB-21B0959BF72D}" presName="ribbon" presStyleLbl="node1" presStyleIdx="0" presStyleCnt="1"/>
      <dgm:spPr/>
    </dgm:pt>
    <dgm:pt modelId="{40557EDF-EF86-A94A-A9B9-7A3409F62D8B}" type="pres">
      <dgm:prSet presAssocID="{5E569F39-4301-2343-AFEB-21B0959BF72D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D137B884-A876-3A46-A7AE-D2E10CAF083B}" type="pres">
      <dgm:prSet presAssocID="{5E569F39-4301-2343-AFEB-21B0959BF72D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527D736-C13C-DD42-A779-CC140FBDAC08}" srcId="{5E569F39-4301-2343-AFEB-21B0959BF72D}" destId="{3489590C-ACAD-4A43-9178-1D2146DD6D5A}" srcOrd="1" destOrd="0" parTransId="{64C3D54C-AD41-FC4A-AEDE-721E5CB40531}" sibTransId="{F8D036BD-9CCA-184D-89A1-2F7E512C0F3D}"/>
    <dgm:cxn modelId="{34769A42-3236-D54B-903D-826C8A49130A}" type="presOf" srcId="{5E569F39-4301-2343-AFEB-21B0959BF72D}" destId="{5BBFF205-05C5-0342-83F3-EC73D3D00EA0}" srcOrd="0" destOrd="0" presId="urn:microsoft.com/office/officeart/2005/8/layout/arrow6"/>
    <dgm:cxn modelId="{E98AFC54-EB83-154A-B0AC-8B6D57A22C5C}" type="presOf" srcId="{F48BA26D-7056-1248-97CD-6F50EAB451C3}" destId="{40557EDF-EF86-A94A-A9B9-7A3409F62D8B}" srcOrd="0" destOrd="0" presId="urn:microsoft.com/office/officeart/2005/8/layout/arrow6"/>
    <dgm:cxn modelId="{46BB5464-8016-124E-9286-39DBF0DA9930}" type="presOf" srcId="{3489590C-ACAD-4A43-9178-1D2146DD6D5A}" destId="{D137B884-A876-3A46-A7AE-D2E10CAF083B}" srcOrd="0" destOrd="0" presId="urn:microsoft.com/office/officeart/2005/8/layout/arrow6"/>
    <dgm:cxn modelId="{5B7BEB7F-7A70-7740-8276-2409FED53CEF}" srcId="{5E569F39-4301-2343-AFEB-21B0959BF72D}" destId="{F48BA26D-7056-1248-97CD-6F50EAB451C3}" srcOrd="0" destOrd="0" parTransId="{94A7C70D-6C53-3742-AF01-EEF3B433CE0C}" sibTransId="{6AB9080C-AAF4-1C46-9B81-126A9E7CFD7F}"/>
    <dgm:cxn modelId="{0F5E5784-3A5D-A449-8F5A-6631E41B8CDC}" type="presParOf" srcId="{5BBFF205-05C5-0342-83F3-EC73D3D00EA0}" destId="{C9CE226F-17B7-AB4E-9997-029155A9D7F9}" srcOrd="0" destOrd="0" presId="urn:microsoft.com/office/officeart/2005/8/layout/arrow6"/>
    <dgm:cxn modelId="{C0A93A40-7485-C347-A98E-DA087706A1C0}" type="presParOf" srcId="{5BBFF205-05C5-0342-83F3-EC73D3D00EA0}" destId="{40557EDF-EF86-A94A-A9B9-7A3409F62D8B}" srcOrd="1" destOrd="0" presId="urn:microsoft.com/office/officeart/2005/8/layout/arrow6"/>
    <dgm:cxn modelId="{48791C99-6D66-A447-8B0E-F986CAEACEF4}" type="presParOf" srcId="{5BBFF205-05C5-0342-83F3-EC73D3D00EA0}" destId="{D137B884-A876-3A46-A7AE-D2E10CAF083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D0679-031D-514A-971B-E662BDB234A2}">
      <dsp:nvSpPr>
        <dsp:cNvPr id="0" name=""/>
        <dsp:cNvSpPr/>
      </dsp:nvSpPr>
      <dsp:spPr>
        <a:xfrm>
          <a:off x="1021482" y="853"/>
          <a:ext cx="2536776" cy="253677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607" tIns="25400" rIns="13960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MANDANAS GARCIA RULING</a:t>
          </a:r>
        </a:p>
      </dsp:txBody>
      <dsp:txXfrm>
        <a:off x="1392984" y="372355"/>
        <a:ext cx="1793772" cy="1793772"/>
      </dsp:txXfrm>
    </dsp:sp>
    <dsp:sp modelId="{89F9B63C-70CF-6D43-A792-EDB546B8CAD9}">
      <dsp:nvSpPr>
        <dsp:cNvPr id="0" name=""/>
        <dsp:cNvSpPr/>
      </dsp:nvSpPr>
      <dsp:spPr>
        <a:xfrm>
          <a:off x="3050903" y="853"/>
          <a:ext cx="2536776" cy="253677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607" tIns="25400" rIns="13960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UHC LAW</a:t>
          </a:r>
        </a:p>
      </dsp:txBody>
      <dsp:txXfrm>
        <a:off x="3422405" y="372355"/>
        <a:ext cx="1793772" cy="1793772"/>
      </dsp:txXfrm>
    </dsp:sp>
    <dsp:sp modelId="{54EC8CD3-24C0-794B-A65B-074458F61AA0}">
      <dsp:nvSpPr>
        <dsp:cNvPr id="0" name=""/>
        <dsp:cNvSpPr/>
      </dsp:nvSpPr>
      <dsp:spPr>
        <a:xfrm>
          <a:off x="5080324" y="853"/>
          <a:ext cx="2536776" cy="253677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607" tIns="25400" rIns="13960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COVID 19</a:t>
          </a:r>
        </a:p>
      </dsp:txBody>
      <dsp:txXfrm>
        <a:off x="5451826" y="372355"/>
        <a:ext cx="1793772" cy="1793772"/>
      </dsp:txXfrm>
    </dsp:sp>
    <dsp:sp modelId="{BCEA6B7D-6415-474C-AD7A-50FA1810798C}">
      <dsp:nvSpPr>
        <dsp:cNvPr id="0" name=""/>
        <dsp:cNvSpPr/>
      </dsp:nvSpPr>
      <dsp:spPr>
        <a:xfrm>
          <a:off x="7109745" y="853"/>
          <a:ext cx="2536776" cy="253677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607" tIns="25400" rIns="13960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NHDR</a:t>
          </a:r>
        </a:p>
      </dsp:txBody>
      <dsp:txXfrm>
        <a:off x="7481247" y="372355"/>
        <a:ext cx="1793772" cy="1793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E226F-17B7-AB4E-9997-029155A9D7F9}">
      <dsp:nvSpPr>
        <dsp:cNvPr id="0" name=""/>
        <dsp:cNvSpPr/>
      </dsp:nvSpPr>
      <dsp:spPr>
        <a:xfrm>
          <a:off x="0" y="1083733"/>
          <a:ext cx="8128000" cy="32511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57EDF-EF86-A94A-A9B9-7A3409F62D8B}">
      <dsp:nvSpPr>
        <dsp:cNvPr id="0" name=""/>
        <dsp:cNvSpPr/>
      </dsp:nvSpPr>
      <dsp:spPr>
        <a:xfrm>
          <a:off x="975360" y="1652693"/>
          <a:ext cx="2682239" cy="15930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Health as a front and center sector</a:t>
          </a:r>
        </a:p>
      </dsp:txBody>
      <dsp:txXfrm>
        <a:off x="975360" y="1652693"/>
        <a:ext cx="2682239" cy="1593088"/>
      </dsp:txXfrm>
    </dsp:sp>
    <dsp:sp modelId="{D137B884-A876-3A46-A7AE-D2E10CAF083B}">
      <dsp:nvSpPr>
        <dsp:cNvPr id="0" name=""/>
        <dsp:cNvSpPr/>
      </dsp:nvSpPr>
      <dsp:spPr>
        <a:xfrm>
          <a:off x="4064000" y="2172885"/>
          <a:ext cx="3169920" cy="15930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People Centric Governance</a:t>
          </a:r>
        </a:p>
      </dsp:txBody>
      <dsp:txXfrm>
        <a:off x="4064000" y="2172885"/>
        <a:ext cx="3169920" cy="1593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8/25/23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509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7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9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0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8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spc="7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8/25/23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7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b="1" spc="70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6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 spc="1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 spc="5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 spc="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 spc="5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 spc="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czuniga@up.edu.p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1195F-F3BC-801D-64A2-2EFD67FF73EE}"/>
              </a:ext>
            </a:extLst>
          </p:cNvPr>
          <p:cNvSpPr/>
          <p:nvPr/>
        </p:nvSpPr>
        <p:spPr>
          <a:xfrm>
            <a:off x="348812" y="453200"/>
            <a:ext cx="5534099" cy="3793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none" spc="-50" dirty="0">
                <a:ln w="10160">
                  <a:noFill/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FHIR</a:t>
            </a:r>
            <a:r>
              <a:rPr lang="en-US" sz="4800" b="1" cap="none" spc="-5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ING UP UHC: USING HL7 FHIR FOR HEALTHCARE INTEROPERABILITY AT THE LGU LEVEL</a:t>
            </a:r>
          </a:p>
        </p:txBody>
      </p:sp>
      <p:pic>
        <p:nvPicPr>
          <p:cNvPr id="1028" name="Picture 4" descr="Biomedical Informatics and its Role in Implementing the Philippine  Universal Health Care (UHC) Act">
            <a:extLst>
              <a:ext uri="{FF2B5EF4-FFF2-40B4-BE49-F238E27FC236}">
                <a16:creationId xmlns:a16="http://schemas.microsoft.com/office/drawing/2014/main" id="{9BCD26BD-2347-BCED-F0AA-E5045726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11" y="660400"/>
            <a:ext cx="60452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FFF1B9-3B7B-889B-5A1B-36A53EA5CD12}"/>
              </a:ext>
            </a:extLst>
          </p:cNvPr>
          <p:cNvSpPr txBox="1"/>
          <p:nvPr/>
        </p:nvSpPr>
        <p:spPr>
          <a:xfrm>
            <a:off x="263889" y="5037475"/>
            <a:ext cx="3102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PHILIP CHRISTIAN C. ZUNIGA</a:t>
            </a:r>
          </a:p>
          <a:p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  <a:hlinkClick r:id="rId3"/>
              </a:rPr>
              <a:t>pczuniga@up.edu.ph</a:t>
            </a:r>
            <a:endParaRPr lang="en-US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25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7FF19-5D38-46E3-A8A2-90A201F9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517903"/>
            <a:ext cx="10668002" cy="1345115"/>
          </a:xfrm>
        </p:spPr>
        <p:txBody>
          <a:bodyPr>
            <a:normAutofit/>
          </a:bodyPr>
          <a:lstStyle/>
          <a:p>
            <a:r>
              <a:rPr lang="en-US" dirty="0"/>
              <a:t>NHDR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E5351-9B23-8F6C-A317-E0AF4495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93" y="972675"/>
            <a:ext cx="5895108" cy="545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012627-ED33-AF04-7516-B9874CEFF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4298796"/>
            <a:ext cx="7772400" cy="17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7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74E8-4365-1FB9-648A-A5037C83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FHIR?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673F6-67C5-F87A-D385-CE1D8C587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APIs are readily available</a:t>
            </a:r>
          </a:p>
          <a:p>
            <a:r>
              <a:rPr lang="en-US" dirty="0"/>
              <a:t>Data models are established already</a:t>
            </a:r>
          </a:p>
          <a:p>
            <a:r>
              <a:rPr lang="en-US" dirty="0"/>
              <a:t>Servers/technology stack is mature</a:t>
            </a:r>
          </a:p>
        </p:txBody>
      </p:sp>
    </p:spTree>
    <p:extLst>
      <p:ext uri="{BB962C8B-B14F-4D97-AF65-F5344CB8AC3E}">
        <p14:creationId xmlns:p14="http://schemas.microsoft.com/office/powerpoint/2010/main" val="323518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derwater Iceberg Flowing Ice Rock In Ocean Water Frozen Mountain Recent  Vector Background Stock Illustration - Download Image Now - iStock">
            <a:extLst>
              <a:ext uri="{FF2B5EF4-FFF2-40B4-BE49-F238E27FC236}">
                <a16:creationId xmlns:a16="http://schemas.microsoft.com/office/drawing/2014/main" id="{59742EC9-2AC3-1C0B-0B3F-CF138200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>
            <a:extLst>
              <a:ext uri="{FF2B5EF4-FFF2-40B4-BE49-F238E27FC236}">
                <a16:creationId xmlns:a16="http://schemas.microsoft.com/office/drawing/2014/main" id="{5992EF01-B03C-6C71-53B2-CFBACB5C1B80}"/>
              </a:ext>
            </a:extLst>
          </p:cNvPr>
          <p:cNvSpPr/>
          <p:nvPr/>
        </p:nvSpPr>
        <p:spPr>
          <a:xfrm>
            <a:off x="6157519" y="1317072"/>
            <a:ext cx="3726377" cy="12751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Setting Up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D749C5E6-2FFA-661A-6023-B9277D3BF6C5}"/>
              </a:ext>
            </a:extLst>
          </p:cNvPr>
          <p:cNvSpPr/>
          <p:nvPr/>
        </p:nvSpPr>
        <p:spPr>
          <a:xfrm>
            <a:off x="6344820" y="3628240"/>
            <a:ext cx="3726377" cy="12751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F1658-E713-DACD-A03D-CC7A0848427F}"/>
              </a:ext>
            </a:extLst>
          </p:cNvPr>
          <p:cNvSpPr txBox="1"/>
          <p:nvPr/>
        </p:nvSpPr>
        <p:spPr>
          <a:xfrm>
            <a:off x="8270239" y="5032587"/>
            <a:ext cx="260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LGU engagement is crucial at this point. </a:t>
            </a:r>
          </a:p>
        </p:txBody>
      </p:sp>
    </p:spTree>
    <p:extLst>
      <p:ext uri="{BB962C8B-B14F-4D97-AF65-F5344CB8AC3E}">
        <p14:creationId xmlns:p14="http://schemas.microsoft.com/office/powerpoint/2010/main" val="125836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AF55-CD6F-A4A5-F96F-1C3E0D9C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LGU Trends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75A002-311D-BF5A-D6F8-53F126BEB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137111"/>
              </p:ext>
            </p:extLst>
          </p:nvPr>
        </p:nvGraphicFramePr>
        <p:xfrm>
          <a:off x="2192854" y="13907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95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F5801-342F-0957-2A6C-F52BD088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bigger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168B1-622B-D304-75CF-AFA531DE3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the health data being collected by EMRs be utilized for governance?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B8F76-DE1F-4363-1EE0-71F20CEC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75" y="4354518"/>
            <a:ext cx="3167543" cy="2267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05F91C-F048-12A8-0500-DA8903B77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551" y="4247939"/>
            <a:ext cx="3403653" cy="23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3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5BE3-09FD-C969-06CF-EC9B70C72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2812947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C825-A224-1AC7-F224-0F2ABF4D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5028057"/>
            <a:ext cx="9144000" cy="1344168"/>
          </a:xfrm>
        </p:spPr>
        <p:txBody>
          <a:bodyPr/>
          <a:lstStyle/>
          <a:p>
            <a:r>
              <a:rPr lang="en-US" dirty="0"/>
              <a:t>Capacity Building </a:t>
            </a:r>
          </a:p>
        </p:txBody>
      </p:sp>
      <p:pic>
        <p:nvPicPr>
          <p:cNvPr id="1028" name="Picture 4" descr="No alternative text description for this image">
            <a:extLst>
              <a:ext uri="{FF2B5EF4-FFF2-40B4-BE49-F238E27FC236}">
                <a16:creationId xmlns:a16="http://schemas.microsoft.com/office/drawing/2014/main" id="{17C73FD3-EBE2-079D-C024-578C81401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1236"/>
            <a:ext cx="45339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photo description available.">
            <a:extLst>
              <a:ext uri="{FF2B5EF4-FFF2-40B4-BE49-F238E27FC236}">
                <a16:creationId xmlns:a16="http://schemas.microsoft.com/office/drawing/2014/main" id="{82F95325-A933-71B0-8B73-B33F321C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61235"/>
            <a:ext cx="45339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83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C825-A224-1AC7-F224-0F2ABF4D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5028057"/>
            <a:ext cx="9144000" cy="1344168"/>
          </a:xfrm>
        </p:spPr>
        <p:txBody>
          <a:bodyPr/>
          <a:lstStyle/>
          <a:p>
            <a:r>
              <a:rPr lang="en-US" dirty="0"/>
              <a:t>LGU Led Implementations</a:t>
            </a:r>
          </a:p>
        </p:txBody>
      </p:sp>
      <p:pic>
        <p:nvPicPr>
          <p:cNvPr id="3074" name="Picture 2" descr="No alternative text description for this image">
            <a:extLst>
              <a:ext uri="{FF2B5EF4-FFF2-40B4-BE49-F238E27FC236}">
                <a16:creationId xmlns:a16="http://schemas.microsoft.com/office/drawing/2014/main" id="{2D6DC616-2CC7-B461-8F8D-7E0AFC19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914400"/>
            <a:ext cx="5232453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alternative text description for this image">
            <a:extLst>
              <a:ext uri="{FF2B5EF4-FFF2-40B4-BE49-F238E27FC236}">
                <a16:creationId xmlns:a16="http://schemas.microsoft.com/office/drawing/2014/main" id="{DCEB7FFC-8129-134C-7D53-20296E4B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9144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87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37270F-5628-B5F6-447F-C83418919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Very Much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7BC513C-3840-2185-1FB5-8442703769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7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47F6-E6A5-6BC1-D139-404FBC56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Philippines on FHIR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FA1DE-B3D6-7A42-A174-E27E787D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693DD-1916-4734-1327-9BC47562B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05" y="2971800"/>
            <a:ext cx="7772400" cy="30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5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7FF19-5D38-46E3-A8A2-90A201F9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517903"/>
            <a:ext cx="10668002" cy="1345115"/>
          </a:xfrm>
        </p:spPr>
        <p:txBody>
          <a:bodyPr>
            <a:normAutofit/>
          </a:bodyPr>
          <a:lstStyle/>
          <a:p>
            <a:r>
              <a:rPr lang="en-US" dirty="0"/>
              <a:t>Developments since 2017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7F153A-136C-E317-16EA-55FF2F75CC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540465"/>
              </p:ext>
            </p:extLst>
          </p:nvPr>
        </p:nvGraphicFramePr>
        <p:xfrm>
          <a:off x="761999" y="3043450"/>
          <a:ext cx="10668004" cy="253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256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D88B6-B757-490D-A075-CF1F6F81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3692B-996D-2B7F-F485-2F1B1ED5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8551B-89C1-F810-DDC6-F3C0C1DB0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7558"/>
            <a:ext cx="11782097" cy="822216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7F0AE33-BC9A-8E90-E9FC-89305EEA8596}"/>
              </a:ext>
            </a:extLst>
          </p:cNvPr>
          <p:cNvSpPr/>
          <p:nvPr/>
        </p:nvSpPr>
        <p:spPr>
          <a:xfrm>
            <a:off x="8534400" y="5340096"/>
            <a:ext cx="2837793" cy="6718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7FF19-5D38-46E3-A8A2-90A201F9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517903"/>
            <a:ext cx="10668002" cy="1345115"/>
          </a:xfrm>
        </p:spPr>
        <p:txBody>
          <a:bodyPr>
            <a:normAutofit/>
          </a:bodyPr>
          <a:lstStyle/>
          <a:p>
            <a:r>
              <a:rPr lang="en-US" dirty="0"/>
              <a:t>MANDANAS GARCIA RULING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E31DAAB-B9E5-C7EC-3755-42812A0E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79" y="1851555"/>
            <a:ext cx="10880521" cy="53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3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7FF19-5D38-46E3-A8A2-90A201F9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517903"/>
            <a:ext cx="10668002" cy="1345115"/>
          </a:xfrm>
        </p:spPr>
        <p:txBody>
          <a:bodyPr>
            <a:normAutofit/>
          </a:bodyPr>
          <a:lstStyle/>
          <a:p>
            <a:r>
              <a:rPr lang="en-US" dirty="0"/>
              <a:t>UHC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E4811-6DBC-12CF-A7AA-92E4977C4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20" y="1669842"/>
            <a:ext cx="8396681" cy="49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6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7FF19-5D38-46E3-A8A2-90A201F9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517903"/>
            <a:ext cx="10668002" cy="1345115"/>
          </a:xfrm>
        </p:spPr>
        <p:txBody>
          <a:bodyPr>
            <a:normAutofit/>
          </a:bodyPr>
          <a:lstStyle/>
          <a:p>
            <a:r>
              <a:rPr lang="en-US" dirty="0"/>
              <a:t>COVID 19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AB08EAF-10B2-C2E2-3FCF-66B82A6C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04" y="1449137"/>
            <a:ext cx="4428692" cy="4721725"/>
          </a:xfrm>
          <a:prstGeom prst="rect">
            <a:avLst/>
          </a:prstGeom>
        </p:spPr>
      </p:pic>
      <p:sp>
        <p:nvSpPr>
          <p:cNvPr id="6" name="Can 5">
            <a:extLst>
              <a:ext uri="{FF2B5EF4-FFF2-40B4-BE49-F238E27FC236}">
                <a16:creationId xmlns:a16="http://schemas.microsoft.com/office/drawing/2014/main" id="{AF40899A-9262-7998-8DE6-9504B0E4EA76}"/>
              </a:ext>
            </a:extLst>
          </p:cNvPr>
          <p:cNvSpPr/>
          <p:nvPr/>
        </p:nvSpPr>
        <p:spPr>
          <a:xfrm>
            <a:off x="3473042" y="2734811"/>
            <a:ext cx="2030136" cy="19210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4D9A1D-EAE7-BC4B-ABB0-852B01184A25}"/>
              </a:ext>
            </a:extLst>
          </p:cNvPr>
          <p:cNvCxnSpPr>
            <a:cxnSpLocks/>
          </p:cNvCxnSpPr>
          <p:nvPr/>
        </p:nvCxnSpPr>
        <p:spPr>
          <a:xfrm>
            <a:off x="5503178" y="3670632"/>
            <a:ext cx="276830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47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7FF19-5D38-46E3-A8A2-90A201F9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517903"/>
            <a:ext cx="10668002" cy="1345115"/>
          </a:xfrm>
        </p:spPr>
        <p:txBody>
          <a:bodyPr>
            <a:normAutofit/>
          </a:bodyPr>
          <a:lstStyle/>
          <a:p>
            <a:r>
              <a:rPr lang="en-US" dirty="0"/>
              <a:t>NHDR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32EB7-1755-B4A2-890A-1462DFF12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541" y="1091117"/>
            <a:ext cx="5095460" cy="543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0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7FF19-5D38-46E3-A8A2-90A201F9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517903"/>
            <a:ext cx="10668002" cy="1345115"/>
          </a:xfrm>
        </p:spPr>
        <p:txBody>
          <a:bodyPr>
            <a:normAutofit/>
          </a:bodyPr>
          <a:lstStyle/>
          <a:p>
            <a:r>
              <a:rPr lang="en-US" dirty="0"/>
              <a:t>NHDR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E5351-9B23-8F6C-A317-E0AF4495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93" y="972675"/>
            <a:ext cx="5895108" cy="545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71861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166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120</Words>
  <Application>Microsoft Macintosh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Meiryo</vt:lpstr>
      <vt:lpstr>Arial</vt:lpstr>
      <vt:lpstr>Avenir Next LT Pro</vt:lpstr>
      <vt:lpstr>Dubai</vt:lpstr>
      <vt:lpstr>PrismaticVTI</vt:lpstr>
      <vt:lpstr>PowerPoint Presentation</vt:lpstr>
      <vt:lpstr>Philippines on FHIR</vt:lpstr>
      <vt:lpstr>Developments since 2017</vt:lpstr>
      <vt:lpstr>PowerPoint Presentation</vt:lpstr>
      <vt:lpstr>MANDANAS GARCIA RULING</vt:lpstr>
      <vt:lpstr>UHC</vt:lpstr>
      <vt:lpstr>COVID 19</vt:lpstr>
      <vt:lpstr>NHDR</vt:lpstr>
      <vt:lpstr>NHDR</vt:lpstr>
      <vt:lpstr>NHDR</vt:lpstr>
      <vt:lpstr>Why FHIR?</vt:lpstr>
      <vt:lpstr>PowerPoint Presentation</vt:lpstr>
      <vt:lpstr>LGU Trends</vt:lpstr>
      <vt:lpstr>The bigger challenge</vt:lpstr>
      <vt:lpstr>What’s next?</vt:lpstr>
      <vt:lpstr>Capacity Building </vt:lpstr>
      <vt:lpstr>LGU Led Implementations</vt:lpstr>
      <vt:lpstr>Thank You Very Much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Christian Zuniga</dc:creator>
  <cp:lastModifiedBy>Philip Christian Zuniga</cp:lastModifiedBy>
  <cp:revision>5</cp:revision>
  <dcterms:created xsi:type="dcterms:W3CDTF">2023-08-19T03:15:51Z</dcterms:created>
  <dcterms:modified xsi:type="dcterms:W3CDTF">2023-08-25T03:25:09Z</dcterms:modified>
</cp:coreProperties>
</file>