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0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</p:sldIdLst>
  <p:sldSz cy="6858000" cx="12192000"/>
  <p:notesSz cx="9947275" cy="6858000"/>
  <p:embeddedFontLst>
    <p:embeddedFont>
      <p:font typeface="Play"/>
      <p:regular r:id="rId49"/>
      <p:bold r:id="rId50"/>
    </p:embeddedFont>
    <p:embeddedFont>
      <p:font typeface="Corbel"/>
      <p:regular r:id="rId51"/>
      <p:bold r:id="rId52"/>
      <p:italic r:id="rId53"/>
      <p:boldItalic r:id="rId54"/>
    </p:embeddedFont>
    <p:embeddedFont>
      <p:font typeface="Open Sans"/>
      <p:regular r:id="rId55"/>
      <p:bold r:id="rId56"/>
      <p:italic r:id="rId57"/>
      <p:boldItalic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9" roundtripDataSignature="AMtx7misU10t7E7O1cTeSoVyuRVlx0y2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font" Target="fonts/Play-regular.fntdata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Corbel-regular.fntdata"/><Relationship Id="rId50" Type="http://schemas.openxmlformats.org/officeDocument/2006/relationships/font" Target="fonts/Play-bold.fntdata"/><Relationship Id="rId53" Type="http://schemas.openxmlformats.org/officeDocument/2006/relationships/font" Target="fonts/Corbel-italic.fntdata"/><Relationship Id="rId52" Type="http://schemas.openxmlformats.org/officeDocument/2006/relationships/font" Target="fonts/Corbel-bold.fntdata"/><Relationship Id="rId11" Type="http://schemas.openxmlformats.org/officeDocument/2006/relationships/slide" Target="slides/slide5.xml"/><Relationship Id="rId55" Type="http://schemas.openxmlformats.org/officeDocument/2006/relationships/font" Target="fonts/OpenSans-regular.fntdata"/><Relationship Id="rId10" Type="http://schemas.openxmlformats.org/officeDocument/2006/relationships/slide" Target="slides/slide4.xml"/><Relationship Id="rId54" Type="http://schemas.openxmlformats.org/officeDocument/2006/relationships/font" Target="fonts/Corbel-boldItalic.fntdata"/><Relationship Id="rId13" Type="http://schemas.openxmlformats.org/officeDocument/2006/relationships/slide" Target="slides/slide7.xml"/><Relationship Id="rId57" Type="http://schemas.openxmlformats.org/officeDocument/2006/relationships/font" Target="fonts/OpenSans-italic.fntdata"/><Relationship Id="rId12" Type="http://schemas.openxmlformats.org/officeDocument/2006/relationships/slide" Target="slides/slide6.xml"/><Relationship Id="rId56" Type="http://schemas.openxmlformats.org/officeDocument/2006/relationships/font" Target="fonts/OpenSans-bold.fntdata"/><Relationship Id="rId15" Type="http://schemas.openxmlformats.org/officeDocument/2006/relationships/slide" Target="slides/slide9.xml"/><Relationship Id="rId59" Type="http://customschemas.google.com/relationships/presentationmetadata" Target="metadata"/><Relationship Id="rId14" Type="http://schemas.openxmlformats.org/officeDocument/2006/relationships/slide" Target="slides/slide8.xml"/><Relationship Id="rId58" Type="http://schemas.openxmlformats.org/officeDocument/2006/relationships/font" Target="fonts/OpenSans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1"/>
            <a:ext cx="4310486" cy="3440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634487" y="1"/>
            <a:ext cx="4310486" cy="3440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513910"/>
            <a:ext cx="4310486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634487" y="6513910"/>
            <a:ext cx="4310486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PH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0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10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1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11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2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12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3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13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4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p14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14:notes"/>
          <p:cNvSpPr txBox="1"/>
          <p:nvPr>
            <p:ph idx="12" type="sldNum"/>
          </p:nvPr>
        </p:nvSpPr>
        <p:spPr>
          <a:xfrm>
            <a:off x="5634487" y="6513910"/>
            <a:ext cx="4310486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5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15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6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16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7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17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8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18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19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0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20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1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21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2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22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3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23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4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24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5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25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6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26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7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27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8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28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9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29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0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30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1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31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32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32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3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33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4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34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5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35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6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36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37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37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38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38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39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39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4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40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40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41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41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42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42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5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6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6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7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7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8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8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9:notes"/>
          <p:cNvSpPr txBox="1"/>
          <p:nvPr>
            <p:ph idx="1" type="body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9:notes"/>
          <p:cNvSpPr/>
          <p:nvPr>
            <p:ph idx="2" type="sldImg"/>
          </p:nvPr>
        </p:nvSpPr>
        <p:spPr>
          <a:xfrm>
            <a:off x="2916238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4"/>
          <p:cNvSpPr txBox="1"/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4"/>
          <p:cNvSpPr txBox="1"/>
          <p:nvPr>
            <p:ph idx="1" type="body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44"/>
          <p:cNvSpPr txBox="1"/>
          <p:nvPr>
            <p:ph idx="10" type="dt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4"/>
          <p:cNvSpPr txBox="1"/>
          <p:nvPr>
            <p:ph idx="11" type="ftr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4"/>
          <p:cNvSpPr txBox="1"/>
          <p:nvPr>
            <p:ph idx="12" type="sldNum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8"/>
          <p:cNvSpPr txBox="1"/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8"/>
          <p:cNvSpPr txBox="1"/>
          <p:nvPr>
            <p:ph idx="1" type="body"/>
          </p:nvPr>
        </p:nvSpPr>
        <p:spPr>
          <a:xfrm rot="5400000">
            <a:off x="3920332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68"/>
          <p:cNvSpPr txBox="1"/>
          <p:nvPr>
            <p:ph idx="10" type="dt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8"/>
          <p:cNvSpPr txBox="1"/>
          <p:nvPr>
            <p:ph idx="11" type="ftr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68"/>
          <p:cNvSpPr txBox="1"/>
          <p:nvPr>
            <p:ph idx="12" type="sldNum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9"/>
          <p:cNvSpPr txBox="1"/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69"/>
          <p:cNvSpPr txBox="1"/>
          <p:nvPr>
            <p:ph idx="1" type="body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69"/>
          <p:cNvSpPr txBox="1"/>
          <p:nvPr>
            <p:ph idx="10" type="dt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69"/>
          <p:cNvSpPr txBox="1"/>
          <p:nvPr>
            <p:ph idx="11" type="ftr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69"/>
          <p:cNvSpPr txBox="1"/>
          <p:nvPr>
            <p:ph idx="12" type="sldNum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5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7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03" name="Google Shape;103;p7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7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7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9" name="Google Shape;109;p7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7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7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7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7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7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7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2" name="Google Shape;122;p7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7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4" name="Google Shape;124;p7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7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7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7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7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7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7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7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6" name="Google Shape;136;p7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7" name="Google Shape;137;p7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7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7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7"/>
          <p:cNvSpPr txBox="1"/>
          <p:nvPr>
            <p:ph idx="10" type="dt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7"/>
          <p:cNvSpPr txBox="1"/>
          <p:nvPr>
            <p:ph idx="11" type="ftr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7"/>
          <p:cNvSpPr txBox="1"/>
          <p:nvPr>
            <p:ph idx="12" type="sldNum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7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7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4" name="Google Shape;144;p7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7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7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7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7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7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7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7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9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49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49"/>
          <p:cNvSpPr txBox="1"/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orbel"/>
              <a:buNone/>
              <a:defRPr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49"/>
          <p:cNvSpPr txBox="1"/>
          <p:nvPr>
            <p:ph idx="1" type="subTitle"/>
          </p:nvPr>
        </p:nvSpPr>
        <p:spPr>
          <a:xfrm>
            <a:off x="1100051" y="4455621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73" name="Google Shape;173;p49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49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  <p:cxnSp>
        <p:nvCxnSpPr>
          <p:cNvPr id="175" name="Google Shape;175;p49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6" name="Google Shape;176;p49"/>
          <p:cNvSpPr txBox="1"/>
          <p:nvPr>
            <p:ph idx="10" type="dt"/>
          </p:nvPr>
        </p:nvSpPr>
        <p:spPr>
          <a:xfrm>
            <a:off x="234397" y="6398324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0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50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50"/>
          <p:cNvSpPr txBox="1"/>
          <p:nvPr>
            <p:ph idx="10" type="dt"/>
          </p:nvPr>
        </p:nvSpPr>
        <p:spPr>
          <a:xfrm>
            <a:off x="234397" y="6398324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50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50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1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orbel"/>
              <a:buNone/>
              <a:defRPr b="1"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51"/>
          <p:cNvSpPr txBox="1"/>
          <p:nvPr>
            <p:ph idx="1" type="body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 "/>
              <a:defRPr>
                <a:latin typeface="Corbel"/>
                <a:ea typeface="Corbel"/>
                <a:cs typeface="Corbel"/>
                <a:sym typeface="Corbel"/>
              </a:defRPr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>
                <a:latin typeface="Corbel"/>
                <a:ea typeface="Corbel"/>
                <a:cs typeface="Corbel"/>
                <a:sym typeface="Corbel"/>
              </a:defRPr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◦"/>
              <a:defRPr>
                <a:latin typeface="Corbel"/>
                <a:ea typeface="Corbel"/>
                <a:cs typeface="Corbel"/>
                <a:sym typeface="Corbel"/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◦"/>
              <a:defRPr>
                <a:latin typeface="Corbel"/>
                <a:ea typeface="Corbel"/>
                <a:cs typeface="Corbel"/>
                <a:sym typeface="Corbel"/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◦"/>
              <a:defRPr>
                <a:latin typeface="Corbel"/>
                <a:ea typeface="Corbel"/>
                <a:cs typeface="Corbel"/>
                <a:sym typeface="Corbel"/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86" name="Google Shape;186;p51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51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  <p:sp>
        <p:nvSpPr>
          <p:cNvPr id="188" name="Google Shape;188;p51"/>
          <p:cNvSpPr txBox="1"/>
          <p:nvPr>
            <p:ph idx="10" type="dt"/>
          </p:nvPr>
        </p:nvSpPr>
        <p:spPr>
          <a:xfrm>
            <a:off x="234397" y="6398324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53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53"/>
          <p:cNvSpPr txBox="1"/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orbel"/>
              <a:buNone/>
              <a:defRPr b="1" sz="6000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53"/>
          <p:cNvSpPr txBox="1"/>
          <p:nvPr>
            <p:ph idx="1" type="body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4" name="Google Shape;194;p53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53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  <p:cxnSp>
        <p:nvCxnSpPr>
          <p:cNvPr id="196" name="Google Shape;196;p53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7" name="Google Shape;197;p53"/>
          <p:cNvSpPr txBox="1"/>
          <p:nvPr>
            <p:ph idx="10" type="dt"/>
          </p:nvPr>
        </p:nvSpPr>
        <p:spPr>
          <a:xfrm>
            <a:off x="234397" y="6398324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4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orbel"/>
              <a:buNone/>
              <a:defRPr b="1"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54"/>
          <p:cNvSpPr txBox="1"/>
          <p:nvPr>
            <p:ph idx="1" type="body"/>
          </p:nvPr>
        </p:nvSpPr>
        <p:spPr>
          <a:xfrm>
            <a:off x="1097278" y="1845734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01" name="Google Shape;201;p54"/>
          <p:cNvSpPr txBox="1"/>
          <p:nvPr>
            <p:ph idx="2" type="body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02" name="Google Shape;202;p54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54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  <p:sp>
        <p:nvSpPr>
          <p:cNvPr id="204" name="Google Shape;204;p54"/>
          <p:cNvSpPr txBox="1"/>
          <p:nvPr>
            <p:ph idx="10" type="dt"/>
          </p:nvPr>
        </p:nvSpPr>
        <p:spPr>
          <a:xfrm>
            <a:off x="234397" y="6398324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5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orbel"/>
              <a:buNone/>
              <a:defRPr b="1"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55"/>
          <p:cNvSpPr txBox="1"/>
          <p:nvPr>
            <p:ph idx="1" type="body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208" name="Google Shape;208;p55"/>
          <p:cNvSpPr txBox="1"/>
          <p:nvPr>
            <p:ph idx="2" type="body"/>
          </p:nvPr>
        </p:nvSpPr>
        <p:spPr>
          <a:xfrm>
            <a:off x="109728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09" name="Google Shape;209;p55"/>
          <p:cNvSpPr txBox="1"/>
          <p:nvPr>
            <p:ph idx="3" type="body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210" name="Google Shape;210;p55"/>
          <p:cNvSpPr txBox="1"/>
          <p:nvPr>
            <p:ph idx="4" type="body"/>
          </p:nvPr>
        </p:nvSpPr>
        <p:spPr>
          <a:xfrm>
            <a:off x="621792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11" name="Google Shape;211;p55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55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  <p:sp>
        <p:nvSpPr>
          <p:cNvPr id="213" name="Google Shape;213;p55"/>
          <p:cNvSpPr txBox="1"/>
          <p:nvPr>
            <p:ph idx="10" type="dt"/>
          </p:nvPr>
        </p:nvSpPr>
        <p:spPr>
          <a:xfrm>
            <a:off x="234397" y="6398324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6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orbel"/>
              <a:buNone/>
              <a:defRPr b="1"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56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56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  <p:sp>
        <p:nvSpPr>
          <p:cNvPr id="218" name="Google Shape;218;p56"/>
          <p:cNvSpPr txBox="1"/>
          <p:nvPr>
            <p:ph idx="10" type="dt"/>
          </p:nvPr>
        </p:nvSpPr>
        <p:spPr>
          <a:xfrm>
            <a:off x="234397" y="6398324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1"/>
          <p:cNvSpPr txBox="1"/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1"/>
          <p:cNvSpPr txBox="1"/>
          <p:nvPr>
            <p:ph idx="1" type="subTitle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61"/>
          <p:cNvSpPr txBox="1"/>
          <p:nvPr>
            <p:ph idx="10" type="dt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61"/>
          <p:cNvSpPr txBox="1"/>
          <p:nvPr>
            <p:ph idx="11" type="ftr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1"/>
          <p:cNvSpPr txBox="1"/>
          <p:nvPr>
            <p:ph idx="12" type="sldNum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57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57"/>
          <p:cNvSpPr txBox="1"/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57"/>
          <p:cNvSpPr txBox="1"/>
          <p:nvPr>
            <p:ph idx="1" type="body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24" name="Google Shape;224;p57"/>
          <p:cNvSpPr txBox="1"/>
          <p:nvPr>
            <p:ph idx="2" type="body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225" name="Google Shape;225;p57"/>
          <p:cNvSpPr txBox="1"/>
          <p:nvPr>
            <p:ph idx="10" type="dt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57"/>
          <p:cNvSpPr txBox="1"/>
          <p:nvPr>
            <p:ph idx="11" type="ftr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57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8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5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58"/>
          <p:cNvSpPr txBox="1"/>
          <p:nvPr>
            <p:ph type="title"/>
          </p:nvPr>
        </p:nvSpPr>
        <p:spPr>
          <a:xfrm>
            <a:off x="1097280" y="5074920"/>
            <a:ext cx="10113645" cy="8229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58"/>
          <p:cNvSpPr/>
          <p:nvPr>
            <p:ph idx="2" type="pic"/>
          </p:nvPr>
        </p:nvSpPr>
        <p:spPr>
          <a:xfrm>
            <a:off x="15" y="0"/>
            <a:ext cx="12191985" cy="4915076"/>
          </a:xfrm>
          <a:prstGeom prst="rect">
            <a:avLst/>
          </a:prstGeom>
          <a:solidFill>
            <a:srgbClr val="D2CDB0"/>
          </a:solidFill>
          <a:ln>
            <a:noFill/>
          </a:ln>
        </p:spPr>
      </p:sp>
      <p:sp>
        <p:nvSpPr>
          <p:cNvPr id="233" name="Google Shape;233;p58"/>
          <p:cNvSpPr txBox="1"/>
          <p:nvPr>
            <p:ph idx="1" type="body"/>
          </p:nvPr>
        </p:nvSpPr>
        <p:spPr>
          <a:xfrm>
            <a:off x="1097280" y="5907024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234" name="Google Shape;234;p58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58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58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9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59"/>
          <p:cNvSpPr txBox="1"/>
          <p:nvPr>
            <p:ph idx="1" type="body"/>
          </p:nvPr>
        </p:nvSpPr>
        <p:spPr>
          <a:xfrm rot="5400000">
            <a:off x="4114800" y="-1171786"/>
            <a:ext cx="4023360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40" name="Google Shape;240;p59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59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59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0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60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60"/>
          <p:cNvSpPr txBox="1"/>
          <p:nvPr>
            <p:ph type="title"/>
          </p:nvPr>
        </p:nvSpPr>
        <p:spPr>
          <a:xfrm rot="5400000">
            <a:off x="7159401" y="1977801"/>
            <a:ext cx="575989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60"/>
          <p:cNvSpPr txBox="1"/>
          <p:nvPr>
            <p:ph idx="1" type="body"/>
          </p:nvPr>
        </p:nvSpPr>
        <p:spPr>
          <a:xfrm rot="5400000">
            <a:off x="1825401" y="-574899"/>
            <a:ext cx="575989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48" name="Google Shape;248;p60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60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60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2"/>
          <p:cNvSpPr txBox="1"/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62"/>
          <p:cNvSpPr txBox="1"/>
          <p:nvPr>
            <p:ph idx="1" type="body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62"/>
          <p:cNvSpPr txBox="1"/>
          <p:nvPr>
            <p:ph idx="10" type="dt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2"/>
          <p:cNvSpPr txBox="1"/>
          <p:nvPr>
            <p:ph idx="11" type="ftr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62"/>
          <p:cNvSpPr txBox="1"/>
          <p:nvPr>
            <p:ph idx="12" type="sldNum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3"/>
          <p:cNvSpPr txBox="1"/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3"/>
          <p:cNvSpPr txBox="1"/>
          <p:nvPr>
            <p:ph idx="1" type="body"/>
          </p:nvPr>
        </p:nvSpPr>
        <p:spPr>
          <a:xfrm>
            <a:off x="838199" y="1825625"/>
            <a:ext cx="518160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3"/>
          <p:cNvSpPr txBox="1"/>
          <p:nvPr>
            <p:ph idx="2" type="body"/>
          </p:nvPr>
        </p:nvSpPr>
        <p:spPr>
          <a:xfrm>
            <a:off x="6172200" y="1825625"/>
            <a:ext cx="518160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3"/>
          <p:cNvSpPr txBox="1"/>
          <p:nvPr>
            <p:ph idx="10" type="dt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3"/>
          <p:cNvSpPr txBox="1"/>
          <p:nvPr>
            <p:ph idx="11" type="ftr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3"/>
          <p:cNvSpPr txBox="1"/>
          <p:nvPr>
            <p:ph idx="12" type="sldNum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4"/>
          <p:cNvSpPr txBox="1"/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4"/>
          <p:cNvSpPr txBox="1"/>
          <p:nvPr>
            <p:ph idx="1" type="body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64"/>
          <p:cNvSpPr txBox="1"/>
          <p:nvPr>
            <p:ph idx="2" type="body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64"/>
          <p:cNvSpPr txBox="1"/>
          <p:nvPr>
            <p:ph idx="3" type="body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64"/>
          <p:cNvSpPr txBox="1"/>
          <p:nvPr>
            <p:ph idx="4" type="body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64"/>
          <p:cNvSpPr txBox="1"/>
          <p:nvPr>
            <p:ph idx="10" type="dt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4"/>
          <p:cNvSpPr txBox="1"/>
          <p:nvPr>
            <p:ph idx="11" type="ftr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4"/>
          <p:cNvSpPr txBox="1"/>
          <p:nvPr>
            <p:ph idx="12" type="sldNum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5"/>
          <p:cNvSpPr txBox="1"/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65"/>
          <p:cNvSpPr txBox="1"/>
          <p:nvPr>
            <p:ph idx="10" type="dt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5"/>
          <p:cNvSpPr txBox="1"/>
          <p:nvPr>
            <p:ph idx="11" type="ftr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5"/>
          <p:cNvSpPr txBox="1"/>
          <p:nvPr>
            <p:ph idx="12" type="sldNum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6"/>
          <p:cNvSpPr txBox="1"/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6"/>
          <p:cNvSpPr txBox="1"/>
          <p:nvPr>
            <p:ph idx="1" type="body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66"/>
          <p:cNvSpPr txBox="1"/>
          <p:nvPr>
            <p:ph idx="2" type="body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66"/>
          <p:cNvSpPr txBox="1"/>
          <p:nvPr>
            <p:ph idx="10" type="dt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6"/>
          <p:cNvSpPr txBox="1"/>
          <p:nvPr>
            <p:ph idx="11" type="ftr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66"/>
          <p:cNvSpPr txBox="1"/>
          <p:nvPr>
            <p:ph idx="12" type="sldNum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7"/>
          <p:cNvSpPr txBox="1"/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7"/>
          <p:cNvSpPr/>
          <p:nvPr>
            <p:ph idx="2" type="pic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7"/>
          <p:cNvSpPr txBox="1"/>
          <p:nvPr>
            <p:ph idx="1" type="body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67"/>
          <p:cNvSpPr txBox="1"/>
          <p:nvPr>
            <p:ph idx="10" type="dt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7"/>
          <p:cNvSpPr txBox="1"/>
          <p:nvPr>
            <p:ph idx="11" type="ftr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67"/>
          <p:cNvSpPr txBox="1"/>
          <p:nvPr>
            <p:ph idx="12" type="sldNum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3"/>
          <p:cNvSpPr txBox="1"/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43"/>
          <p:cNvSpPr txBox="1"/>
          <p:nvPr>
            <p:ph idx="1" type="body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3"/>
          <p:cNvSpPr txBox="1"/>
          <p:nvPr>
            <p:ph idx="10" type="dt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3"/>
          <p:cNvSpPr txBox="1"/>
          <p:nvPr>
            <p:ph idx="11" type="ftr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3"/>
          <p:cNvSpPr txBox="1"/>
          <p:nvPr>
            <p:ph idx="12" type="sldNum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p4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8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4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48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orbel"/>
              <a:buNone/>
              <a:defRPr b="1" i="0" sz="48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3" name="Google Shape;163;p48"/>
          <p:cNvSpPr txBox="1"/>
          <p:nvPr>
            <p:ph idx="1" type="body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b="0" i="0" sz="20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b="0" i="0" sz="18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Google Shape;164;p48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5" name="Google Shape;165;p48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  <p:cxnSp>
        <p:nvCxnSpPr>
          <p:cNvPr id="166" name="Google Shape;166;p48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7" name="Google Shape;167;p48"/>
          <p:cNvSpPr txBox="1"/>
          <p:nvPr>
            <p:ph idx="10" type="dt"/>
          </p:nvPr>
        </p:nvSpPr>
        <p:spPr>
          <a:xfrm>
            <a:off x="234397" y="6467284"/>
            <a:ext cx="2472271" cy="296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20.png"/><Relationship Id="rId5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Relationship Id="rId4" Type="http://schemas.openxmlformats.org/officeDocument/2006/relationships/image" Target="../media/image24.png"/><Relationship Id="rId5" Type="http://schemas.openxmlformats.org/officeDocument/2006/relationships/image" Target="../media/image32.png"/><Relationship Id="rId6" Type="http://schemas.openxmlformats.org/officeDocument/2006/relationships/image" Target="../media/image35.png"/><Relationship Id="rId7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png"/><Relationship Id="rId10" Type="http://schemas.openxmlformats.org/officeDocument/2006/relationships/image" Target="../media/image27.png"/><Relationship Id="rId13" Type="http://schemas.openxmlformats.org/officeDocument/2006/relationships/image" Target="../media/image36.png"/><Relationship Id="rId1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4.png"/><Relationship Id="rId4" Type="http://schemas.openxmlformats.org/officeDocument/2006/relationships/image" Target="../media/image31.png"/><Relationship Id="rId9" Type="http://schemas.openxmlformats.org/officeDocument/2006/relationships/image" Target="../media/image39.png"/><Relationship Id="rId14" Type="http://schemas.openxmlformats.org/officeDocument/2006/relationships/image" Target="../media/image43.png"/><Relationship Id="rId5" Type="http://schemas.openxmlformats.org/officeDocument/2006/relationships/image" Target="../media/image34.png"/><Relationship Id="rId6" Type="http://schemas.openxmlformats.org/officeDocument/2006/relationships/image" Target="../media/image26.png"/><Relationship Id="rId7" Type="http://schemas.openxmlformats.org/officeDocument/2006/relationships/image" Target="../media/image33.png"/><Relationship Id="rId8" Type="http://schemas.openxmlformats.org/officeDocument/2006/relationships/image" Target="../media/image4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png"/><Relationship Id="rId4" Type="http://schemas.openxmlformats.org/officeDocument/2006/relationships/image" Target="../media/image47.png"/><Relationship Id="rId5" Type="http://schemas.openxmlformats.org/officeDocument/2006/relationships/image" Target="../media/image4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5.png"/><Relationship Id="rId4" Type="http://schemas.openxmlformats.org/officeDocument/2006/relationships/image" Target="../media/image67.png"/><Relationship Id="rId5" Type="http://schemas.openxmlformats.org/officeDocument/2006/relationships/image" Target="../media/image66.png"/><Relationship Id="rId6" Type="http://schemas.openxmlformats.org/officeDocument/2006/relationships/image" Target="../media/image46.png"/><Relationship Id="rId7" Type="http://schemas.openxmlformats.org/officeDocument/2006/relationships/image" Target="../media/image56.png"/><Relationship Id="rId8" Type="http://schemas.openxmlformats.org/officeDocument/2006/relationships/image" Target="../media/image5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1.png"/><Relationship Id="rId4" Type="http://schemas.openxmlformats.org/officeDocument/2006/relationships/image" Target="../media/image5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0.png"/><Relationship Id="rId4" Type="http://schemas.openxmlformats.org/officeDocument/2006/relationships/image" Target="../media/image48.png"/><Relationship Id="rId5" Type="http://schemas.openxmlformats.org/officeDocument/2006/relationships/image" Target="../media/image51.png"/><Relationship Id="rId6" Type="http://schemas.openxmlformats.org/officeDocument/2006/relationships/image" Target="../media/image5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4.png"/><Relationship Id="rId4" Type="http://schemas.openxmlformats.org/officeDocument/2006/relationships/image" Target="../media/image5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8.png"/><Relationship Id="rId4" Type="http://schemas.openxmlformats.org/officeDocument/2006/relationships/image" Target="../media/image61.png"/><Relationship Id="rId5" Type="http://schemas.openxmlformats.org/officeDocument/2006/relationships/hyperlink" Target="https://www.usfhealthonline.com/resources/healthcare/three-resources-for-meaningful-use-requirements/" TargetMode="External"/><Relationship Id="rId6" Type="http://schemas.openxmlformats.org/officeDocument/2006/relationships/hyperlink" Target="https://www.usfhealthonline.com/resources/key-concepts/what-are-electronic-medical-records-emr/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2.png"/><Relationship Id="rId4" Type="http://schemas.openxmlformats.org/officeDocument/2006/relationships/image" Target="../media/image63.png"/><Relationship Id="rId5" Type="http://schemas.openxmlformats.org/officeDocument/2006/relationships/image" Target="../media/image62.png"/><Relationship Id="rId6" Type="http://schemas.openxmlformats.org/officeDocument/2006/relationships/image" Target="../media/image7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://www.top10zen.com/top-10-worst-technology-predictions-of-all-time-90#computers-who-could-possibly-want-one" TargetMode="Externa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5.png"/><Relationship Id="rId4" Type="http://schemas.openxmlformats.org/officeDocument/2006/relationships/image" Target="../media/image69.png"/><Relationship Id="rId5" Type="http://schemas.openxmlformats.org/officeDocument/2006/relationships/image" Target="../media/image7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12.png"/><Relationship Id="rId7" Type="http://schemas.openxmlformats.org/officeDocument/2006/relationships/image" Target="../media/image11.png"/><Relationship Id="rId8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Relationship Id="rId4" Type="http://schemas.openxmlformats.org/officeDocument/2006/relationships/image" Target="../media/image2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"/>
          <p:cNvSpPr txBox="1"/>
          <p:nvPr/>
        </p:nvSpPr>
        <p:spPr>
          <a:xfrm>
            <a:off x="2689013" y="2302933"/>
            <a:ext cx="71526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PH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Implementation of                   Electronic Medical Records in a Government Hospital</a:t>
            </a:r>
            <a:endParaRPr b="1" i="0" sz="4400" u="none" cap="none" strike="noStrik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56" name="Google Shape;256;p1"/>
          <p:cNvSpPr txBox="1"/>
          <p:nvPr/>
        </p:nvSpPr>
        <p:spPr>
          <a:xfrm>
            <a:off x="2689001" y="5404917"/>
            <a:ext cx="7152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PH" sz="20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Gerardo S Manzo MD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PH" sz="20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First HL7 Summit 26 Aug 2023 </a:t>
            </a:r>
            <a:endParaRPr b="0" i="0" sz="2000" u="none" cap="none" strike="noStrik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0"/>
          <p:cNvSpPr txBox="1"/>
          <p:nvPr/>
        </p:nvSpPr>
        <p:spPr>
          <a:xfrm>
            <a:off x="45474" y="2064776"/>
            <a:ext cx="2939845" cy="2739211"/>
          </a:xfrm>
          <a:prstGeom prst="rect">
            <a:avLst/>
          </a:prstGeom>
          <a:gradFill>
            <a:gsLst>
              <a:gs pos="0">
                <a:srgbClr val="2DC49F"/>
              </a:gs>
              <a:gs pos="34000">
                <a:srgbClr val="30C3A0"/>
              </a:gs>
              <a:gs pos="70000">
                <a:srgbClr val="2EC8A4"/>
              </a:gs>
              <a:gs pos="100000">
                <a:srgbClr val="3DC7A6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44450" rotWithShape="0" algn="br" dir="2700000" dist="25400">
              <a:srgbClr val="000000">
                <a:alpha val="6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PH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PH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Branded Servers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PH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with unique server names after different parts of the heart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PH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(aortic, mitral, tricuspid…)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85319" y="88490"/>
            <a:ext cx="9160699" cy="5989688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10"/>
          <p:cNvSpPr txBox="1"/>
          <p:nvPr>
            <p:ph idx="10" type="dt"/>
          </p:nvPr>
        </p:nvSpPr>
        <p:spPr>
          <a:xfrm>
            <a:off x="234397" y="6398324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900">
                <a:solidFill>
                  <a:srgbClr val="1B5337"/>
                </a:solidFill>
                <a:latin typeface="Calibri"/>
                <a:ea typeface="Calibri"/>
                <a:cs typeface="Calibri"/>
                <a:sym typeface="Calibri"/>
              </a:rPr>
              <a:t>GSManzo Health IT Philippines 22 May 2014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9365" y="0"/>
            <a:ext cx="1087327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11"/>
          <p:cNvSpPr txBox="1"/>
          <p:nvPr/>
        </p:nvSpPr>
        <p:spPr>
          <a:xfrm>
            <a:off x="602827" y="487681"/>
            <a:ext cx="3691467" cy="230832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PH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PHC Net As of August 2023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PHC Workstations		731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PHC Functional Beds	500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Ratio per Patient		1.46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Physical Servers		  44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Virtual Servers		  	  24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technologyuk.net/telecommunications/networks/images/structured_cabling_01.gif" id="336" name="Google Shape;33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465" y="1263933"/>
            <a:ext cx="5521010" cy="423219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2"/>
          <p:cNvSpPr txBox="1"/>
          <p:nvPr/>
        </p:nvSpPr>
        <p:spPr>
          <a:xfrm>
            <a:off x="6906638" y="1263933"/>
            <a:ext cx="5038928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PH" sz="3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Lessons Learned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PH" sz="2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Hardware &amp; Structured Cabling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      Fiber-optic backbones – Cat5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2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Future-proof.  Anticipate expansion and obsolescence.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2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Label connections.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2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Monitor need for expansion.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2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38" name="Google Shape;338;p12"/>
          <p:cNvSpPr/>
          <p:nvPr/>
        </p:nvSpPr>
        <p:spPr>
          <a:xfrm>
            <a:off x="6572547" y="3981209"/>
            <a:ext cx="206477" cy="216310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12"/>
          <p:cNvSpPr/>
          <p:nvPr/>
        </p:nvSpPr>
        <p:spPr>
          <a:xfrm>
            <a:off x="6572547" y="2619104"/>
            <a:ext cx="206477" cy="216310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12"/>
          <p:cNvSpPr/>
          <p:nvPr/>
        </p:nvSpPr>
        <p:spPr>
          <a:xfrm>
            <a:off x="6572548" y="3541047"/>
            <a:ext cx="206477" cy="216310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3"/>
          <p:cNvSpPr txBox="1"/>
          <p:nvPr>
            <p:ph type="title"/>
          </p:nvPr>
        </p:nvSpPr>
        <p:spPr>
          <a:xfrm>
            <a:off x="1097280" y="750405"/>
            <a:ext cx="10058400" cy="72998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orbel"/>
              <a:buNone/>
            </a:pPr>
            <a:r>
              <a:rPr b="1" lang="en-PH" sz="3600">
                <a:latin typeface="Corbel"/>
                <a:ea typeface="Corbel"/>
                <a:cs typeface="Corbel"/>
                <a:sym typeface="Corbel"/>
              </a:rPr>
              <a:t>Early Lessons on eHealth Implementation</a:t>
            </a:r>
            <a:endParaRPr/>
          </a:p>
        </p:txBody>
      </p:sp>
      <p:sp>
        <p:nvSpPr>
          <p:cNvPr id="346" name="Google Shape;346;p13"/>
          <p:cNvSpPr txBox="1"/>
          <p:nvPr>
            <p:ph idx="1" type="body"/>
          </p:nvPr>
        </p:nvSpPr>
        <p:spPr>
          <a:xfrm>
            <a:off x="1267837" y="1835901"/>
            <a:ext cx="10637117" cy="435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PH" sz="2400"/>
              <a:t>Exercise due diligence. Perform comparative reviews. Take note of performance track records. Whenever possible do primary verification of reference sites.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en-PH" sz="2400"/>
              <a:t>Avoid analysis paralysis.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en-PH" sz="2400"/>
              <a:t>Consult vendor-neutral experts. Develop friendships.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en-PH" sz="2400"/>
              <a:t>Consider as valued partners solution providers, not hard-sell vendors.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en-PH" sz="2400"/>
              <a:t>Scope what end-users really need, not just what they want. Auto replace frontliners.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en-PH" sz="2400"/>
              <a:t>Standardize specifications.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en-PH" sz="2400"/>
              <a:t>Schedule procurements. Added value with volume orders. Easier to monitor maintenance.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en-PH" sz="2400"/>
              <a:t>Train your trainors and end-users well.</a:t>
            </a:r>
            <a:endParaRPr/>
          </a:p>
        </p:txBody>
      </p:sp>
      <p:sp>
        <p:nvSpPr>
          <p:cNvPr id="347" name="Google Shape;347;p13"/>
          <p:cNvSpPr/>
          <p:nvPr/>
        </p:nvSpPr>
        <p:spPr>
          <a:xfrm>
            <a:off x="885382" y="2669847"/>
            <a:ext cx="206477" cy="216310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13"/>
          <p:cNvSpPr/>
          <p:nvPr/>
        </p:nvSpPr>
        <p:spPr>
          <a:xfrm>
            <a:off x="580103" y="806246"/>
            <a:ext cx="517177" cy="567321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13"/>
          <p:cNvSpPr/>
          <p:nvPr/>
        </p:nvSpPr>
        <p:spPr>
          <a:xfrm>
            <a:off x="890803" y="1955035"/>
            <a:ext cx="206477" cy="216310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13"/>
          <p:cNvSpPr/>
          <p:nvPr/>
        </p:nvSpPr>
        <p:spPr>
          <a:xfrm>
            <a:off x="896155" y="3153176"/>
            <a:ext cx="206477" cy="216310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3"/>
          <p:cNvSpPr/>
          <p:nvPr/>
        </p:nvSpPr>
        <p:spPr>
          <a:xfrm>
            <a:off x="896154" y="3651678"/>
            <a:ext cx="206477" cy="216310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13"/>
          <p:cNvSpPr/>
          <p:nvPr/>
        </p:nvSpPr>
        <p:spPr>
          <a:xfrm>
            <a:off x="883728" y="4075614"/>
            <a:ext cx="206477" cy="216310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13"/>
          <p:cNvSpPr/>
          <p:nvPr/>
        </p:nvSpPr>
        <p:spPr>
          <a:xfrm>
            <a:off x="890803" y="4568992"/>
            <a:ext cx="206477" cy="216310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13"/>
          <p:cNvSpPr/>
          <p:nvPr/>
        </p:nvSpPr>
        <p:spPr>
          <a:xfrm>
            <a:off x="890803" y="5070928"/>
            <a:ext cx="206477" cy="216310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13"/>
          <p:cNvSpPr/>
          <p:nvPr/>
        </p:nvSpPr>
        <p:spPr>
          <a:xfrm>
            <a:off x="892623" y="5772257"/>
            <a:ext cx="206477" cy="216310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4"/>
          <p:cNvSpPr txBox="1"/>
          <p:nvPr>
            <p:ph idx="10" type="dt"/>
          </p:nvPr>
        </p:nvSpPr>
        <p:spPr>
          <a:xfrm>
            <a:off x="234397" y="6398324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/>
              <a:t>GSManzo Health IT Philippines 22 May 2014</a:t>
            </a:r>
            <a:endParaRPr/>
          </a:p>
        </p:txBody>
      </p:sp>
      <p:pic>
        <p:nvPicPr>
          <p:cNvPr id="362" name="Google Shape;36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6689"/>
            <a:ext cx="10303640" cy="4007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007188"/>
            <a:ext cx="6010275" cy="284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4"/>
          <p:cNvSpPr txBox="1"/>
          <p:nvPr/>
        </p:nvSpPr>
        <p:spPr>
          <a:xfrm>
            <a:off x="3441290" y="4154750"/>
            <a:ext cx="2480116" cy="1477328"/>
          </a:xfrm>
          <a:prstGeom prst="rect">
            <a:avLst/>
          </a:prstGeom>
          <a:gradFill>
            <a:gsLst>
              <a:gs pos="0">
                <a:srgbClr val="36B0D1"/>
              </a:gs>
              <a:gs pos="34000">
                <a:srgbClr val="39B0D1"/>
              </a:gs>
              <a:gs pos="70000">
                <a:srgbClr val="37B4D7"/>
              </a:gs>
              <a:gs pos="100000">
                <a:srgbClr val="47B6D5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44450" rotWithShape="0" algn="br" dir="2700000" dist="25400">
              <a:srgbClr val="000000">
                <a:alpha val="6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■Post Relational DB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■Object technology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■MUMPS / M-language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■Originally designed for healthcare industry</a:t>
            </a:r>
            <a:endParaRPr/>
          </a:p>
        </p:txBody>
      </p:sp>
      <p:pic>
        <p:nvPicPr>
          <p:cNvPr id="365" name="Google Shape;36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10275" y="4002426"/>
            <a:ext cx="6181725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14"/>
          <p:cNvSpPr txBox="1"/>
          <p:nvPr/>
        </p:nvSpPr>
        <p:spPr>
          <a:xfrm>
            <a:off x="5771535" y="435569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14"/>
          <p:cNvSpPr txBox="1"/>
          <p:nvPr/>
        </p:nvSpPr>
        <p:spPr>
          <a:xfrm>
            <a:off x="7984955" y="4154750"/>
            <a:ext cx="2673052" cy="1477328"/>
          </a:xfrm>
          <a:prstGeom prst="rect">
            <a:avLst/>
          </a:prstGeom>
          <a:gradFill>
            <a:gsLst>
              <a:gs pos="0">
                <a:srgbClr val="989898"/>
              </a:gs>
              <a:gs pos="45000">
                <a:srgbClr val="A7A7A7"/>
              </a:gs>
              <a:gs pos="100000">
                <a:srgbClr val="B1B1B1"/>
              </a:gs>
            </a:gsLst>
            <a:path path="circle">
              <a:fillToRect b="50%" l="50%" r="50%" t="50%"/>
            </a:path>
            <a:tileRect/>
          </a:gra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■Unified HIS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■More hospital sites   outside the US than other HIS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■National / Regional EHRs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14"/>
          <p:cNvSpPr txBox="1"/>
          <p:nvPr/>
        </p:nvSpPr>
        <p:spPr>
          <a:xfrm>
            <a:off x="1656414" y="-21620"/>
            <a:ext cx="10535586" cy="58477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PH" sz="3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PHC Hospital Information System PATIENT CENTRIC</a:t>
            </a:r>
            <a:endParaRPr/>
          </a:p>
        </p:txBody>
      </p:sp>
      <p:sp>
        <p:nvSpPr>
          <p:cNvPr id="369" name="Google Shape;369;p14"/>
          <p:cNvSpPr txBox="1"/>
          <p:nvPr/>
        </p:nvSpPr>
        <p:spPr>
          <a:xfrm>
            <a:off x="386797" y="6550724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GSManzo Health IT Philippines 22 May 2014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E22A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PH" sz="32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PHC INTEGRATED Hospital Information System and EMR</a:t>
            </a:r>
            <a:endParaRPr b="1" sz="3200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375" name="Google Shape;37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84775"/>
            <a:ext cx="12192000" cy="613290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5"/>
          <p:cNvSpPr/>
          <p:nvPr/>
        </p:nvSpPr>
        <p:spPr>
          <a:xfrm>
            <a:off x="4260427" y="1169550"/>
            <a:ext cx="968586" cy="903090"/>
          </a:xfrm>
          <a:prstGeom prst="ellipse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6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E22A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PH" sz="32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PHC Electronic Medical Record</a:t>
            </a:r>
            <a:endParaRPr b="1" sz="3200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382" name="Google Shape;38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7899" y="632485"/>
            <a:ext cx="8590569" cy="6272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68701" y="1993279"/>
            <a:ext cx="6569275" cy="4732343"/>
          </a:xfrm>
          <a:prstGeom prst="rect">
            <a:avLst/>
          </a:prstGeom>
          <a:noFill/>
          <a:ln cap="flat" cmpd="sng" w="38100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4" name="Google Shape;384;p16"/>
          <p:cNvSpPr/>
          <p:nvPr/>
        </p:nvSpPr>
        <p:spPr>
          <a:xfrm>
            <a:off x="1077899" y="1314027"/>
            <a:ext cx="1165014" cy="196426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16"/>
          <p:cNvSpPr/>
          <p:nvPr/>
        </p:nvSpPr>
        <p:spPr>
          <a:xfrm>
            <a:off x="5430932" y="2638067"/>
            <a:ext cx="2382215" cy="266373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6" name="Google Shape;38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149" y="632485"/>
            <a:ext cx="1047750" cy="1047750"/>
          </a:xfrm>
          <a:prstGeom prst="rect">
            <a:avLst/>
          </a:prstGeom>
          <a:noFill/>
          <a:ln cap="flat" cmpd="sng" w="5715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87" name="Google Shape;387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0321" y="3892453"/>
            <a:ext cx="5760826" cy="2285410"/>
          </a:xfrm>
          <a:prstGeom prst="rect">
            <a:avLst/>
          </a:prstGeom>
          <a:noFill/>
          <a:ln cap="flat" cmpd="sng" w="381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8" name="Google Shape;388;p16"/>
          <p:cNvSpPr/>
          <p:nvPr/>
        </p:nvSpPr>
        <p:spPr>
          <a:xfrm>
            <a:off x="865089" y="4422987"/>
            <a:ext cx="2081311" cy="257386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9" name="Google Shape;389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29322" y="584775"/>
            <a:ext cx="7693091" cy="4867461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16"/>
          <p:cNvSpPr/>
          <p:nvPr/>
        </p:nvSpPr>
        <p:spPr>
          <a:xfrm>
            <a:off x="1752662" y="1439101"/>
            <a:ext cx="1359558" cy="1725801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16"/>
          <p:cNvSpPr txBox="1"/>
          <p:nvPr/>
        </p:nvSpPr>
        <p:spPr>
          <a:xfrm>
            <a:off x="8770990" y="1506791"/>
            <a:ext cx="3246042" cy="4524315"/>
          </a:xfrm>
          <a:prstGeom prst="rect">
            <a:avLst/>
          </a:prstGeom>
          <a:solidFill>
            <a:srgbClr val="1E22A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3600">
                <a:solidFill>
                  <a:srgbClr val="FFC000"/>
                </a:solidFill>
                <a:latin typeface="Play"/>
                <a:ea typeface="Play"/>
                <a:cs typeface="Play"/>
                <a:sym typeface="Play"/>
              </a:rPr>
              <a:t>EMR</a:t>
            </a:r>
            <a:r>
              <a:rPr lang="en-PH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 documents from Healthcare Providers maybe transmitted by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4000">
                <a:solidFill>
                  <a:srgbClr val="FFC000"/>
                </a:solidFill>
                <a:latin typeface="Play"/>
                <a:ea typeface="Play"/>
                <a:cs typeface="Play"/>
                <a:sym typeface="Play"/>
              </a:rPr>
              <a:t>HL7 FHIR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to UHC-mandated PhilHealth </a:t>
            </a:r>
            <a:r>
              <a:rPr lang="en-PH" sz="3600">
                <a:solidFill>
                  <a:srgbClr val="FFC000"/>
                </a:solidFill>
                <a:latin typeface="Play"/>
                <a:ea typeface="Play"/>
                <a:cs typeface="Play"/>
                <a:sym typeface="Play"/>
              </a:rPr>
              <a:t>National Health Data Repository</a:t>
            </a:r>
            <a:endParaRPr sz="2800">
              <a:solidFill>
                <a:srgbClr val="FFC000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84775"/>
            <a:ext cx="5189343" cy="6293458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17"/>
          <p:cNvSpPr txBox="1"/>
          <p:nvPr>
            <p:ph idx="10" type="dt"/>
          </p:nvPr>
        </p:nvSpPr>
        <p:spPr>
          <a:xfrm>
            <a:off x="1616158" y="6569074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9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GSManzo Health IT Philippines 22 May 2014</a:t>
            </a:r>
            <a:endParaRPr/>
          </a:p>
        </p:txBody>
      </p:sp>
      <p:pic>
        <p:nvPicPr>
          <p:cNvPr id="398" name="Google Shape;39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89896" y="419946"/>
            <a:ext cx="3822048" cy="643805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17"/>
          <p:cNvSpPr txBox="1"/>
          <p:nvPr/>
        </p:nvSpPr>
        <p:spPr>
          <a:xfrm>
            <a:off x="7918744" y="6645275"/>
            <a:ext cx="2472271" cy="212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9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GSManzo I HL7 Summit I 26 August 2023</a:t>
            </a:r>
            <a:endParaRPr/>
          </a:p>
        </p:txBody>
      </p:sp>
      <p:pic>
        <p:nvPicPr>
          <p:cNvPr id="400" name="Google Shape;400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44971" y="3711271"/>
            <a:ext cx="592361" cy="592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19805" y="2722879"/>
            <a:ext cx="597877" cy="50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869263" y="2231704"/>
            <a:ext cx="751417" cy="406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168370" y="3010899"/>
            <a:ext cx="668962" cy="41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1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402301" y="3385237"/>
            <a:ext cx="518900" cy="50747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17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E22A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406" name="Google Shape;406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713916" y="5061527"/>
            <a:ext cx="592361" cy="592361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17"/>
          <p:cNvSpPr txBox="1"/>
          <p:nvPr/>
        </p:nvSpPr>
        <p:spPr>
          <a:xfrm>
            <a:off x="535093" y="812800"/>
            <a:ext cx="677334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P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2014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17"/>
          <p:cNvSpPr txBox="1"/>
          <p:nvPr/>
        </p:nvSpPr>
        <p:spPr>
          <a:xfrm>
            <a:off x="7241409" y="877948"/>
            <a:ext cx="677334" cy="369332"/>
          </a:xfrm>
          <a:prstGeom prst="rect">
            <a:avLst/>
          </a:prstGeom>
          <a:solidFill>
            <a:srgbClr val="1E22A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PH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" name="Google Shape;409;p1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196880" y="6137"/>
            <a:ext cx="3305697" cy="54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816134" y="-1269"/>
            <a:ext cx="1713665" cy="587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1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723243" y="48652"/>
            <a:ext cx="1713665" cy="502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1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630352" y="72029"/>
            <a:ext cx="1917881" cy="474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/>
          <p:nvPr>
            <p:ph type="title"/>
          </p:nvPr>
        </p:nvSpPr>
        <p:spPr>
          <a:xfrm>
            <a:off x="314793" y="577121"/>
            <a:ext cx="11677338" cy="11730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orbel"/>
              <a:buNone/>
            </a:pPr>
            <a:br>
              <a:rPr lang="en-PH" sz="4400"/>
            </a:br>
            <a:r>
              <a:rPr lang="en-PH" sz="4400"/>
              <a:t>Early Lessons : </a:t>
            </a:r>
            <a:r>
              <a:rPr lang="en-PH" sz="3100"/>
              <a:t>LIMITED Government Resources LOW Priority eHealth</a:t>
            </a:r>
            <a:br>
              <a:rPr b="1" lang="en-PH" sz="4400">
                <a:latin typeface="Corbel"/>
                <a:ea typeface="Corbel"/>
                <a:cs typeface="Corbel"/>
                <a:sym typeface="Corbel"/>
              </a:rPr>
            </a:br>
            <a:r>
              <a:rPr b="1" lang="en-PH" sz="4400">
                <a:latin typeface="Corbel"/>
                <a:ea typeface="Corbel"/>
                <a:cs typeface="Corbel"/>
                <a:sym typeface="Corbel"/>
              </a:rPr>
              <a:t>Extensive Use of FOSS </a:t>
            </a:r>
            <a:r>
              <a:rPr lang="en-PH" sz="3200">
                <a:latin typeface="Corbel"/>
                <a:ea typeface="Corbel"/>
                <a:cs typeface="Corbel"/>
                <a:sym typeface="Corbel"/>
              </a:rPr>
              <a:t>Free and Open Source Software</a:t>
            </a:r>
            <a:endParaRPr/>
          </a:p>
        </p:txBody>
      </p:sp>
      <p:sp>
        <p:nvSpPr>
          <p:cNvPr id="418" name="Google Shape;418;p18"/>
          <p:cNvSpPr txBox="1"/>
          <p:nvPr>
            <p:ph idx="1" type="body"/>
          </p:nvPr>
        </p:nvSpPr>
        <p:spPr>
          <a:xfrm>
            <a:off x="1097279" y="1986116"/>
            <a:ext cx="10691597" cy="44736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524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 "/>
            </a:pPr>
            <a:r>
              <a:rPr b="1" lang="en-PH" sz="2400"/>
              <a:t>All “non-HIS” hospital modules are created by in-house programmers using:</a:t>
            </a:r>
            <a:endParaRPr/>
          </a:p>
          <a:p>
            <a:pPr indent="-1524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lang="en-PH" sz="2400"/>
              <a:t>Operating System for Linux Servers : Ubuntu 12.04 (14.04), Fedora 8 (20)</a:t>
            </a:r>
            <a:endParaRPr/>
          </a:p>
          <a:p>
            <a:pPr indent="-1524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lang="en-PH" sz="2400"/>
              <a:t>Database : PostgreSQL 8.0 (9.3), MySQL 5.0 (5.5)</a:t>
            </a:r>
            <a:endParaRPr/>
          </a:p>
          <a:p>
            <a:pPr indent="-1524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lang="en-PH" sz="2400"/>
              <a:t>GUI: PHP 5.2.4 (5.5.4)</a:t>
            </a:r>
            <a:endParaRPr/>
          </a:p>
          <a:p>
            <a:pPr indent="-1524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b="1" lang="en-PH" sz="2400"/>
              <a:t>Office utilities are open source:</a:t>
            </a:r>
            <a:endParaRPr/>
          </a:p>
          <a:p>
            <a:pPr indent="-1524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lang="en-PH" sz="2400"/>
              <a:t>Office Utilities: Open Office 4.0, 3.4</a:t>
            </a:r>
            <a:endParaRPr/>
          </a:p>
          <a:p>
            <a:pPr indent="-182880" lvl="2" marL="566928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Char char="◦"/>
            </a:pPr>
            <a:r>
              <a:rPr lang="en-PH" sz="2400"/>
              <a:t>Substantial savings </a:t>
            </a:r>
            <a:endParaRPr/>
          </a:p>
          <a:p>
            <a:pPr indent="-182880" lvl="2" marL="566928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Char char="◦"/>
            </a:pPr>
            <a:r>
              <a:rPr lang="en-PH" sz="2400"/>
              <a:t>Compliant with IPR and Data Privacy</a:t>
            </a:r>
            <a:endParaRPr/>
          </a:p>
          <a:p>
            <a:pPr indent="-152400" lvl="0" marL="9144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400"/>
              <a:buChar char=" "/>
            </a:pPr>
            <a:r>
              <a:rPr lang="en-PH" sz="2400"/>
              <a:t>Default Browser: Firefox 29.01</a:t>
            </a:r>
            <a:endParaRPr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</p:txBody>
      </p:sp>
      <p:sp>
        <p:nvSpPr>
          <p:cNvPr id="419" name="Google Shape;419;p18"/>
          <p:cNvSpPr txBox="1"/>
          <p:nvPr>
            <p:ph idx="10" type="dt"/>
          </p:nvPr>
        </p:nvSpPr>
        <p:spPr>
          <a:xfrm>
            <a:off x="234397" y="6398324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GSManzo Health IT Philippines 22 May 2014</a:t>
            </a:r>
            <a:endParaRPr/>
          </a:p>
        </p:txBody>
      </p:sp>
      <p:pic>
        <p:nvPicPr>
          <p:cNvPr id="420" name="Google Shape;42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9895" y="3214292"/>
            <a:ext cx="2686933" cy="2686933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18"/>
          <p:cNvSpPr txBox="1"/>
          <p:nvPr/>
        </p:nvSpPr>
        <p:spPr>
          <a:xfrm>
            <a:off x="0" y="166747"/>
            <a:ext cx="12192000" cy="523220"/>
          </a:xfrm>
          <a:prstGeom prst="rect">
            <a:avLst/>
          </a:prstGeom>
          <a:solidFill>
            <a:srgbClr val="1E22A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PH" sz="28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As of 2023 Significant Increase in DOH Budget, STILL LOW Priority for eHealth</a:t>
            </a:r>
            <a:endParaRPr b="1" sz="2800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405" y="45129"/>
            <a:ext cx="762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19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PH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PHC INTRANET: FOSS Applications</a:t>
            </a:r>
            <a:endParaRPr b="1" sz="32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428" name="Google Shape;42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62635" y="584775"/>
            <a:ext cx="4929365" cy="627322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19"/>
          <p:cNvSpPr/>
          <p:nvPr/>
        </p:nvSpPr>
        <p:spPr>
          <a:xfrm>
            <a:off x="4624466" y="2803161"/>
            <a:ext cx="2271009" cy="254832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19"/>
          <p:cNvSpPr/>
          <p:nvPr/>
        </p:nvSpPr>
        <p:spPr>
          <a:xfrm>
            <a:off x="9421318" y="6202022"/>
            <a:ext cx="2488367" cy="318699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1" name="Google Shape;431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2315" y="675033"/>
            <a:ext cx="7070611" cy="6430699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19"/>
          <p:cNvSpPr txBox="1"/>
          <p:nvPr/>
        </p:nvSpPr>
        <p:spPr>
          <a:xfrm>
            <a:off x="9685" y="45129"/>
            <a:ext cx="12192000" cy="584775"/>
          </a:xfrm>
          <a:prstGeom prst="rect">
            <a:avLst/>
          </a:prstGeom>
          <a:solidFill>
            <a:srgbClr val="1E22A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PH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PHC INTRANET: FOSS Applications</a:t>
            </a:r>
            <a:endParaRPr b="1" sz="32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33" name="Google Shape;433;p19"/>
          <p:cNvSpPr/>
          <p:nvPr/>
        </p:nvSpPr>
        <p:spPr>
          <a:xfrm>
            <a:off x="835756" y="1274482"/>
            <a:ext cx="763721" cy="1004023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"/>
          <p:cNvSpPr txBox="1"/>
          <p:nvPr/>
        </p:nvSpPr>
        <p:spPr>
          <a:xfrm>
            <a:off x="2629051" y="1396028"/>
            <a:ext cx="8223827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PH" sz="40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Disclosures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PH" sz="2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No commercial interests in Health IT industry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PH" sz="2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Founding member HL7 Philippines as clinical expert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PH" sz="2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Referenced previous personal presentations and from                          PHL Health Informatics gurus Dr Eloy Marcelo Dr Mike Muin</a:t>
            </a:r>
            <a:endParaRPr sz="24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785" y="678398"/>
            <a:ext cx="7462719" cy="6135317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20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E22A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PH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PHC INTRANET: COVID Archive Hyperlinked to Originals </a:t>
            </a:r>
            <a:endParaRPr b="1" sz="32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440" name="Google Shape;44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23466" y="678398"/>
            <a:ext cx="2249241" cy="3794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86544" y="672689"/>
            <a:ext cx="1641990" cy="4954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28535" y="739359"/>
            <a:ext cx="2365438" cy="315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528534" y="3967267"/>
            <a:ext cx="2435549" cy="902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115513" y="5578488"/>
            <a:ext cx="4848570" cy="1154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1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1E22A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PH" sz="3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PHC INTRANET: ACI ISO AUDIT SURVEY  Help Desk for Standards</a:t>
            </a:r>
            <a:endParaRPr b="1" sz="32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450" name="Google Shape;45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9342" y="584775"/>
            <a:ext cx="5203119" cy="627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65847" y="584775"/>
            <a:ext cx="467971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5588" y="1312607"/>
            <a:ext cx="4342390" cy="5545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75066" y="37333"/>
            <a:ext cx="4252912" cy="127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078" y="37332"/>
            <a:ext cx="6464190" cy="52395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9" name="Google Shape;459;p22"/>
          <p:cNvCxnSpPr/>
          <p:nvPr/>
        </p:nvCxnSpPr>
        <p:spPr>
          <a:xfrm flipH="1" rot="10800000">
            <a:off x="6248400" y="37333"/>
            <a:ext cx="726666" cy="991367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60" name="Google Shape;460;p22"/>
          <p:cNvCxnSpPr/>
          <p:nvPr/>
        </p:nvCxnSpPr>
        <p:spPr>
          <a:xfrm>
            <a:off x="6248400" y="1210962"/>
            <a:ext cx="637188" cy="5647038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61" name="Google Shape;461;p22"/>
          <p:cNvSpPr txBox="1"/>
          <p:nvPr/>
        </p:nvSpPr>
        <p:spPr>
          <a:xfrm>
            <a:off x="549875" y="5251042"/>
            <a:ext cx="5189838" cy="1508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PH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ARCHIVE AND CURRENT ISSUANCES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Memo from Director’s Office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P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DO-M:001:1975  APPOINTMENT CHIEF CV SURGERY</a:t>
            </a:r>
            <a:endParaRPr/>
          </a:p>
        </p:txBody>
      </p:sp>
      <p:sp>
        <p:nvSpPr>
          <p:cNvPr id="462" name="Google Shape;462;p22"/>
          <p:cNvSpPr/>
          <p:nvPr/>
        </p:nvSpPr>
        <p:spPr>
          <a:xfrm>
            <a:off x="528215" y="6416937"/>
            <a:ext cx="5301048" cy="308919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22"/>
          <p:cNvSpPr/>
          <p:nvPr/>
        </p:nvSpPr>
        <p:spPr>
          <a:xfrm>
            <a:off x="494270" y="5276849"/>
            <a:ext cx="5301048" cy="1482298"/>
          </a:xfrm>
          <a:prstGeom prst="rect">
            <a:avLst/>
          </a:prstGeom>
          <a:noFill/>
          <a:ln cap="flat" cmpd="sng" w="158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22"/>
          <p:cNvSpPr txBox="1"/>
          <p:nvPr/>
        </p:nvSpPr>
        <p:spPr>
          <a:xfrm>
            <a:off x="6975066" y="37332"/>
            <a:ext cx="4607511" cy="369332"/>
          </a:xfrm>
          <a:prstGeom prst="rect">
            <a:avLst/>
          </a:prstGeom>
          <a:gradFill>
            <a:gsLst>
              <a:gs pos="0">
                <a:srgbClr val="57A823"/>
              </a:gs>
              <a:gs pos="34000">
                <a:srgbClr val="59A626"/>
              </a:gs>
              <a:gs pos="70000">
                <a:srgbClr val="5AAC24"/>
              </a:gs>
              <a:gs pos="100000">
                <a:srgbClr val="61AA3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44450" rotWithShape="0" algn="br" dir="2700000" dist="25400">
              <a:srgbClr val="000000">
                <a:alpha val="6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 General Reference</a:t>
            </a:r>
            <a:endParaRPr/>
          </a:p>
        </p:txBody>
      </p:sp>
      <p:pic>
        <p:nvPicPr>
          <p:cNvPr id="465" name="Google Shape;465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83563" y="1685372"/>
            <a:ext cx="4785022" cy="488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3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Corbel"/>
              <a:buNone/>
            </a:pPr>
            <a:r>
              <a:rPr b="1" lang="en-PH" sz="4000">
                <a:latin typeface="Corbel"/>
                <a:ea typeface="Corbel"/>
                <a:cs typeface="Corbel"/>
                <a:sym typeface="Corbel"/>
              </a:rPr>
              <a:t>PHC Lessons on </a:t>
            </a:r>
            <a:br>
              <a:rPr b="1" lang="en-PH" sz="4000">
                <a:latin typeface="Corbel"/>
                <a:ea typeface="Corbel"/>
                <a:cs typeface="Corbel"/>
                <a:sym typeface="Corbel"/>
              </a:rPr>
            </a:br>
            <a:r>
              <a:rPr b="1" lang="en-PH" sz="4000">
                <a:latin typeface="Corbel"/>
                <a:ea typeface="Corbel"/>
                <a:cs typeface="Corbel"/>
                <a:sym typeface="Corbel"/>
              </a:rPr>
              <a:t>Meeting Stakeholder Needs</a:t>
            </a:r>
            <a:endParaRPr/>
          </a:p>
        </p:txBody>
      </p:sp>
      <p:sp>
        <p:nvSpPr>
          <p:cNvPr id="471" name="Google Shape;471;p23"/>
          <p:cNvSpPr txBox="1"/>
          <p:nvPr>
            <p:ph idx="1" type="body"/>
          </p:nvPr>
        </p:nvSpPr>
        <p:spPr>
          <a:xfrm>
            <a:off x="1219199" y="1835901"/>
            <a:ext cx="10569678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PH" sz="2800"/>
              <a:t>	Enterprises exist to create value for their stakeholders.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rPr lang="en-PH" sz="2800"/>
              <a:t>	Often forgotten: Patients </a:t>
            </a:r>
            <a:r>
              <a:rPr i="1" lang="en-PH" sz="2800"/>
              <a:t>should</a:t>
            </a:r>
            <a:r>
              <a:rPr lang="en-PH" sz="2800"/>
              <a:t> be the primary stakeholders and 	the CENTER of hospital  “enterprise” goals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rPr lang="en-PH" sz="2800"/>
              <a:t>Select Hospital Information Systems and other Health technology that are Patient-Centered / Patient-Focused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rPr lang="en-PH" sz="2800"/>
              <a:t>Identify clinicians who can champion specific health IT goals.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rPr lang="en-PH" sz="2800"/>
              <a:t>Create and sustain super core team.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en-PH" sz="2400"/>
              <a:t>Health IT must be focused on the delivery of more efficient and timely patient care.</a:t>
            </a:r>
            <a:endParaRPr/>
          </a:p>
        </p:txBody>
      </p:sp>
      <p:sp>
        <p:nvSpPr>
          <p:cNvPr id="472" name="Google Shape;472;p23"/>
          <p:cNvSpPr txBox="1"/>
          <p:nvPr>
            <p:ph idx="10" type="dt"/>
          </p:nvPr>
        </p:nvSpPr>
        <p:spPr>
          <a:xfrm>
            <a:off x="234397" y="6398324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GSManzo Health IT Philippines 22 May 2014</a:t>
            </a:r>
            <a:endParaRPr/>
          </a:p>
        </p:txBody>
      </p:sp>
      <p:sp>
        <p:nvSpPr>
          <p:cNvPr id="473" name="Google Shape;473;p23"/>
          <p:cNvSpPr/>
          <p:nvPr/>
        </p:nvSpPr>
        <p:spPr>
          <a:xfrm>
            <a:off x="847536" y="3430131"/>
            <a:ext cx="206477" cy="216310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23"/>
          <p:cNvSpPr/>
          <p:nvPr/>
        </p:nvSpPr>
        <p:spPr>
          <a:xfrm>
            <a:off x="538798" y="1109183"/>
            <a:ext cx="517177" cy="567321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23"/>
          <p:cNvSpPr/>
          <p:nvPr/>
        </p:nvSpPr>
        <p:spPr>
          <a:xfrm>
            <a:off x="826891" y="4428387"/>
            <a:ext cx="206477" cy="216310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23"/>
          <p:cNvSpPr/>
          <p:nvPr/>
        </p:nvSpPr>
        <p:spPr>
          <a:xfrm>
            <a:off x="838691" y="5009271"/>
            <a:ext cx="206477" cy="216310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23"/>
          <p:cNvSpPr txBox="1"/>
          <p:nvPr/>
        </p:nvSpPr>
        <p:spPr>
          <a:xfrm>
            <a:off x="577149" y="1038900"/>
            <a:ext cx="25367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PH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4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Corbel"/>
              <a:buNone/>
            </a:pPr>
            <a:r>
              <a:rPr b="1" lang="en-PH" sz="4000">
                <a:latin typeface="Corbel"/>
                <a:ea typeface="Corbel"/>
                <a:cs typeface="Corbel"/>
                <a:sym typeface="Corbel"/>
              </a:rPr>
              <a:t>PHC Lessons on </a:t>
            </a:r>
            <a:br>
              <a:rPr b="1" lang="en-PH" sz="4000">
                <a:latin typeface="Corbel"/>
                <a:ea typeface="Corbel"/>
                <a:cs typeface="Corbel"/>
                <a:sym typeface="Corbel"/>
              </a:rPr>
            </a:br>
            <a:r>
              <a:rPr b="1" lang="en-PH" sz="4000">
                <a:latin typeface="Corbel"/>
                <a:ea typeface="Corbel"/>
                <a:cs typeface="Corbel"/>
                <a:sym typeface="Corbel"/>
              </a:rPr>
              <a:t>Covering the Enterprise End-to End</a:t>
            </a:r>
            <a:endParaRPr/>
          </a:p>
        </p:txBody>
      </p:sp>
      <p:sp>
        <p:nvSpPr>
          <p:cNvPr id="483" name="Google Shape;483;p24"/>
          <p:cNvSpPr txBox="1"/>
          <p:nvPr>
            <p:ph idx="1" type="body"/>
          </p:nvPr>
        </p:nvSpPr>
        <p:spPr>
          <a:xfrm>
            <a:off x="1258529" y="1826069"/>
            <a:ext cx="103632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PH" sz="2800"/>
              <a:t>	Hospital IT should not focus only on IT functions.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rPr lang="en-PH" sz="2800"/>
              <a:t>             Should be inclusive of everything and everyone—internal and 	external—that is relevant to governance and management of 	enterprise information and related IT.	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rPr lang="en-PH" sz="2800"/>
              <a:t>Learn to prioritize IT needs of end-users.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rPr lang="en-PH" sz="2800"/>
              <a:t>Be firm with priorities. Remind IT staff to stay focused on                        project timelines.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rPr lang="en-PH" sz="2800"/>
              <a:t>Manage change requests.</a:t>
            </a:r>
            <a:endParaRPr/>
          </a:p>
        </p:txBody>
      </p:sp>
      <p:sp>
        <p:nvSpPr>
          <p:cNvPr id="484" name="Google Shape;484;p24"/>
          <p:cNvSpPr txBox="1"/>
          <p:nvPr>
            <p:ph idx="10" type="dt"/>
          </p:nvPr>
        </p:nvSpPr>
        <p:spPr>
          <a:xfrm>
            <a:off x="234397" y="6398324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GSManzo Health IT Philippines 22 May 2014</a:t>
            </a:r>
            <a:endParaRPr/>
          </a:p>
        </p:txBody>
      </p:sp>
      <p:sp>
        <p:nvSpPr>
          <p:cNvPr id="485" name="Google Shape;485;p24"/>
          <p:cNvSpPr/>
          <p:nvPr/>
        </p:nvSpPr>
        <p:spPr>
          <a:xfrm>
            <a:off x="846556" y="3837749"/>
            <a:ext cx="206477" cy="216310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24"/>
          <p:cNvSpPr/>
          <p:nvPr/>
        </p:nvSpPr>
        <p:spPr>
          <a:xfrm>
            <a:off x="535856" y="1170039"/>
            <a:ext cx="517177" cy="567321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24"/>
          <p:cNvSpPr/>
          <p:nvPr/>
        </p:nvSpPr>
        <p:spPr>
          <a:xfrm>
            <a:off x="849501" y="4409002"/>
            <a:ext cx="206477" cy="216310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24"/>
          <p:cNvSpPr/>
          <p:nvPr/>
        </p:nvSpPr>
        <p:spPr>
          <a:xfrm>
            <a:off x="849947" y="5295508"/>
            <a:ext cx="206477" cy="216310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24"/>
          <p:cNvSpPr txBox="1"/>
          <p:nvPr/>
        </p:nvSpPr>
        <p:spPr>
          <a:xfrm>
            <a:off x="599766" y="1099756"/>
            <a:ext cx="38935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PH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pic>
        <p:nvPicPr>
          <p:cNvPr id="490" name="Google Shape;49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45446" y="4337337"/>
            <a:ext cx="2438400" cy="1916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5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Corbel"/>
              <a:buNone/>
            </a:pPr>
            <a:r>
              <a:rPr b="1" lang="en-PH" sz="4000">
                <a:latin typeface="Corbel"/>
                <a:ea typeface="Corbel"/>
                <a:cs typeface="Corbel"/>
                <a:sym typeface="Corbel"/>
              </a:rPr>
              <a:t>PHC Lessons on </a:t>
            </a:r>
            <a:br>
              <a:rPr b="1" lang="en-PH" sz="4000">
                <a:latin typeface="Corbel"/>
                <a:ea typeface="Corbel"/>
                <a:cs typeface="Corbel"/>
                <a:sym typeface="Corbel"/>
              </a:rPr>
            </a:br>
            <a:r>
              <a:rPr b="1" lang="en-PH" sz="4000">
                <a:latin typeface="Corbel"/>
                <a:ea typeface="Corbel"/>
                <a:cs typeface="Corbel"/>
                <a:sym typeface="Corbel"/>
              </a:rPr>
              <a:t>Applying a Single Integrated Framework</a:t>
            </a:r>
            <a:endParaRPr/>
          </a:p>
        </p:txBody>
      </p:sp>
      <p:sp>
        <p:nvSpPr>
          <p:cNvPr id="496" name="Google Shape;496;p25"/>
          <p:cNvSpPr txBox="1"/>
          <p:nvPr>
            <p:ph idx="1" type="body"/>
          </p:nvPr>
        </p:nvSpPr>
        <p:spPr>
          <a:xfrm>
            <a:off x="1219200" y="1835901"/>
            <a:ext cx="103632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PH" sz="2800"/>
              <a:t>	There are many IT-related standards and good practices, each 	providing guidance on a subset of IT activities.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rPr lang="en-PH" sz="2800"/>
              <a:t>Require standards compliance from IT vendors and from in-house programmers.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rPr lang="en-PH" sz="2800"/>
              <a:t>No real current standards for Health Information Exchange.</a:t>
            </a:r>
            <a:endParaRPr/>
          </a:p>
        </p:txBody>
      </p:sp>
      <p:sp>
        <p:nvSpPr>
          <p:cNvPr id="497" name="Google Shape;497;p25"/>
          <p:cNvSpPr/>
          <p:nvPr/>
        </p:nvSpPr>
        <p:spPr>
          <a:xfrm>
            <a:off x="878998" y="2901308"/>
            <a:ext cx="206477" cy="216310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25"/>
          <p:cNvSpPr/>
          <p:nvPr/>
        </p:nvSpPr>
        <p:spPr>
          <a:xfrm>
            <a:off x="568298" y="1179871"/>
            <a:ext cx="517177" cy="557489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PH" sz="4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</a:t>
            </a:r>
            <a:endParaRPr/>
          </a:p>
        </p:txBody>
      </p:sp>
      <p:sp>
        <p:nvSpPr>
          <p:cNvPr id="499" name="Google Shape;499;p25"/>
          <p:cNvSpPr/>
          <p:nvPr/>
        </p:nvSpPr>
        <p:spPr>
          <a:xfrm>
            <a:off x="878998" y="3847581"/>
            <a:ext cx="206477" cy="216310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0" name="Google Shape;50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4334" y="4164344"/>
            <a:ext cx="2712403" cy="213168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25"/>
          <p:cNvSpPr txBox="1"/>
          <p:nvPr>
            <p:ph idx="10" type="dt"/>
          </p:nvPr>
        </p:nvSpPr>
        <p:spPr>
          <a:xfrm>
            <a:off x="234397" y="6398324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GSManzo Health IT Philippines 22 May 2014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6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Corbel"/>
              <a:buNone/>
            </a:pPr>
            <a:r>
              <a:rPr b="1" lang="en-PH" sz="4000">
                <a:latin typeface="Corbel"/>
                <a:ea typeface="Corbel"/>
                <a:cs typeface="Corbel"/>
                <a:sym typeface="Corbel"/>
              </a:rPr>
              <a:t>PHC Lessons on </a:t>
            </a:r>
            <a:br>
              <a:rPr b="1" lang="en-PH" sz="4000">
                <a:latin typeface="Corbel"/>
                <a:ea typeface="Corbel"/>
                <a:cs typeface="Corbel"/>
                <a:sym typeface="Corbel"/>
              </a:rPr>
            </a:br>
            <a:r>
              <a:rPr b="1" lang="en-PH" sz="4000">
                <a:latin typeface="Corbel"/>
                <a:ea typeface="Corbel"/>
                <a:cs typeface="Corbel"/>
                <a:sym typeface="Corbel"/>
              </a:rPr>
              <a:t>Enabling a Wholistic Approach</a:t>
            </a:r>
            <a:endParaRPr/>
          </a:p>
        </p:txBody>
      </p:sp>
      <p:sp>
        <p:nvSpPr>
          <p:cNvPr id="507" name="Google Shape;507;p26"/>
          <p:cNvSpPr txBox="1"/>
          <p:nvPr>
            <p:ph idx="1" type="body"/>
          </p:nvPr>
        </p:nvSpPr>
        <p:spPr>
          <a:xfrm>
            <a:off x="1219199" y="1835901"/>
            <a:ext cx="10745821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PH" sz="2800"/>
              <a:t>	Enablers are factors that, individually and collectively, influence 	whether something will work.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rPr lang="en-PH" sz="2800"/>
              <a:t>	Needed for effective and efficient IT governance and management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rPr lang="en-PH" sz="2800"/>
              <a:t>Develop relevant and Document IT policies that are consistent, fully compliant to existing rules and standards, and responsive to the culture of your hospital.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rPr lang="en-PH" sz="2800"/>
              <a:t>Disseminate approved policies.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rPr lang="en-PH" sz="2800"/>
              <a:t>Anticipate resistance to change.</a:t>
            </a:r>
            <a:endParaRPr/>
          </a:p>
        </p:txBody>
      </p:sp>
      <p:sp>
        <p:nvSpPr>
          <p:cNvPr id="508" name="Google Shape;508;p26"/>
          <p:cNvSpPr/>
          <p:nvPr/>
        </p:nvSpPr>
        <p:spPr>
          <a:xfrm>
            <a:off x="580103" y="1082263"/>
            <a:ext cx="517177" cy="567321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26"/>
          <p:cNvSpPr/>
          <p:nvPr/>
        </p:nvSpPr>
        <p:spPr>
          <a:xfrm>
            <a:off x="838691" y="3477930"/>
            <a:ext cx="206477" cy="216310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26"/>
          <p:cNvSpPr/>
          <p:nvPr/>
        </p:nvSpPr>
        <p:spPr>
          <a:xfrm>
            <a:off x="838691" y="4787922"/>
            <a:ext cx="206477" cy="216310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26"/>
          <p:cNvSpPr/>
          <p:nvPr/>
        </p:nvSpPr>
        <p:spPr>
          <a:xfrm>
            <a:off x="838690" y="5368339"/>
            <a:ext cx="206477" cy="216310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26"/>
          <p:cNvSpPr txBox="1"/>
          <p:nvPr/>
        </p:nvSpPr>
        <p:spPr>
          <a:xfrm>
            <a:off x="602716" y="910667"/>
            <a:ext cx="39623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PH" sz="4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4</a:t>
            </a:r>
            <a:endParaRPr/>
          </a:p>
        </p:txBody>
      </p:sp>
      <p:pic>
        <p:nvPicPr>
          <p:cNvPr id="513" name="Google Shape;51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40645" y="4320689"/>
            <a:ext cx="2438400" cy="1916341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26"/>
          <p:cNvSpPr txBox="1"/>
          <p:nvPr>
            <p:ph idx="10" type="dt"/>
          </p:nvPr>
        </p:nvSpPr>
        <p:spPr>
          <a:xfrm>
            <a:off x="234397" y="6398324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GSManzo Health IT Philippines 22 May 2014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7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Corbel"/>
              <a:buNone/>
            </a:pPr>
            <a:r>
              <a:rPr b="1" lang="en-PH" sz="4000">
                <a:latin typeface="Corbel"/>
                <a:ea typeface="Corbel"/>
                <a:cs typeface="Corbel"/>
                <a:sym typeface="Corbel"/>
              </a:rPr>
              <a:t>PHC Lessons on </a:t>
            </a:r>
            <a:br>
              <a:rPr b="1" lang="en-PH" sz="4000">
                <a:latin typeface="Corbel"/>
                <a:ea typeface="Corbel"/>
                <a:cs typeface="Corbel"/>
                <a:sym typeface="Corbel"/>
              </a:rPr>
            </a:br>
            <a:r>
              <a:rPr b="1" lang="en-PH" sz="4000">
                <a:latin typeface="Corbel"/>
                <a:ea typeface="Corbel"/>
                <a:cs typeface="Corbel"/>
                <a:sym typeface="Corbel"/>
              </a:rPr>
              <a:t>Separating Governance from Management</a:t>
            </a:r>
            <a:endParaRPr/>
          </a:p>
        </p:txBody>
      </p:sp>
      <p:sp>
        <p:nvSpPr>
          <p:cNvPr id="520" name="Google Shape;520;p27"/>
          <p:cNvSpPr txBox="1"/>
          <p:nvPr>
            <p:ph idx="1" type="body"/>
          </p:nvPr>
        </p:nvSpPr>
        <p:spPr>
          <a:xfrm>
            <a:off x="1219200" y="1835901"/>
            <a:ext cx="103632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PH" sz="2800"/>
              <a:t>	COBIT 5 framework makes a clear distinction between 	governance and management. These two disciplines encompass 	different types of activities, require different organisational 	structures and serve different purposes.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rPr lang="en-PH" sz="2800"/>
              <a:t>Diligently prepare IT strategic plans and initiatives and be ready to promote and defend their implementation.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rPr lang="en-PH" sz="2800"/>
              <a:t>Involve Governing / Leadership bodies as early as possible                            and update them regularly.                                                                                        (Board, C-Level, EXECOM, MANCOM)</a:t>
            </a:r>
            <a:endParaRPr sz="2400"/>
          </a:p>
        </p:txBody>
      </p:sp>
      <p:sp>
        <p:nvSpPr>
          <p:cNvPr id="521" name="Google Shape;521;p27"/>
          <p:cNvSpPr/>
          <p:nvPr/>
        </p:nvSpPr>
        <p:spPr>
          <a:xfrm>
            <a:off x="889806" y="3631271"/>
            <a:ext cx="206477" cy="216310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27"/>
          <p:cNvSpPr/>
          <p:nvPr/>
        </p:nvSpPr>
        <p:spPr>
          <a:xfrm>
            <a:off x="579106" y="1170039"/>
            <a:ext cx="517177" cy="567321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27"/>
          <p:cNvSpPr/>
          <p:nvPr/>
        </p:nvSpPr>
        <p:spPr>
          <a:xfrm>
            <a:off x="889806" y="4635526"/>
            <a:ext cx="206477" cy="216310"/>
          </a:xfrm>
          <a:prstGeom prst="rect">
            <a:avLst/>
          </a:prstGeom>
          <a:solidFill>
            <a:schemeClr val="accent1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27"/>
          <p:cNvSpPr txBox="1"/>
          <p:nvPr/>
        </p:nvSpPr>
        <p:spPr>
          <a:xfrm>
            <a:off x="619432" y="1099756"/>
            <a:ext cx="37361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PH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pic>
        <p:nvPicPr>
          <p:cNvPr id="525" name="Google Shape;52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84773" y="4389513"/>
            <a:ext cx="2438400" cy="1916341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27"/>
          <p:cNvSpPr txBox="1"/>
          <p:nvPr>
            <p:ph idx="10" type="dt"/>
          </p:nvPr>
        </p:nvSpPr>
        <p:spPr>
          <a:xfrm>
            <a:off x="234397" y="6398324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GSManzo Health IT Philippines 22 May 2014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1" y="2646"/>
            <a:ext cx="9193162" cy="6855354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28"/>
          <p:cNvSpPr txBox="1"/>
          <p:nvPr/>
        </p:nvSpPr>
        <p:spPr>
          <a:xfrm flipH="1">
            <a:off x="216306" y="6430296"/>
            <a:ext cx="1858299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PH" sz="1100">
                <a:solidFill>
                  <a:srgbClr val="C96F0D"/>
                </a:solidFill>
                <a:latin typeface="Calibri"/>
                <a:ea typeface="Calibri"/>
                <a:cs typeface="Calibri"/>
                <a:sym typeface="Calibri"/>
              </a:rPr>
              <a:t>Courtesy Dr Alvin Marcelo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1819" y="-13957"/>
            <a:ext cx="9193162" cy="6871993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29"/>
          <p:cNvSpPr txBox="1"/>
          <p:nvPr/>
        </p:nvSpPr>
        <p:spPr>
          <a:xfrm flipH="1">
            <a:off x="216306" y="6430296"/>
            <a:ext cx="1838635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PH" sz="1100">
                <a:solidFill>
                  <a:srgbClr val="C96F0D"/>
                </a:solidFill>
                <a:latin typeface="Calibri"/>
                <a:ea typeface="Calibri"/>
                <a:cs typeface="Calibri"/>
                <a:sym typeface="Calibri"/>
              </a:rPr>
              <a:t>Courtesy Dr Alvin Marcelo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022" y="487679"/>
            <a:ext cx="10904571" cy="6001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7446" y="1"/>
            <a:ext cx="9128877" cy="6871646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30"/>
          <p:cNvSpPr txBox="1"/>
          <p:nvPr/>
        </p:nvSpPr>
        <p:spPr>
          <a:xfrm flipH="1">
            <a:off x="88488" y="6440128"/>
            <a:ext cx="179930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PH" sz="1100">
                <a:solidFill>
                  <a:srgbClr val="C96F0D"/>
                </a:solidFill>
                <a:latin typeface="Calibri"/>
                <a:ea typeface="Calibri"/>
                <a:cs typeface="Calibri"/>
                <a:sym typeface="Calibri"/>
              </a:rPr>
              <a:t>Courtesy Dr Alvin Marcelo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81" y="0"/>
            <a:ext cx="788158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6884" y="600589"/>
            <a:ext cx="10895351" cy="5774403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31"/>
          <p:cNvSpPr txBox="1"/>
          <p:nvPr/>
        </p:nvSpPr>
        <p:spPr>
          <a:xfrm>
            <a:off x="5134132" y="2603370"/>
            <a:ext cx="1439055" cy="2554545"/>
          </a:xfrm>
          <a:prstGeom prst="rect">
            <a:avLst/>
          </a:prstGeom>
          <a:solidFill>
            <a:srgbClr val="1E22A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Hong Kong  41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Indonesia      3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Singapore      2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REST ASEAN including PHL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ZERO Level 6,7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TOTAL WORLD 595 Level 6.7  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31"/>
          <p:cNvSpPr txBox="1"/>
          <p:nvPr/>
        </p:nvSpPr>
        <p:spPr>
          <a:xfrm>
            <a:off x="8222105" y="652072"/>
            <a:ext cx="2038662" cy="369332"/>
          </a:xfrm>
          <a:prstGeom prst="rect">
            <a:avLst/>
          </a:prstGeom>
          <a:solidFill>
            <a:srgbClr val="1E22A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 of August 2023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32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orbel"/>
              <a:buNone/>
            </a:pPr>
            <a:r>
              <a:rPr lang="en-PH"/>
              <a:t>Challenge for Philippine eHealth</a:t>
            </a:r>
            <a:endParaRPr/>
          </a:p>
        </p:txBody>
      </p:sp>
      <p:sp>
        <p:nvSpPr>
          <p:cNvPr id="558" name="Google Shape;558;p32"/>
          <p:cNvSpPr txBox="1"/>
          <p:nvPr>
            <p:ph idx="1" type="body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b="1" lang="en-PH" sz="2800"/>
              <a:t>Promote Standards-compliant Health Information Systems at DOH, PhilHealth, Private and Public Healthcare facilities</a:t>
            </a:r>
            <a:endParaRPr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/>
          </a:p>
          <a:p>
            <a:pPr indent="-342900" lvl="0" marL="3429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b="1" lang="en-PH" sz="2800"/>
              <a:t>Create integrated Electronic Health Record accessible for all Filipino patients to improve health service delivery. </a:t>
            </a:r>
            <a:endParaRPr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559" name="Google Shape;559;p32"/>
          <p:cNvSpPr txBox="1"/>
          <p:nvPr>
            <p:ph idx="10" type="dt"/>
          </p:nvPr>
        </p:nvSpPr>
        <p:spPr>
          <a:xfrm>
            <a:off x="234397" y="6398324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GSManzo Health IT Philippines 22 May 2014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8687" y="19050"/>
            <a:ext cx="10334625" cy="68199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33"/>
          <p:cNvSpPr txBox="1"/>
          <p:nvPr>
            <p:ph idx="10" type="dt"/>
          </p:nvPr>
        </p:nvSpPr>
        <p:spPr>
          <a:xfrm>
            <a:off x="234397" y="6398324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GSManzo Health IT Philippines 22 May 2014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7524" y="0"/>
            <a:ext cx="8416412" cy="685880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34"/>
          <p:cNvSpPr txBox="1"/>
          <p:nvPr/>
        </p:nvSpPr>
        <p:spPr>
          <a:xfrm>
            <a:off x="206477" y="2906180"/>
            <a:ext cx="6499123" cy="584775"/>
          </a:xfrm>
          <a:prstGeom prst="rect">
            <a:avLst/>
          </a:prstGeom>
          <a:gradFill>
            <a:gsLst>
              <a:gs pos="0">
                <a:srgbClr val="36B0D1">
                  <a:alpha val="69803"/>
                </a:srgbClr>
              </a:gs>
              <a:gs pos="34000">
                <a:srgbClr val="39B0D1"/>
              </a:gs>
              <a:gs pos="70000">
                <a:srgbClr val="37B4D7"/>
              </a:gs>
              <a:gs pos="100000">
                <a:srgbClr val="47B6D5"/>
              </a:gs>
            </a:gsLst>
            <a:path path="circle">
              <a:fillToRect b="50%" l="50%" r="50%" t="50%"/>
            </a:path>
            <a:tileRect/>
          </a:gradFill>
          <a:ln cap="flat" cmpd="sng" w="127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algn="br" dir="2700000" dist="25400">
              <a:srgbClr val="000000">
                <a:alpha val="6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3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Belize :  Single record for each citizen</a:t>
            </a:r>
            <a:r>
              <a:rPr lang="en-PH" sz="2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/>
          </a:p>
        </p:txBody>
      </p:sp>
      <p:sp>
        <p:nvSpPr>
          <p:cNvPr id="572" name="Google Shape;572;p34"/>
          <p:cNvSpPr txBox="1"/>
          <p:nvPr/>
        </p:nvSpPr>
        <p:spPr>
          <a:xfrm>
            <a:off x="6420465" y="5192181"/>
            <a:ext cx="5275006" cy="584775"/>
          </a:xfrm>
          <a:prstGeom prst="rect">
            <a:avLst/>
          </a:prstGeom>
          <a:gradFill>
            <a:gsLst>
              <a:gs pos="0">
                <a:srgbClr val="94D01F">
                  <a:alpha val="40000"/>
                </a:srgbClr>
              </a:gs>
              <a:gs pos="34000">
                <a:srgbClr val="94CF22"/>
              </a:gs>
              <a:gs pos="70000">
                <a:srgbClr val="97D61F"/>
              </a:gs>
              <a:gs pos="100000">
                <a:srgbClr val="9BD23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44450" rotWithShape="0" algn="br" dir="2700000" dist="25400">
              <a:srgbClr val="000000">
                <a:alpha val="6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3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Ethiopia:   Standardized HIS</a:t>
            </a:r>
            <a:endParaRPr sz="20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73" name="Google Shape;573;p34"/>
          <p:cNvSpPr txBox="1"/>
          <p:nvPr>
            <p:ph idx="10" type="dt"/>
          </p:nvPr>
        </p:nvSpPr>
        <p:spPr>
          <a:xfrm>
            <a:off x="0" y="649287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9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GSManzo Health IT Philippines 22 May 2014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9099841" cy="6732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06074" y="1042775"/>
            <a:ext cx="2667000" cy="5815225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35"/>
          <p:cNvSpPr txBox="1"/>
          <p:nvPr/>
        </p:nvSpPr>
        <p:spPr>
          <a:xfrm>
            <a:off x="7674188" y="1796174"/>
            <a:ext cx="3873500" cy="3508653"/>
          </a:xfrm>
          <a:prstGeom prst="rect">
            <a:avLst/>
          </a:prstGeom>
          <a:solidFill>
            <a:srgbClr val="01404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0" i="0" lang="en-PH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As a part of the American Recovery and Reinvestment Act, all public and private healthcare providers and other eligible professionals (EP) were required to adopt and demonstrate </a:t>
            </a:r>
            <a:r>
              <a:rPr b="0" i="0" lang="en-PH" sz="2000" u="none" cap="none" strike="noStrike">
                <a:solidFill>
                  <a:srgbClr val="FFC000"/>
                </a:solidFill>
                <a:latin typeface="Open Sans"/>
                <a:ea typeface="Open Sans"/>
                <a:cs typeface="Open Sans"/>
                <a:sym typeface="Open Sans"/>
              </a:rPr>
              <a:t>“</a:t>
            </a:r>
            <a:r>
              <a:rPr b="1" i="0" lang="en-PH" sz="2000" u="sng" cap="none" strike="noStrike">
                <a:solidFill>
                  <a:srgbClr val="FFC000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meaningful use</a:t>
            </a:r>
            <a:r>
              <a:rPr b="0" i="0" lang="en-PH" sz="2000" u="none" cap="none" strike="noStrike">
                <a:solidFill>
                  <a:srgbClr val="FFC000"/>
                </a:solidFill>
                <a:latin typeface="Open Sans"/>
                <a:ea typeface="Open Sans"/>
                <a:cs typeface="Open Sans"/>
                <a:sym typeface="Open Sans"/>
              </a:rPr>
              <a:t>” of </a:t>
            </a:r>
            <a:r>
              <a:rPr b="1" i="0" lang="en-PH" sz="2000" u="sng" cap="none" strike="noStrike">
                <a:solidFill>
                  <a:srgbClr val="FFC000"/>
                </a:solid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electronic medical records (EMR)</a:t>
            </a:r>
            <a:r>
              <a:rPr b="0" i="0" lang="en-PH" sz="2000" u="none" cap="none" strike="noStrike">
                <a:solidFill>
                  <a:srgbClr val="FFC000"/>
                </a:solidFill>
                <a:latin typeface="Open Sans"/>
                <a:ea typeface="Open Sans"/>
                <a:cs typeface="Open Sans"/>
                <a:sym typeface="Open Sans"/>
              </a:rPr>
              <a:t> by January 1, 2014                 </a:t>
            </a:r>
            <a:r>
              <a:rPr b="0" i="0" lang="en-PH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 order to maintain their existing Medicaid and Medicare reimbursement levels.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89857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81500" y="1300480"/>
            <a:ext cx="6488829" cy="5871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65706" y="0"/>
            <a:ext cx="5506721" cy="1376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36"/>
          <p:cNvPicPr preferRelativeResize="0"/>
          <p:nvPr/>
        </p:nvPicPr>
        <p:blipFill rotWithShape="1">
          <a:blip r:embed="rId6">
            <a:alphaModFix amt="79000"/>
          </a:blip>
          <a:srcRect b="0" l="0" r="0" t="0"/>
          <a:stretch/>
        </p:blipFill>
        <p:spPr>
          <a:xfrm>
            <a:off x="179057" y="4647842"/>
            <a:ext cx="5916943" cy="1815101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36"/>
          <p:cNvSpPr txBox="1"/>
          <p:nvPr/>
        </p:nvSpPr>
        <p:spPr>
          <a:xfrm>
            <a:off x="2338467" y="251110"/>
            <a:ext cx="4067834" cy="181510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Play"/>
              <a:buNone/>
            </a:pPr>
            <a:r>
              <a:rPr lang="en-PH" sz="22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NO</a:t>
            </a:r>
            <a:r>
              <a:rPr b="0" i="0" lang="en-PH" sz="22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 government financial framework to support                Health Information Systems</a:t>
            </a:r>
            <a:endParaRPr/>
          </a:p>
          <a:p>
            <a:pPr indent="-3429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Noto Sans Symbols"/>
              <a:buChar char="▪"/>
            </a:pPr>
            <a:r>
              <a:rPr b="0" i="0" lang="en-PH" sz="22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“not Equipment”</a:t>
            </a:r>
            <a:endParaRPr/>
          </a:p>
          <a:p>
            <a:pPr indent="-3429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Noto Sans Symbols"/>
              <a:buChar char="▪"/>
            </a:pPr>
            <a:r>
              <a:rPr b="0" i="0" lang="en-PH" sz="22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“not Infrastructure”</a:t>
            </a:r>
            <a:endParaRPr b="0" i="0" sz="22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90" name="Google Shape;590;p36"/>
          <p:cNvSpPr/>
          <p:nvPr/>
        </p:nvSpPr>
        <p:spPr>
          <a:xfrm>
            <a:off x="6333344" y="5966085"/>
            <a:ext cx="4781863" cy="412230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7"/>
          <p:cNvSpPr txBox="1"/>
          <p:nvPr>
            <p:ph type="title"/>
          </p:nvPr>
        </p:nvSpPr>
        <p:spPr>
          <a:xfrm>
            <a:off x="1097280" y="286603"/>
            <a:ext cx="10058400" cy="7836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orbel"/>
              <a:buNone/>
            </a:pPr>
            <a:r>
              <a:rPr lang="en-PH"/>
              <a:t>Worst IT Predictions of All Time</a:t>
            </a:r>
            <a:endParaRPr/>
          </a:p>
        </p:txBody>
      </p:sp>
      <p:sp>
        <p:nvSpPr>
          <p:cNvPr id="596" name="Google Shape;596;p37"/>
          <p:cNvSpPr txBox="1"/>
          <p:nvPr>
            <p:ph idx="1" type="body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597" name="Google Shape;597;p37"/>
          <p:cNvSpPr txBox="1"/>
          <p:nvPr>
            <p:ph idx="10" type="dt"/>
          </p:nvPr>
        </p:nvSpPr>
        <p:spPr>
          <a:xfrm>
            <a:off x="234397" y="6398324"/>
            <a:ext cx="30102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b="0" i="0" lang="en-PH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8/26/2023</a:t>
            </a:r>
            <a:endParaRPr b="0" i="0" sz="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37"/>
          <p:cNvSpPr/>
          <p:nvPr/>
        </p:nvSpPr>
        <p:spPr>
          <a:xfrm>
            <a:off x="4075888" y="1070262"/>
            <a:ext cx="7519481" cy="2283054"/>
          </a:xfrm>
          <a:prstGeom prst="wedgeRectCallout">
            <a:avLst>
              <a:gd fmla="val -60954" name="adj1"/>
              <a:gd fmla="val -23605" name="adj2"/>
            </a:avLst>
          </a:prstGeom>
          <a:solidFill>
            <a:srgbClr val="DBF3F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Google Shape;599;p37"/>
          <p:cNvSpPr/>
          <p:nvPr/>
        </p:nvSpPr>
        <p:spPr>
          <a:xfrm>
            <a:off x="4787628" y="1408107"/>
            <a:ext cx="609600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1" i="1" lang="en-PH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"I think there is a world market for maybe five computers."</a:t>
            </a:r>
            <a:r>
              <a:rPr b="1" i="0" lang="en-PH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—Thomas Watson, chairman of IBM, 1943</a:t>
            </a:r>
            <a:endParaRPr/>
          </a:p>
        </p:txBody>
      </p:sp>
      <p:sp>
        <p:nvSpPr>
          <p:cNvPr id="600" name="Google Shape;600;p37"/>
          <p:cNvSpPr/>
          <p:nvPr/>
        </p:nvSpPr>
        <p:spPr>
          <a:xfrm>
            <a:off x="657591" y="3415394"/>
            <a:ext cx="9541611" cy="3256452"/>
          </a:xfrm>
          <a:prstGeom prst="wedgeRectCallout">
            <a:avLst>
              <a:gd fmla="val 59745" name="adj1"/>
              <a:gd fmla="val -22205" name="adj2"/>
            </a:avLst>
          </a:prstGeom>
          <a:solidFill>
            <a:srgbClr val="D5E2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37"/>
          <p:cNvSpPr/>
          <p:nvPr/>
        </p:nvSpPr>
        <p:spPr>
          <a:xfrm>
            <a:off x="1177656" y="3908263"/>
            <a:ext cx="8336605" cy="2369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1" i="0" lang="en-PH" sz="32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Computers? Who could possibly want one?</a:t>
            </a:r>
            <a:endParaRPr b="1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1" i="0" lang="en-PH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"There is no reason anyone would want a computer in their home." — Ken Olson.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0" i="0" lang="en-PH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 was the chairman, president, and founder of Digital Equipment Corp. (DEC), which was a maker of massive mainframe computers for business. Back in those days PC's were unheard of, and computers were the size of whole rooms. </a:t>
            </a:r>
            <a:endParaRPr/>
          </a:p>
        </p:txBody>
      </p:sp>
      <p:sp>
        <p:nvSpPr>
          <p:cNvPr id="602" name="Google Shape;602;p37"/>
          <p:cNvSpPr txBox="1"/>
          <p:nvPr/>
        </p:nvSpPr>
        <p:spPr>
          <a:xfrm>
            <a:off x="657591" y="6462003"/>
            <a:ext cx="2478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0" i="0" lang="en-PH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GSManzo Health IT Philippines 22 May 2014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8"/>
          <p:cNvSpPr/>
          <p:nvPr/>
        </p:nvSpPr>
        <p:spPr>
          <a:xfrm>
            <a:off x="3598399" y="493561"/>
            <a:ext cx="5948517" cy="2989006"/>
          </a:xfrm>
          <a:prstGeom prst="wedgeEllipseCallout">
            <a:avLst>
              <a:gd fmla="val -6820" name="adj1"/>
              <a:gd fmla="val 76316" name="adj2"/>
            </a:avLst>
          </a:prstGeom>
          <a:solidFill>
            <a:srgbClr val="D5EAAE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38"/>
          <p:cNvSpPr/>
          <p:nvPr/>
        </p:nvSpPr>
        <p:spPr>
          <a:xfrm>
            <a:off x="4336023" y="1295312"/>
            <a:ext cx="5073445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PH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World Economic Forum, 2004: </a:t>
            </a:r>
            <a:r>
              <a:rPr b="0" i="1" lang="en-PH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"Two years from now, spam will be solved.“ Bill Gates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38"/>
          <p:cNvSpPr/>
          <p:nvPr/>
        </p:nvSpPr>
        <p:spPr>
          <a:xfrm>
            <a:off x="865239" y="3264309"/>
            <a:ext cx="5122605" cy="2812025"/>
          </a:xfrm>
          <a:prstGeom prst="wedgeEllipseCallout">
            <a:avLst>
              <a:gd fmla="val 1758" name="adj1"/>
              <a:gd fmla="val -76576" name="adj2"/>
            </a:avLst>
          </a:prstGeom>
          <a:solidFill>
            <a:srgbClr val="A6E2C5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38"/>
          <p:cNvSpPr/>
          <p:nvPr/>
        </p:nvSpPr>
        <p:spPr>
          <a:xfrm>
            <a:off x="1715727" y="3700825"/>
            <a:ext cx="3421627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1" lang="en-PH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"</a:t>
            </a:r>
            <a:r>
              <a:rPr b="0" i="1" lang="en-PH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Apple [is] a chaotic mess without a strategic vision and certainly no future."</a:t>
            </a:r>
            <a:r>
              <a:rPr b="0" i="0" lang="en-PH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—</a:t>
            </a:r>
            <a:r>
              <a:rPr b="0" i="1" lang="en-PH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r>
              <a:rPr b="0" i="0" lang="en-PH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February 5, 1996</a:t>
            </a:r>
            <a:endParaRPr/>
          </a:p>
        </p:txBody>
      </p:sp>
      <p:sp>
        <p:nvSpPr>
          <p:cNvPr id="611" name="Google Shape;611;p38"/>
          <p:cNvSpPr/>
          <p:nvPr/>
        </p:nvSpPr>
        <p:spPr>
          <a:xfrm>
            <a:off x="6749842" y="3116824"/>
            <a:ext cx="5319252" cy="3106993"/>
          </a:xfrm>
          <a:prstGeom prst="wedgeEllipseCallout">
            <a:avLst>
              <a:gd fmla="val -64641" name="adj1"/>
              <a:gd fmla="val 27057" name="adj2"/>
            </a:avLst>
          </a:prstGeom>
          <a:solidFill>
            <a:srgbClr val="B2E6D9"/>
          </a:solidFill>
          <a:ln cap="flat" cmpd="sng" w="15875">
            <a:solidFill>
              <a:srgbClr val="6F94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p38"/>
          <p:cNvSpPr/>
          <p:nvPr/>
        </p:nvSpPr>
        <p:spPr>
          <a:xfrm>
            <a:off x="7221791" y="3700825"/>
            <a:ext cx="4375355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0" i="1" lang="en-PH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"Everyone's always asking me when Apple will come out with a cell phone. My answer is, 'Probably never.'"</a:t>
            </a:r>
            <a:r>
              <a:rPr b="0" i="0" lang="en-PH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—David Pogue, </a:t>
            </a:r>
            <a:r>
              <a:rPr b="0" i="1" lang="en-PH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New York Times</a:t>
            </a:r>
            <a:r>
              <a:rPr b="0" i="0" lang="en-PH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2006</a:t>
            </a:r>
            <a:endParaRPr/>
          </a:p>
        </p:txBody>
      </p:sp>
      <p:sp>
        <p:nvSpPr>
          <p:cNvPr id="613" name="Google Shape;613;p38"/>
          <p:cNvSpPr txBox="1"/>
          <p:nvPr/>
        </p:nvSpPr>
        <p:spPr>
          <a:xfrm>
            <a:off x="657591" y="6462003"/>
            <a:ext cx="24788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b="0" i="0" lang="en-PH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GSManzo Health IT Philippines 22 May 2014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39"/>
          <p:cNvSpPr/>
          <p:nvPr/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lt2">
              <a:alpha val="4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39"/>
          <p:cNvSpPr/>
          <p:nvPr/>
        </p:nvSpPr>
        <p:spPr>
          <a:xfrm>
            <a:off x="0" y="0"/>
            <a:ext cx="1114431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0" name="Google Shape;620;p39"/>
          <p:cNvPicPr preferRelativeResize="0"/>
          <p:nvPr/>
        </p:nvPicPr>
        <p:blipFill rotWithShape="1">
          <a:blip r:embed="rId3">
            <a:alphaModFix/>
          </a:blip>
          <a:srcRect b="1628" l="0" r="0" t="0"/>
          <a:stretch/>
        </p:blipFill>
        <p:spPr>
          <a:xfrm>
            <a:off x="800420" y="531520"/>
            <a:ext cx="10779757" cy="6070953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39"/>
          <p:cNvSpPr txBox="1"/>
          <p:nvPr/>
        </p:nvSpPr>
        <p:spPr>
          <a:xfrm>
            <a:off x="-45045" y="2628783"/>
            <a:ext cx="12237045" cy="1600438"/>
          </a:xfrm>
          <a:prstGeom prst="rect">
            <a:avLst/>
          </a:prstGeom>
          <a:solidFill>
            <a:srgbClr val="1E22AA">
              <a:alpha val="8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Play"/>
              <a:buNone/>
            </a:pPr>
            <a:r>
              <a:rPr b="1" i="0" lang="en-PH" sz="54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FHIR</a:t>
            </a:r>
            <a:r>
              <a:rPr b="1" i="0" lang="en-PH" sz="44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 is the Future of Interoperability and                 Application Development in Healthcare</a:t>
            </a:r>
            <a:endParaRPr/>
          </a:p>
        </p:txBody>
      </p:sp>
      <p:pic>
        <p:nvPicPr>
          <p:cNvPr id="622" name="Google Shape;622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4427" y="539820"/>
            <a:ext cx="2009241" cy="577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6242506"/>
            <a:ext cx="2451947" cy="607193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39"/>
          <p:cNvSpPr txBox="1"/>
          <p:nvPr/>
        </p:nvSpPr>
        <p:spPr>
          <a:xfrm>
            <a:off x="2423141" y="6541420"/>
            <a:ext cx="611970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PH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https://youtu.be/OIt0GrCPu8k?si=-2fpX8PRIiMH_341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"/>
          <p:cNvSpPr txBox="1"/>
          <p:nvPr/>
        </p:nvSpPr>
        <p:spPr>
          <a:xfrm>
            <a:off x="0" y="-84032"/>
            <a:ext cx="12237045" cy="707886"/>
          </a:xfrm>
          <a:prstGeom prst="rect">
            <a:avLst/>
          </a:prstGeom>
          <a:solidFill>
            <a:srgbClr val="2654AB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b="1" i="0" lang="en-PH" sz="40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Common Goals of eHealth</a:t>
            </a:r>
            <a:endParaRPr/>
          </a:p>
        </p:txBody>
      </p:sp>
      <p:pic>
        <p:nvPicPr>
          <p:cNvPr id="272" name="Google Shape;27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3860" y="876925"/>
            <a:ext cx="10969324" cy="564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7376" y="5827829"/>
            <a:ext cx="4763577" cy="945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40"/>
          <p:cNvSpPr txBox="1"/>
          <p:nvPr/>
        </p:nvSpPr>
        <p:spPr>
          <a:xfrm>
            <a:off x="2689013" y="2302933"/>
            <a:ext cx="715264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Play"/>
              <a:buNone/>
            </a:pPr>
            <a:r>
              <a:rPr b="1" i="0" lang="en-PH" sz="8000" u="none" cap="none" strike="noStrik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Mabuhay</a:t>
            </a:r>
            <a:endParaRPr b="1" i="0" sz="8000" u="none" cap="none" strike="noStrike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30" name="Google Shape;630;p40"/>
          <p:cNvSpPr txBox="1"/>
          <p:nvPr/>
        </p:nvSpPr>
        <p:spPr>
          <a:xfrm>
            <a:off x="2689013" y="3895500"/>
            <a:ext cx="715264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lay"/>
              <a:buNone/>
            </a:pPr>
            <a:r>
              <a:rPr b="0" i="0" lang="en-PH" sz="2800" u="none" cap="none" strike="noStrik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gsmanzo@phc.gov.ph</a:t>
            </a:r>
            <a:endParaRPr b="0" i="0" sz="2800" u="none" cap="none" strike="noStrike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995" y="52493"/>
            <a:ext cx="11784010" cy="6753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5"/>
          <p:cNvPicPr preferRelativeResize="0"/>
          <p:nvPr/>
        </p:nvPicPr>
        <p:blipFill rotWithShape="1">
          <a:blip r:embed="rId3">
            <a:alphaModFix/>
          </a:blip>
          <a:srcRect b="12160" l="0" r="0" t="778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5830" y="1273877"/>
            <a:ext cx="5200339" cy="4310246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5"/>
          <p:cNvSpPr txBox="1"/>
          <p:nvPr/>
        </p:nvSpPr>
        <p:spPr>
          <a:xfrm>
            <a:off x="0" y="-84032"/>
            <a:ext cx="12237045" cy="707886"/>
          </a:xfrm>
          <a:prstGeom prst="rect">
            <a:avLst/>
          </a:prstGeom>
          <a:solidFill>
            <a:srgbClr val="2654AB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b="1" i="0" lang="en-PH" sz="40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Goal for HL7 : INTEROPERABILTY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"/>
          <p:cNvSpPr txBox="1"/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Corbel"/>
              <a:buNone/>
            </a:pPr>
            <a:r>
              <a:rPr b="1" lang="en-PH" sz="4400">
                <a:latin typeface="Corbel"/>
                <a:ea typeface="Corbel"/>
                <a:cs typeface="Corbel"/>
                <a:sym typeface="Corbel"/>
              </a:rPr>
              <a:t>Lessons Learned from </a:t>
            </a:r>
            <a:br>
              <a:rPr b="1" lang="en-PH" sz="4400">
                <a:latin typeface="Corbel"/>
                <a:ea typeface="Corbel"/>
                <a:cs typeface="Corbel"/>
                <a:sym typeface="Corbel"/>
              </a:rPr>
            </a:br>
            <a:r>
              <a:rPr b="1" lang="en-PH" sz="4400">
                <a:latin typeface="Corbel"/>
                <a:ea typeface="Corbel"/>
                <a:cs typeface="Corbel"/>
                <a:sym typeface="Corbel"/>
              </a:rPr>
              <a:t>Hospital IT Implementation: </a:t>
            </a:r>
            <a:br>
              <a:rPr b="1" lang="en-PH" sz="4400">
                <a:latin typeface="Corbel"/>
                <a:ea typeface="Corbel"/>
                <a:cs typeface="Corbel"/>
                <a:sym typeface="Corbel"/>
              </a:rPr>
            </a:br>
            <a:r>
              <a:rPr b="1" lang="en-PH" sz="4400">
                <a:latin typeface="Corbel"/>
                <a:ea typeface="Corbel"/>
                <a:cs typeface="Corbel"/>
                <a:sym typeface="Corbel"/>
              </a:rPr>
              <a:t>Philippine Heart Center Experience</a:t>
            </a:r>
            <a:endParaRPr/>
          </a:p>
        </p:txBody>
      </p:sp>
      <p:sp>
        <p:nvSpPr>
          <p:cNvPr id="287" name="Google Shape;287;p6"/>
          <p:cNvSpPr txBox="1"/>
          <p:nvPr>
            <p:ph idx="1" type="subTitle"/>
          </p:nvPr>
        </p:nvSpPr>
        <p:spPr>
          <a:xfrm>
            <a:off x="1100051" y="4455621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en-PH"/>
              <a:t>GERARDO S. MANZO, MD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rPr lang="en-PH" sz="2000"/>
              <a:t>2014 HEALTH IT SUMMIT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rPr lang="en-PH" sz="2000"/>
              <a:t>CROWNE PLAZA MANILA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7"/>
          <p:cNvSpPr txBox="1"/>
          <p:nvPr>
            <p:ph idx="10" type="dt"/>
          </p:nvPr>
        </p:nvSpPr>
        <p:spPr>
          <a:xfrm>
            <a:off x="234397" y="6398324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b="0" i="0" lang="en-PH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8/26/2023</a:t>
            </a:r>
            <a:endParaRPr b="0" i="0" sz="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3956" y="47276"/>
            <a:ext cx="944408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7"/>
          <p:cNvSpPr txBox="1"/>
          <p:nvPr/>
        </p:nvSpPr>
        <p:spPr>
          <a:xfrm>
            <a:off x="1423117" y="6540150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b="0" i="0" lang="en-PH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GSManzo Health IT Philippines 22 May 2014</a:t>
            </a:r>
            <a:endParaRPr b="0" i="0" sz="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7"/>
          <p:cNvSpPr/>
          <p:nvPr/>
        </p:nvSpPr>
        <p:spPr>
          <a:xfrm>
            <a:off x="1373956" y="375374"/>
            <a:ext cx="8514413" cy="2203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7"/>
          <p:cNvSpPr/>
          <p:nvPr/>
        </p:nvSpPr>
        <p:spPr>
          <a:xfrm>
            <a:off x="1724532" y="4092315"/>
            <a:ext cx="8723612" cy="14827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7" name="Google Shape;29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0865" y="1043895"/>
            <a:ext cx="2171706" cy="136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26040" y="4189716"/>
            <a:ext cx="2820506" cy="1385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86946" y="931103"/>
            <a:ext cx="2385352" cy="169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97122" y="4195886"/>
            <a:ext cx="2499375" cy="1275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180288" y="1096140"/>
            <a:ext cx="2233180" cy="1486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572513" y="4200959"/>
            <a:ext cx="2050919" cy="1117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8"/>
          <p:cNvSpPr txBox="1"/>
          <p:nvPr>
            <p:ph idx="10" type="dt"/>
          </p:nvPr>
        </p:nvSpPr>
        <p:spPr>
          <a:xfrm>
            <a:off x="234397" y="6398324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/>
              <a:t>8/25/2023</a:t>
            </a:r>
            <a:endParaRPr/>
          </a:p>
        </p:txBody>
      </p:sp>
      <p:pic>
        <p:nvPicPr>
          <p:cNvPr descr="http://cvkerr.files.wordpress.com/2013/03/screenshot_01.jpg" id="308" name="Google Shape;30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155693"/>
            <a:ext cx="8896947" cy="67023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leighdrogen.com/wp-content/uploads/2011/06/Slide12B.jpg" id="309" name="Google Shape;30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96946" y="4689987"/>
            <a:ext cx="3295053" cy="2168013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8"/>
          <p:cNvSpPr/>
          <p:nvPr/>
        </p:nvSpPr>
        <p:spPr>
          <a:xfrm>
            <a:off x="8064194" y="1553497"/>
            <a:ext cx="3596864" cy="53094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8"/>
          <p:cNvSpPr txBox="1"/>
          <p:nvPr/>
        </p:nvSpPr>
        <p:spPr>
          <a:xfrm>
            <a:off x="14594" y="6540150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9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GSManzo Health IT Philippines 22 May 2014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6009"/>
            <a:ext cx="10736826" cy="6454877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9"/>
          <p:cNvSpPr txBox="1"/>
          <p:nvPr/>
        </p:nvSpPr>
        <p:spPr>
          <a:xfrm>
            <a:off x="9940413" y="403123"/>
            <a:ext cx="2143432" cy="3539430"/>
          </a:xfrm>
          <a:prstGeom prst="rect">
            <a:avLst/>
          </a:prstGeom>
          <a:gradFill>
            <a:gsLst>
              <a:gs pos="0">
                <a:srgbClr val="2DC49F"/>
              </a:gs>
              <a:gs pos="34000">
                <a:srgbClr val="30C3A0"/>
              </a:gs>
              <a:gs pos="70000">
                <a:srgbClr val="2EC8A4"/>
              </a:gs>
              <a:gs pos="100000">
                <a:srgbClr val="3DC7A6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44450" rotWithShape="0" algn="br" dir="2700000" dist="25400">
              <a:srgbClr val="000000">
                <a:alpha val="6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PH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411</a:t>
            </a:r>
            <a:r>
              <a:rPr b="1" lang="en-PH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Workstations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PH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352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PH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Beds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PH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1.2</a:t>
            </a:r>
            <a:r>
              <a:rPr b="1" lang="en-PH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Workstations: Bed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PH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 of May 2014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9"/>
          <p:cNvSpPr txBox="1"/>
          <p:nvPr>
            <p:ph idx="10" type="dt"/>
          </p:nvPr>
        </p:nvSpPr>
        <p:spPr>
          <a:xfrm>
            <a:off x="234397" y="6398324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900">
                <a:solidFill>
                  <a:srgbClr val="1B5337"/>
                </a:solidFill>
                <a:latin typeface="Calibri"/>
                <a:ea typeface="Calibri"/>
                <a:cs typeface="Calibri"/>
                <a:sym typeface="Calibri"/>
              </a:rPr>
              <a:t>GSManzo Health IT Philippines 22 May 2014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Retrospect">
  <a:themeElements>
    <a:clrScheme name="Retrospect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2014-05-21T12:45:50Z</dcterms:created>
  <dc:creator>G Manzo</dc:creator>
</cp:coreProperties>
</file>