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5143500" cx="9144000"/>
  <p:notesSz cx="6858000" cy="9144000"/>
  <p:embeddedFontLst>
    <p:embeddedFont>
      <p:font typeface="Montserrat SemiBold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Proxima Nova"/>
      <p:regular r:id="rId38"/>
      <p:bold r:id="rId39"/>
      <p:italic r:id="rId40"/>
      <p:boldItalic r:id="rId41"/>
    </p:embeddedFont>
    <p:embeddedFont>
      <p:font typeface="Roboto Medium"/>
      <p:regular r:id="rId42"/>
      <p:bold r:id="rId43"/>
      <p:italic r:id="rId44"/>
      <p:boldItalic r:id="rId45"/>
    </p:embeddedFont>
    <p:embeddedFont>
      <p:font typeface="Montserrat"/>
      <p:regular r:id="rId46"/>
      <p:bold r:id="rId47"/>
      <p:italic r:id="rId48"/>
      <p:boldItalic r:id="rId49"/>
    </p:embeddedFont>
    <p:embeddedFont>
      <p:font typeface="Montserrat Medium"/>
      <p:regular r:id="rId50"/>
      <p:bold r:id="rId51"/>
      <p:italic r:id="rId52"/>
      <p:boldItalic r:id="rId53"/>
    </p:embeddedFont>
    <p:embeddedFont>
      <p:font typeface="Bebas Neue"/>
      <p:regular r:id="rId54"/>
    </p:embeddedFont>
    <p:embeddedFont>
      <p:font typeface="Fira Sans Extra Condensed Medium"/>
      <p:regular r:id="rId55"/>
      <p:bold r:id="rId56"/>
      <p:italic r:id="rId57"/>
      <p:boldItalic r:id="rId58"/>
    </p:embeddedFont>
    <p:embeddedFont>
      <p:font typeface="Candara"/>
      <p:regular r:id="rId59"/>
      <p:bold r:id="rId60"/>
      <p:italic r:id="rId61"/>
      <p:boldItalic r:id="rId62"/>
    </p:embeddedFont>
    <p:embeddedFont>
      <p:font typeface="Quicksand"/>
      <p:regular r:id="rId63"/>
      <p:bold r:id="rId64"/>
    </p:embeddedFont>
    <p:embeddedFont>
      <p:font typeface="Fira Sans Extra Condensed SemiBold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B01BFC-3C18-49FF-8DAE-E92D1328597C}">
  <a:tblStyle styleId="{EFB01BFC-3C18-49FF-8DAE-E92D1328597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italic.fntdata"/><Relationship Id="rId42" Type="http://schemas.openxmlformats.org/officeDocument/2006/relationships/font" Target="fonts/RobotoMedium-regular.fntdata"/><Relationship Id="rId41" Type="http://schemas.openxmlformats.org/officeDocument/2006/relationships/font" Target="fonts/ProximaNova-boldItalic.fntdata"/><Relationship Id="rId44" Type="http://schemas.openxmlformats.org/officeDocument/2006/relationships/font" Target="fonts/RobotoMedium-italic.fntdata"/><Relationship Id="rId43" Type="http://schemas.openxmlformats.org/officeDocument/2006/relationships/font" Target="fonts/RobotoMedium-bold.fntdata"/><Relationship Id="rId46" Type="http://schemas.openxmlformats.org/officeDocument/2006/relationships/font" Target="fonts/Montserrat-regular.fntdata"/><Relationship Id="rId45" Type="http://schemas.openxmlformats.org/officeDocument/2006/relationships/font" Target="fonts/RobotoMedium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SemiBold-bold.fntdata"/><Relationship Id="rId30" Type="http://schemas.openxmlformats.org/officeDocument/2006/relationships/font" Target="fonts/MontserratSemiBold-regular.fntdata"/><Relationship Id="rId33" Type="http://schemas.openxmlformats.org/officeDocument/2006/relationships/font" Target="fonts/MontserratSemiBold-boldItalic.fntdata"/><Relationship Id="rId32" Type="http://schemas.openxmlformats.org/officeDocument/2006/relationships/font" Target="fonts/MontserratSemiBold-italic.fntdata"/><Relationship Id="rId35" Type="http://schemas.openxmlformats.org/officeDocument/2006/relationships/font" Target="fonts/Roboto-bold.fntdata"/><Relationship Id="rId34" Type="http://schemas.openxmlformats.org/officeDocument/2006/relationships/font" Target="fonts/Roboto-regular.fntdata"/><Relationship Id="rId37" Type="http://schemas.openxmlformats.org/officeDocument/2006/relationships/font" Target="fonts/Roboto-boldItalic.fntdata"/><Relationship Id="rId36" Type="http://schemas.openxmlformats.org/officeDocument/2006/relationships/font" Target="fonts/Roboto-italic.fntdata"/><Relationship Id="rId39" Type="http://schemas.openxmlformats.org/officeDocument/2006/relationships/font" Target="fonts/ProximaNova-bold.fntdata"/><Relationship Id="rId38" Type="http://schemas.openxmlformats.org/officeDocument/2006/relationships/font" Target="fonts/ProximaNova-regular.fntdata"/><Relationship Id="rId62" Type="http://schemas.openxmlformats.org/officeDocument/2006/relationships/font" Target="fonts/Candara-boldItalic.fntdata"/><Relationship Id="rId61" Type="http://schemas.openxmlformats.org/officeDocument/2006/relationships/font" Target="fonts/Candara-italic.fntdata"/><Relationship Id="rId20" Type="http://schemas.openxmlformats.org/officeDocument/2006/relationships/slide" Target="slides/slide13.xml"/><Relationship Id="rId64" Type="http://schemas.openxmlformats.org/officeDocument/2006/relationships/font" Target="fonts/Quicksand-bold.fntdata"/><Relationship Id="rId63" Type="http://schemas.openxmlformats.org/officeDocument/2006/relationships/font" Target="fonts/Quicksand-regular.fntdata"/><Relationship Id="rId22" Type="http://schemas.openxmlformats.org/officeDocument/2006/relationships/slide" Target="slides/slide15.xml"/><Relationship Id="rId66" Type="http://schemas.openxmlformats.org/officeDocument/2006/relationships/font" Target="fonts/FiraSansExtraCondensedSemiBold-bold.fntdata"/><Relationship Id="rId21" Type="http://schemas.openxmlformats.org/officeDocument/2006/relationships/slide" Target="slides/slide14.xml"/><Relationship Id="rId65" Type="http://schemas.openxmlformats.org/officeDocument/2006/relationships/font" Target="fonts/FiraSansExtraCondensedSemiBold-regular.fntdata"/><Relationship Id="rId24" Type="http://schemas.openxmlformats.org/officeDocument/2006/relationships/slide" Target="slides/slide17.xml"/><Relationship Id="rId68" Type="http://schemas.openxmlformats.org/officeDocument/2006/relationships/font" Target="fonts/FiraSansExtraCondensedSemiBold-boldItalic.fntdata"/><Relationship Id="rId23" Type="http://schemas.openxmlformats.org/officeDocument/2006/relationships/slide" Target="slides/slide16.xml"/><Relationship Id="rId67" Type="http://schemas.openxmlformats.org/officeDocument/2006/relationships/font" Target="fonts/FiraSansExtraCondensedSemiBold-italic.fntdata"/><Relationship Id="rId60" Type="http://schemas.openxmlformats.org/officeDocument/2006/relationships/font" Target="fonts/Candara-bold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MontserratMedium-bold.fntdata"/><Relationship Id="rId50" Type="http://schemas.openxmlformats.org/officeDocument/2006/relationships/font" Target="fonts/MontserratMedium-regular.fntdata"/><Relationship Id="rId53" Type="http://schemas.openxmlformats.org/officeDocument/2006/relationships/font" Target="fonts/MontserratMedium-boldItalic.fntdata"/><Relationship Id="rId52" Type="http://schemas.openxmlformats.org/officeDocument/2006/relationships/font" Target="fonts/MontserratMedium-italic.fntdata"/><Relationship Id="rId11" Type="http://schemas.openxmlformats.org/officeDocument/2006/relationships/slide" Target="slides/slide4.xml"/><Relationship Id="rId55" Type="http://schemas.openxmlformats.org/officeDocument/2006/relationships/font" Target="fonts/FiraSansExtraCondensedMedium-regular.fntdata"/><Relationship Id="rId10" Type="http://schemas.openxmlformats.org/officeDocument/2006/relationships/slide" Target="slides/slide3.xml"/><Relationship Id="rId54" Type="http://schemas.openxmlformats.org/officeDocument/2006/relationships/font" Target="fonts/BebasNeue-regular.fntdata"/><Relationship Id="rId13" Type="http://schemas.openxmlformats.org/officeDocument/2006/relationships/slide" Target="slides/slide6.xml"/><Relationship Id="rId57" Type="http://schemas.openxmlformats.org/officeDocument/2006/relationships/font" Target="fonts/FiraSansExtraCondensedMedium-italic.fntdata"/><Relationship Id="rId12" Type="http://schemas.openxmlformats.org/officeDocument/2006/relationships/slide" Target="slides/slide5.xml"/><Relationship Id="rId56" Type="http://schemas.openxmlformats.org/officeDocument/2006/relationships/font" Target="fonts/FiraSansExtraCondensedMedium-bold.fntdata"/><Relationship Id="rId15" Type="http://schemas.openxmlformats.org/officeDocument/2006/relationships/slide" Target="slides/slide8.xml"/><Relationship Id="rId59" Type="http://schemas.openxmlformats.org/officeDocument/2006/relationships/font" Target="fonts/Candara-regular.fntdata"/><Relationship Id="rId14" Type="http://schemas.openxmlformats.org/officeDocument/2006/relationships/slide" Target="slides/slide7.xml"/><Relationship Id="rId58" Type="http://schemas.openxmlformats.org/officeDocument/2006/relationships/font" Target="fonts/FiraSansExtraCondensedMedium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775f7714a1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775f7714a1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f70f1ad8d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f70f1ad8d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Both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f70f1ad8d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f70f1ad8d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Both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775f7714a1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775f7714a1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Both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f38072ca7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f38072ca7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775f7714a1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775f7714a1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775f7714a1_0_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775f7714a1_0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775f7714a1_0_9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775f7714a1_0_9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775f7714a1_0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775f7714a1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775f7714a1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775f7714a1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775f7714a1_0_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775f7714a1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5226d3681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5226d3681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775f7714a1_0_10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775f7714a1_0_10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775f7714a1_0_10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775f7714a1_0_10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775f7714a1_0_7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775f7714a1_0_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5226d3681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5226d3681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5226d3681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5226d3681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775f7714a1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775f7714a1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775f7714a1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775f7714a1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775f7714a1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775f7714a1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f70f1ad8d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f70f1ad8d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Both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f70f1ad8d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f70f1ad8d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Both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502125" y="445025"/>
            <a:ext cx="833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502125" y="1165975"/>
            <a:ext cx="8330100" cy="29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2">
  <p:cSld name="TITLE_AND_BODY_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937550" y="445025"/>
            <a:ext cx="797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937550" y="1152475"/>
            <a:ext cx="7971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858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PLAIN" type="title">
  <p:cSld name="TITLE"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ctrTitle"/>
          </p:nvPr>
        </p:nvSpPr>
        <p:spPr>
          <a:xfrm>
            <a:off x="720000" y="1436825"/>
            <a:ext cx="4251300" cy="153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6"/>
          <p:cNvSpPr txBox="1"/>
          <p:nvPr>
            <p:ph idx="1" type="subTitle"/>
          </p:nvPr>
        </p:nvSpPr>
        <p:spPr>
          <a:xfrm>
            <a:off x="787525" y="3262975"/>
            <a:ext cx="4023900" cy="72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inag Logo">
  <p:cSld name="CUSTOM_8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/>
          <p:nvPr/>
        </p:nvSpPr>
        <p:spPr>
          <a:xfrm>
            <a:off x="-626550" y="1199888"/>
            <a:ext cx="4764320" cy="3134826"/>
          </a:xfrm>
          <a:custGeom>
            <a:rect b="b" l="l" r="r" t="t"/>
            <a:pathLst>
              <a:path extrusionOk="0" h="158987" w="241629">
                <a:moveTo>
                  <a:pt x="175864" y="1"/>
                </a:moveTo>
                <a:cubicBezTo>
                  <a:pt x="156533" y="1"/>
                  <a:pt x="134274" y="10171"/>
                  <a:pt x="115131" y="36138"/>
                </a:cubicBezTo>
                <a:cubicBezTo>
                  <a:pt x="88243" y="72590"/>
                  <a:pt x="68704" y="54923"/>
                  <a:pt x="38392" y="65605"/>
                </a:cubicBezTo>
                <a:cubicBezTo>
                  <a:pt x="0" y="79141"/>
                  <a:pt x="616" y="128831"/>
                  <a:pt x="40629" y="148210"/>
                </a:cubicBezTo>
                <a:cubicBezTo>
                  <a:pt x="56330" y="155808"/>
                  <a:pt x="75552" y="158986"/>
                  <a:pt x="95266" y="158986"/>
                </a:cubicBezTo>
                <a:cubicBezTo>
                  <a:pt x="134362" y="158986"/>
                  <a:pt x="175391" y="146485"/>
                  <a:pt x="194723" y="131159"/>
                </a:cubicBezTo>
                <a:cubicBezTo>
                  <a:pt x="232499" y="101235"/>
                  <a:pt x="241629" y="30956"/>
                  <a:pt x="202438" y="7241"/>
                </a:cubicBezTo>
                <a:cubicBezTo>
                  <a:pt x="194887" y="2666"/>
                  <a:pt x="185759" y="1"/>
                  <a:pt x="175864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07375" y="1222375"/>
            <a:ext cx="197167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800" y="915725"/>
            <a:ext cx="5340276" cy="331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7"/>
          <p:cNvPicPr preferRelativeResize="0"/>
          <p:nvPr/>
        </p:nvPicPr>
        <p:blipFill rotWithShape="1">
          <a:blip r:embed="rId4">
            <a:alphaModFix/>
          </a:blip>
          <a:srcRect b="42167" l="11681" r="11865" t="41796"/>
          <a:stretch/>
        </p:blipFill>
        <p:spPr>
          <a:xfrm>
            <a:off x="5073300" y="3096145"/>
            <a:ext cx="3615602" cy="10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7"/>
          <p:cNvSpPr/>
          <p:nvPr/>
        </p:nvSpPr>
        <p:spPr>
          <a:xfrm>
            <a:off x="4829342" y="3306409"/>
            <a:ext cx="382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C89641"/>
                </a:solidFill>
                <a:latin typeface="Montserrat"/>
                <a:ea typeface="Montserrat"/>
                <a:cs typeface="Montserrat"/>
                <a:sym typeface="Montserrat"/>
              </a:rPr>
              <a:t>SINAG SOLUTIONS</a:t>
            </a:r>
            <a:endParaRPr b="1" i="0" sz="2000" u="none" cap="none" strike="noStrike">
              <a:solidFill>
                <a:srgbClr val="C896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7"/>
          <p:cNvSpPr/>
          <p:nvPr/>
        </p:nvSpPr>
        <p:spPr>
          <a:xfrm>
            <a:off x="4290175" y="3928025"/>
            <a:ext cx="50130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where we help you build your </a:t>
            </a:r>
            <a:r>
              <a:rPr b="1" i="0" lang="en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blueprint </a:t>
            </a:r>
            <a:r>
              <a:rPr b="0" i="0" lang="en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go digital</a:t>
            </a:r>
            <a:endParaRPr b="0" i="0" sz="2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720000" y="2146300"/>
            <a:ext cx="3714000" cy="181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4" name="Google Shape;74;p18"/>
          <p:cNvSpPr txBox="1"/>
          <p:nvPr>
            <p:ph idx="1" type="subTitle"/>
          </p:nvPr>
        </p:nvSpPr>
        <p:spPr>
          <a:xfrm>
            <a:off x="720000" y="4061650"/>
            <a:ext cx="2729400" cy="70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8"/>
          <p:cNvSpPr txBox="1"/>
          <p:nvPr>
            <p:ph hasCustomPrompt="1" idx="2" type="title"/>
          </p:nvPr>
        </p:nvSpPr>
        <p:spPr>
          <a:xfrm>
            <a:off x="776975" y="609038"/>
            <a:ext cx="922200" cy="128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600"/>
              <a:buNone/>
              <a:defRPr sz="5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1365900" y="445025"/>
            <a:ext cx="64122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720000" y="1277175"/>
            <a:ext cx="7704000" cy="3326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Light"/>
              <a:buAutoNum type="romanLcPeriod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Light"/>
              <a:buAutoNum type="arabicPeriod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Light"/>
              <a:buAutoNum type="alphaLcPeriod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Light"/>
              <a:buAutoNum type="romanLcPeriod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Light"/>
              <a:buAutoNum type="arabicPeriod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Light"/>
              <a:buAutoNum type="alphaLcPeriod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Montserrat Light"/>
              <a:buAutoNum type="romanLcPeriod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79" name="Google Shape;79;p19"/>
          <p:cNvGrpSpPr/>
          <p:nvPr/>
        </p:nvGrpSpPr>
        <p:grpSpPr>
          <a:xfrm>
            <a:off x="-344350" y="4817800"/>
            <a:ext cx="2758303" cy="193976"/>
            <a:chOff x="-344350" y="4817800"/>
            <a:chExt cx="2758303" cy="193976"/>
          </a:xfrm>
        </p:grpSpPr>
        <p:sp>
          <p:nvSpPr>
            <p:cNvPr id="80" name="Google Shape;80;p19"/>
            <p:cNvSpPr/>
            <p:nvPr/>
          </p:nvSpPr>
          <p:spPr>
            <a:xfrm>
              <a:off x="1676492" y="4830170"/>
              <a:ext cx="92660" cy="91419"/>
            </a:xfrm>
            <a:custGeom>
              <a:rect b="b" l="l" r="r" t="t"/>
              <a:pathLst>
                <a:path extrusionOk="0" h="1855" w="188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9"/>
            <p:cNvSpPr/>
            <p:nvPr/>
          </p:nvSpPr>
          <p:spPr>
            <a:xfrm>
              <a:off x="1993939" y="4830170"/>
              <a:ext cx="91428" cy="91419"/>
            </a:xfrm>
            <a:custGeom>
              <a:rect b="b" l="l" r="r" t="t"/>
              <a:pathLst>
                <a:path extrusionOk="0" h="1855" w="1855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9"/>
            <p:cNvSpPr/>
            <p:nvPr/>
          </p:nvSpPr>
          <p:spPr>
            <a:xfrm>
              <a:off x="2299014" y="4817800"/>
              <a:ext cx="114938" cy="114927"/>
            </a:xfrm>
            <a:custGeom>
              <a:rect b="b" l="l" r="r" t="t"/>
              <a:pathLst>
                <a:path extrusionOk="0" h="2332" w="2332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9"/>
            <p:cNvSpPr/>
            <p:nvPr/>
          </p:nvSpPr>
          <p:spPr>
            <a:xfrm>
              <a:off x="-344350" y="4864717"/>
              <a:ext cx="2033307" cy="147059"/>
            </a:xfrm>
            <a:custGeom>
              <a:rect b="b" l="l" r="r" t="t"/>
              <a:pathLst>
                <a:path extrusionOk="0" h="2984" w="41254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9"/>
          <p:cNvSpPr/>
          <p:nvPr/>
        </p:nvSpPr>
        <p:spPr>
          <a:xfrm>
            <a:off x="7202975" y="4817800"/>
            <a:ext cx="233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D78C29"/>
                </a:solidFill>
                <a:latin typeface="Montserrat"/>
                <a:ea typeface="Montserrat"/>
                <a:cs typeface="Montserrat"/>
                <a:sym typeface="Montserrat"/>
              </a:rPr>
              <a:t>Service. Integrity. Excellence.</a:t>
            </a:r>
            <a:endParaRPr b="1" sz="900">
              <a:solidFill>
                <a:srgbClr val="D78C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20"/>
          <p:cNvGrpSpPr/>
          <p:nvPr/>
        </p:nvGrpSpPr>
        <p:grpSpPr>
          <a:xfrm>
            <a:off x="8527200" y="70175"/>
            <a:ext cx="425883" cy="216100"/>
            <a:chOff x="259675" y="4807625"/>
            <a:chExt cx="425883" cy="216100"/>
          </a:xfrm>
        </p:grpSpPr>
        <p:sp>
          <p:nvSpPr>
            <p:cNvPr id="87" name="Google Shape;87;p20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rect b="b" l="l" r="r" t="t"/>
              <a:pathLst>
                <a:path extrusionOk="0" h="5164" w="351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0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rect b="b" l="l" r="r" t="t"/>
              <a:pathLst>
                <a:path extrusionOk="0" h="5164" w="3484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0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rect b="b" l="l" r="r" t="t"/>
              <a:pathLst>
                <a:path extrusionOk="0" h="5164" w="3485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" name="Google Shape;90;p20"/>
          <p:cNvGrpSpPr/>
          <p:nvPr/>
        </p:nvGrpSpPr>
        <p:grpSpPr>
          <a:xfrm flipH="1" rot="-5400000">
            <a:off x="-1086325" y="839075"/>
            <a:ext cx="2758303" cy="193976"/>
            <a:chOff x="-344350" y="4817800"/>
            <a:chExt cx="2758303" cy="193976"/>
          </a:xfrm>
        </p:grpSpPr>
        <p:sp>
          <p:nvSpPr>
            <p:cNvPr id="91" name="Google Shape;91;p20"/>
            <p:cNvSpPr/>
            <p:nvPr/>
          </p:nvSpPr>
          <p:spPr>
            <a:xfrm>
              <a:off x="1676492" y="4830170"/>
              <a:ext cx="92660" cy="91419"/>
            </a:xfrm>
            <a:custGeom>
              <a:rect b="b" l="l" r="r" t="t"/>
              <a:pathLst>
                <a:path extrusionOk="0" h="1855" w="188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" name="Google Shape;92;p20"/>
            <p:cNvSpPr/>
            <p:nvPr/>
          </p:nvSpPr>
          <p:spPr>
            <a:xfrm>
              <a:off x="1993939" y="4830170"/>
              <a:ext cx="91428" cy="91419"/>
            </a:xfrm>
            <a:custGeom>
              <a:rect b="b" l="l" r="r" t="t"/>
              <a:pathLst>
                <a:path extrusionOk="0" h="1855" w="1855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2299014" y="4817800"/>
              <a:ext cx="114938" cy="114927"/>
            </a:xfrm>
            <a:custGeom>
              <a:rect b="b" l="l" r="r" t="t"/>
              <a:pathLst>
                <a:path extrusionOk="0" h="2332" w="2332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" name="Google Shape;94;p20"/>
            <p:cNvSpPr/>
            <p:nvPr/>
          </p:nvSpPr>
          <p:spPr>
            <a:xfrm>
              <a:off x="-344350" y="4864717"/>
              <a:ext cx="2033307" cy="147059"/>
            </a:xfrm>
            <a:custGeom>
              <a:rect b="b" l="l" r="r" t="t"/>
              <a:pathLst>
                <a:path extrusionOk="0" h="2984" w="41254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95" name="Google Shape;95;p20"/>
          <p:cNvSpPr txBox="1"/>
          <p:nvPr>
            <p:ph type="title"/>
          </p:nvPr>
        </p:nvSpPr>
        <p:spPr>
          <a:xfrm>
            <a:off x="1365900" y="445025"/>
            <a:ext cx="64122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96" name="Google Shape;96;p20"/>
          <p:cNvSpPr txBox="1"/>
          <p:nvPr>
            <p:ph idx="1" type="subTitle"/>
          </p:nvPr>
        </p:nvSpPr>
        <p:spPr>
          <a:xfrm>
            <a:off x="1354413" y="2801600"/>
            <a:ext cx="2518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bas Neue"/>
              <a:buNone/>
              <a:defRPr sz="22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2" type="subTitle"/>
          </p:nvPr>
        </p:nvSpPr>
        <p:spPr>
          <a:xfrm>
            <a:off x="1354425" y="3271400"/>
            <a:ext cx="2518500" cy="86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3" type="subTitle"/>
          </p:nvPr>
        </p:nvSpPr>
        <p:spPr>
          <a:xfrm>
            <a:off x="5271088" y="2801600"/>
            <a:ext cx="2518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bas Neue"/>
              <a:buNone/>
              <a:defRPr sz="22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4" type="subTitle"/>
          </p:nvPr>
        </p:nvSpPr>
        <p:spPr>
          <a:xfrm>
            <a:off x="5271100" y="3271400"/>
            <a:ext cx="2518500" cy="86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0" name="Google Shape;100;p20"/>
          <p:cNvSpPr/>
          <p:nvPr/>
        </p:nvSpPr>
        <p:spPr>
          <a:xfrm>
            <a:off x="7202975" y="4817800"/>
            <a:ext cx="233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D78C29"/>
                </a:solidFill>
                <a:latin typeface="Montserrat"/>
                <a:ea typeface="Montserrat"/>
                <a:cs typeface="Montserrat"/>
                <a:sym typeface="Montserrat"/>
              </a:rPr>
              <a:t>Service. Integrity. Excellence.</a:t>
            </a:r>
            <a:endParaRPr b="1" sz="900">
              <a:solidFill>
                <a:srgbClr val="D78C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21"/>
          <p:cNvGrpSpPr/>
          <p:nvPr/>
        </p:nvGrpSpPr>
        <p:grpSpPr>
          <a:xfrm flipH="1">
            <a:off x="6398900" y="4838400"/>
            <a:ext cx="2758303" cy="193976"/>
            <a:chOff x="-344350" y="4817800"/>
            <a:chExt cx="2758303" cy="193976"/>
          </a:xfrm>
        </p:grpSpPr>
        <p:sp>
          <p:nvSpPr>
            <p:cNvPr id="103" name="Google Shape;103;p21"/>
            <p:cNvSpPr/>
            <p:nvPr/>
          </p:nvSpPr>
          <p:spPr>
            <a:xfrm>
              <a:off x="1676492" y="4830170"/>
              <a:ext cx="92660" cy="91419"/>
            </a:xfrm>
            <a:custGeom>
              <a:rect b="b" l="l" r="r" t="t"/>
              <a:pathLst>
                <a:path extrusionOk="0" h="1855" w="188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1"/>
            <p:cNvSpPr/>
            <p:nvPr/>
          </p:nvSpPr>
          <p:spPr>
            <a:xfrm>
              <a:off x="1993939" y="4830170"/>
              <a:ext cx="91428" cy="91419"/>
            </a:xfrm>
            <a:custGeom>
              <a:rect b="b" l="l" r="r" t="t"/>
              <a:pathLst>
                <a:path extrusionOk="0" h="1855" w="1855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1"/>
            <p:cNvSpPr/>
            <p:nvPr/>
          </p:nvSpPr>
          <p:spPr>
            <a:xfrm>
              <a:off x="2299014" y="4817800"/>
              <a:ext cx="114938" cy="114927"/>
            </a:xfrm>
            <a:custGeom>
              <a:rect b="b" l="l" r="r" t="t"/>
              <a:pathLst>
                <a:path extrusionOk="0" h="2332" w="2332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1"/>
            <p:cNvSpPr/>
            <p:nvPr/>
          </p:nvSpPr>
          <p:spPr>
            <a:xfrm>
              <a:off x="-344350" y="4864717"/>
              <a:ext cx="2033307" cy="147059"/>
            </a:xfrm>
            <a:custGeom>
              <a:rect b="b" l="l" r="r" t="t"/>
              <a:pathLst>
                <a:path extrusionOk="0" h="2984" w="41254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21"/>
          <p:cNvSpPr txBox="1"/>
          <p:nvPr>
            <p:ph type="title"/>
          </p:nvPr>
        </p:nvSpPr>
        <p:spPr>
          <a:xfrm>
            <a:off x="1365900" y="445025"/>
            <a:ext cx="64122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720000" y="1181100"/>
            <a:ext cx="4263600" cy="185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" type="subTitle"/>
          </p:nvPr>
        </p:nvSpPr>
        <p:spPr>
          <a:xfrm>
            <a:off x="720000" y="3033613"/>
            <a:ext cx="2952600" cy="92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720000" y="1346100"/>
            <a:ext cx="5321700" cy="24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type="title"/>
          </p:nvPr>
        </p:nvSpPr>
        <p:spPr>
          <a:xfrm>
            <a:off x="3063950" y="932800"/>
            <a:ext cx="5360100" cy="1956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Font typeface="Montserrat SemiBold"/>
              <a:buNone/>
              <a:defRPr sz="42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15" name="Google Shape;115;p24"/>
          <p:cNvSpPr txBox="1"/>
          <p:nvPr>
            <p:ph idx="1" type="subTitle"/>
          </p:nvPr>
        </p:nvSpPr>
        <p:spPr>
          <a:xfrm>
            <a:off x="4908925" y="2493000"/>
            <a:ext cx="3515100" cy="145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5"/>
          <p:cNvGrpSpPr/>
          <p:nvPr/>
        </p:nvGrpSpPr>
        <p:grpSpPr>
          <a:xfrm flipH="1" rot="10800000">
            <a:off x="294125" y="4824706"/>
            <a:ext cx="425883" cy="216100"/>
            <a:chOff x="259675" y="4807625"/>
            <a:chExt cx="425883" cy="216100"/>
          </a:xfrm>
        </p:grpSpPr>
        <p:sp>
          <p:nvSpPr>
            <p:cNvPr id="118" name="Google Shape;118;p25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rect b="b" l="l" r="r" t="t"/>
              <a:pathLst>
                <a:path extrusionOk="0" h="5164" w="351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5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rect b="b" l="l" r="r" t="t"/>
              <a:pathLst>
                <a:path extrusionOk="0" h="5164" w="3484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5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rect b="b" l="l" r="r" t="t"/>
              <a:pathLst>
                <a:path extrusionOk="0" h="5164" w="3485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" name="Google Shape;121;p25"/>
          <p:cNvGrpSpPr/>
          <p:nvPr/>
        </p:nvGrpSpPr>
        <p:grpSpPr>
          <a:xfrm flipH="1">
            <a:off x="6385700" y="110887"/>
            <a:ext cx="2758303" cy="193976"/>
            <a:chOff x="-344350" y="4817800"/>
            <a:chExt cx="2758303" cy="193976"/>
          </a:xfrm>
        </p:grpSpPr>
        <p:sp>
          <p:nvSpPr>
            <p:cNvPr id="122" name="Google Shape;122;p25"/>
            <p:cNvSpPr/>
            <p:nvPr/>
          </p:nvSpPr>
          <p:spPr>
            <a:xfrm>
              <a:off x="1676492" y="4830170"/>
              <a:ext cx="92660" cy="91419"/>
            </a:xfrm>
            <a:custGeom>
              <a:rect b="b" l="l" r="r" t="t"/>
              <a:pathLst>
                <a:path extrusionOk="0" h="1855" w="188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5"/>
            <p:cNvSpPr/>
            <p:nvPr/>
          </p:nvSpPr>
          <p:spPr>
            <a:xfrm>
              <a:off x="1993939" y="4830170"/>
              <a:ext cx="91428" cy="91419"/>
            </a:xfrm>
            <a:custGeom>
              <a:rect b="b" l="l" r="r" t="t"/>
              <a:pathLst>
                <a:path extrusionOk="0" h="1855" w="1855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2299014" y="4817800"/>
              <a:ext cx="114938" cy="114927"/>
            </a:xfrm>
            <a:custGeom>
              <a:rect b="b" l="l" r="r" t="t"/>
              <a:pathLst>
                <a:path extrusionOk="0" h="2332" w="2332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-344350" y="4864717"/>
              <a:ext cx="2033307" cy="147059"/>
            </a:xfrm>
            <a:custGeom>
              <a:rect b="b" l="l" r="r" t="t"/>
              <a:pathLst>
                <a:path extrusionOk="0" h="2984" w="41254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25"/>
          <p:cNvSpPr txBox="1"/>
          <p:nvPr>
            <p:ph type="title"/>
          </p:nvPr>
        </p:nvSpPr>
        <p:spPr>
          <a:xfrm>
            <a:off x="1365900" y="445063"/>
            <a:ext cx="64122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7" name="Google Shape;127;p25"/>
          <p:cNvSpPr/>
          <p:nvPr/>
        </p:nvSpPr>
        <p:spPr>
          <a:xfrm>
            <a:off x="7202975" y="4817800"/>
            <a:ext cx="233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D78C29"/>
                </a:solidFill>
                <a:latin typeface="Montserrat"/>
                <a:ea typeface="Montserrat"/>
                <a:cs typeface="Montserrat"/>
                <a:sym typeface="Montserrat"/>
              </a:rPr>
              <a:t>Service. Integrity. Excellence.</a:t>
            </a:r>
            <a:endParaRPr b="1" sz="900">
              <a:solidFill>
                <a:srgbClr val="D78C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6"/>
          <p:cNvGrpSpPr/>
          <p:nvPr/>
        </p:nvGrpSpPr>
        <p:grpSpPr>
          <a:xfrm>
            <a:off x="-13250" y="110887"/>
            <a:ext cx="2758303" cy="193976"/>
            <a:chOff x="-344350" y="4817800"/>
            <a:chExt cx="2758303" cy="193976"/>
          </a:xfrm>
        </p:grpSpPr>
        <p:sp>
          <p:nvSpPr>
            <p:cNvPr id="130" name="Google Shape;130;p26"/>
            <p:cNvSpPr/>
            <p:nvPr/>
          </p:nvSpPr>
          <p:spPr>
            <a:xfrm>
              <a:off x="1676492" y="4830170"/>
              <a:ext cx="92660" cy="91419"/>
            </a:xfrm>
            <a:custGeom>
              <a:rect b="b" l="l" r="r" t="t"/>
              <a:pathLst>
                <a:path extrusionOk="0" h="1855" w="188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1993939" y="4830170"/>
              <a:ext cx="91428" cy="91419"/>
            </a:xfrm>
            <a:custGeom>
              <a:rect b="b" l="l" r="r" t="t"/>
              <a:pathLst>
                <a:path extrusionOk="0" h="1855" w="1855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2299014" y="4817800"/>
              <a:ext cx="114938" cy="114927"/>
            </a:xfrm>
            <a:custGeom>
              <a:rect b="b" l="l" r="r" t="t"/>
              <a:pathLst>
                <a:path extrusionOk="0" h="2332" w="2332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-344350" y="4864717"/>
              <a:ext cx="2033307" cy="147059"/>
            </a:xfrm>
            <a:custGeom>
              <a:rect b="b" l="l" r="r" t="t"/>
              <a:pathLst>
                <a:path extrusionOk="0" h="2984" w="41254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26"/>
          <p:cNvSpPr txBox="1"/>
          <p:nvPr>
            <p:ph hasCustomPrompt="1" type="title"/>
          </p:nvPr>
        </p:nvSpPr>
        <p:spPr>
          <a:xfrm>
            <a:off x="1365900" y="1626688"/>
            <a:ext cx="6412200" cy="149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r>
              <a:t>xx%</a:t>
            </a:r>
          </a:p>
        </p:txBody>
      </p:sp>
      <p:sp>
        <p:nvSpPr>
          <p:cNvPr id="135" name="Google Shape;135;p26"/>
          <p:cNvSpPr txBox="1"/>
          <p:nvPr>
            <p:ph idx="1" type="subTitle"/>
          </p:nvPr>
        </p:nvSpPr>
        <p:spPr>
          <a:xfrm>
            <a:off x="1365900" y="3123513"/>
            <a:ext cx="6412200" cy="39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" name="Google Shape;136;p26"/>
          <p:cNvSpPr/>
          <p:nvPr/>
        </p:nvSpPr>
        <p:spPr>
          <a:xfrm>
            <a:off x="7202975" y="4817800"/>
            <a:ext cx="233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D78C29"/>
                </a:solidFill>
                <a:latin typeface="Montserrat"/>
                <a:ea typeface="Montserrat"/>
                <a:cs typeface="Montserrat"/>
                <a:sym typeface="Montserrat"/>
              </a:rPr>
              <a:t>Service. Integrity. Excellence.</a:t>
            </a:r>
            <a:endParaRPr b="1" sz="900">
              <a:solidFill>
                <a:srgbClr val="D78C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7202975" y="4817800"/>
            <a:ext cx="233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D78C29"/>
                </a:solidFill>
                <a:latin typeface="Montserrat"/>
                <a:ea typeface="Montserrat"/>
                <a:cs typeface="Montserrat"/>
                <a:sym typeface="Montserrat"/>
              </a:rPr>
              <a:t>Service. Integrity. Excellence.</a:t>
            </a:r>
            <a:endParaRPr b="1" sz="900">
              <a:solidFill>
                <a:srgbClr val="D78C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8"/>
          <p:cNvGrpSpPr/>
          <p:nvPr/>
        </p:nvGrpSpPr>
        <p:grpSpPr>
          <a:xfrm>
            <a:off x="259675" y="4807625"/>
            <a:ext cx="425883" cy="216100"/>
            <a:chOff x="259675" y="4807625"/>
            <a:chExt cx="425883" cy="216100"/>
          </a:xfrm>
        </p:grpSpPr>
        <p:sp>
          <p:nvSpPr>
            <p:cNvPr id="141" name="Google Shape;141;p28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rect b="b" l="l" r="r" t="t"/>
              <a:pathLst>
                <a:path extrusionOk="0" h="5164" w="351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8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rect b="b" l="l" r="r" t="t"/>
              <a:pathLst>
                <a:path extrusionOk="0" h="5164" w="3484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8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rect b="b" l="l" r="r" t="t"/>
              <a:pathLst>
                <a:path extrusionOk="0" h="5164" w="3485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28"/>
          <p:cNvSpPr txBox="1"/>
          <p:nvPr>
            <p:ph idx="1" type="subTitle"/>
          </p:nvPr>
        </p:nvSpPr>
        <p:spPr>
          <a:xfrm>
            <a:off x="1826474" y="3566590"/>
            <a:ext cx="23310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bas Neue"/>
              <a:buNone/>
              <a:defRPr sz="22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5" name="Google Shape;145;p28"/>
          <p:cNvSpPr txBox="1"/>
          <p:nvPr>
            <p:ph idx="2" type="subTitle"/>
          </p:nvPr>
        </p:nvSpPr>
        <p:spPr>
          <a:xfrm>
            <a:off x="1826486" y="3971893"/>
            <a:ext cx="2331000" cy="59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hasCustomPrompt="1" type="title"/>
          </p:nvPr>
        </p:nvSpPr>
        <p:spPr>
          <a:xfrm>
            <a:off x="859800" y="3838052"/>
            <a:ext cx="539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47" name="Google Shape;147;p28"/>
          <p:cNvSpPr txBox="1"/>
          <p:nvPr>
            <p:ph idx="3" type="subTitle"/>
          </p:nvPr>
        </p:nvSpPr>
        <p:spPr>
          <a:xfrm>
            <a:off x="6092999" y="3566590"/>
            <a:ext cx="23310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bas Neue"/>
              <a:buNone/>
              <a:defRPr sz="22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4" type="subTitle"/>
          </p:nvPr>
        </p:nvSpPr>
        <p:spPr>
          <a:xfrm>
            <a:off x="6093011" y="3971893"/>
            <a:ext cx="2331000" cy="59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hasCustomPrompt="1" idx="5" type="title"/>
          </p:nvPr>
        </p:nvSpPr>
        <p:spPr>
          <a:xfrm>
            <a:off x="5126400" y="3838051"/>
            <a:ext cx="539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50" name="Google Shape;150;p28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None/>
              <a:defRPr b="1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None/>
              <a:defRPr b="1" sz="25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None/>
              <a:defRPr b="1" sz="25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None/>
              <a:defRPr b="1" sz="25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None/>
              <a:defRPr b="1" sz="25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None/>
              <a:defRPr b="1" sz="25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None/>
              <a:defRPr b="1" sz="25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None/>
              <a:defRPr b="1" sz="25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None/>
              <a:defRPr b="1" sz="25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1" name="Google Shape;151;p28"/>
          <p:cNvSpPr txBox="1"/>
          <p:nvPr>
            <p:ph idx="7" type="subTitle"/>
          </p:nvPr>
        </p:nvSpPr>
        <p:spPr>
          <a:xfrm>
            <a:off x="1826474" y="1773711"/>
            <a:ext cx="23310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bas Neue"/>
              <a:buNone/>
              <a:defRPr sz="22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2" name="Google Shape;152;p28"/>
          <p:cNvSpPr txBox="1"/>
          <p:nvPr>
            <p:ph idx="8" type="subTitle"/>
          </p:nvPr>
        </p:nvSpPr>
        <p:spPr>
          <a:xfrm>
            <a:off x="1826486" y="2179013"/>
            <a:ext cx="2331000" cy="59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3" name="Google Shape;153;p28"/>
          <p:cNvSpPr txBox="1"/>
          <p:nvPr>
            <p:ph hasCustomPrompt="1" idx="9" type="title"/>
          </p:nvPr>
        </p:nvSpPr>
        <p:spPr>
          <a:xfrm>
            <a:off x="859800" y="2045175"/>
            <a:ext cx="539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4" name="Google Shape;154;p28"/>
          <p:cNvSpPr txBox="1"/>
          <p:nvPr>
            <p:ph idx="13" type="subTitle"/>
          </p:nvPr>
        </p:nvSpPr>
        <p:spPr>
          <a:xfrm>
            <a:off x="6092999" y="1773711"/>
            <a:ext cx="23310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bas Neue"/>
              <a:buNone/>
              <a:defRPr sz="22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5" name="Google Shape;155;p28"/>
          <p:cNvSpPr txBox="1"/>
          <p:nvPr>
            <p:ph idx="14" type="subTitle"/>
          </p:nvPr>
        </p:nvSpPr>
        <p:spPr>
          <a:xfrm>
            <a:off x="6093011" y="2179013"/>
            <a:ext cx="2331000" cy="59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6" name="Google Shape;156;p28"/>
          <p:cNvSpPr txBox="1"/>
          <p:nvPr>
            <p:ph hasCustomPrompt="1" idx="15" type="title"/>
          </p:nvPr>
        </p:nvSpPr>
        <p:spPr>
          <a:xfrm>
            <a:off x="5126400" y="2045175"/>
            <a:ext cx="539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7" name="Google Shape;157;p28"/>
          <p:cNvSpPr/>
          <p:nvPr/>
        </p:nvSpPr>
        <p:spPr>
          <a:xfrm>
            <a:off x="7202975" y="4817800"/>
            <a:ext cx="233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D78C29"/>
                </a:solidFill>
                <a:latin typeface="Montserrat"/>
                <a:ea typeface="Montserrat"/>
                <a:cs typeface="Montserrat"/>
                <a:sym typeface="Montserrat"/>
              </a:rPr>
              <a:t>Service. Integrity. Excellence.</a:t>
            </a:r>
            <a:endParaRPr b="1" sz="900">
              <a:solidFill>
                <a:srgbClr val="D78C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6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29"/>
          <p:cNvGrpSpPr/>
          <p:nvPr/>
        </p:nvGrpSpPr>
        <p:grpSpPr>
          <a:xfrm flipH="1">
            <a:off x="6398900" y="4838400"/>
            <a:ext cx="2758303" cy="193976"/>
            <a:chOff x="-344350" y="4817800"/>
            <a:chExt cx="2758303" cy="193976"/>
          </a:xfrm>
        </p:grpSpPr>
        <p:sp>
          <p:nvSpPr>
            <p:cNvPr id="160" name="Google Shape;160;p29"/>
            <p:cNvSpPr/>
            <p:nvPr/>
          </p:nvSpPr>
          <p:spPr>
            <a:xfrm>
              <a:off x="1676492" y="4830170"/>
              <a:ext cx="92660" cy="91419"/>
            </a:xfrm>
            <a:custGeom>
              <a:rect b="b" l="l" r="r" t="t"/>
              <a:pathLst>
                <a:path extrusionOk="0" h="1855" w="188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1993939" y="4830170"/>
              <a:ext cx="91428" cy="91419"/>
            </a:xfrm>
            <a:custGeom>
              <a:rect b="b" l="l" r="r" t="t"/>
              <a:pathLst>
                <a:path extrusionOk="0" h="1855" w="1855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2299014" y="4817800"/>
              <a:ext cx="114938" cy="114927"/>
            </a:xfrm>
            <a:custGeom>
              <a:rect b="b" l="l" r="r" t="t"/>
              <a:pathLst>
                <a:path extrusionOk="0" h="2332" w="2332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-344350" y="4864717"/>
              <a:ext cx="2033307" cy="147059"/>
            </a:xfrm>
            <a:custGeom>
              <a:rect b="b" l="l" r="r" t="t"/>
              <a:pathLst>
                <a:path extrusionOk="0" h="2984" w="41254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29"/>
          <p:cNvGrpSpPr/>
          <p:nvPr/>
        </p:nvGrpSpPr>
        <p:grpSpPr>
          <a:xfrm rot="10800000">
            <a:off x="714797" y="111636"/>
            <a:ext cx="425883" cy="216100"/>
            <a:chOff x="259675" y="4807625"/>
            <a:chExt cx="425883" cy="216100"/>
          </a:xfrm>
        </p:grpSpPr>
        <p:sp>
          <p:nvSpPr>
            <p:cNvPr id="165" name="Google Shape;165;p29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rect b="b" l="l" r="r" t="t"/>
              <a:pathLst>
                <a:path extrusionOk="0" h="5164" w="351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9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rect b="b" l="l" r="r" t="t"/>
              <a:pathLst>
                <a:path extrusionOk="0" h="5164" w="3484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9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rect b="b" l="l" r="r" t="t"/>
              <a:pathLst>
                <a:path extrusionOk="0" h="5164" w="3485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" name="Google Shape;168;p29"/>
          <p:cNvSpPr txBox="1"/>
          <p:nvPr>
            <p:ph type="title"/>
          </p:nvPr>
        </p:nvSpPr>
        <p:spPr>
          <a:xfrm>
            <a:off x="1638750" y="1745350"/>
            <a:ext cx="5866500" cy="146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169" name="Google Shape;169;p29"/>
          <p:cNvSpPr txBox="1"/>
          <p:nvPr>
            <p:ph idx="2" type="title"/>
          </p:nvPr>
        </p:nvSpPr>
        <p:spPr>
          <a:xfrm>
            <a:off x="1638750" y="3603775"/>
            <a:ext cx="5866500" cy="4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 sz="1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 sz="1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 sz="1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 sz="1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 sz="1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 sz="1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 sz="1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 sz="1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/>
          <p:nvPr/>
        </p:nvSpPr>
        <p:spPr>
          <a:xfrm>
            <a:off x="120450" y="4604825"/>
            <a:ext cx="834900" cy="9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72" name="Google Shape;172;p30"/>
          <p:cNvSpPr/>
          <p:nvPr/>
        </p:nvSpPr>
        <p:spPr>
          <a:xfrm>
            <a:off x="120450" y="4778332"/>
            <a:ext cx="1199100" cy="9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0"/>
          <p:cNvSpPr txBox="1"/>
          <p:nvPr>
            <p:ph type="title"/>
          </p:nvPr>
        </p:nvSpPr>
        <p:spPr>
          <a:xfrm>
            <a:off x="1365900" y="445025"/>
            <a:ext cx="64122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None/>
              <a:defRPr b="1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4" name="Google Shape;174;p30"/>
          <p:cNvSpPr txBox="1"/>
          <p:nvPr>
            <p:ph idx="1" type="subTitle"/>
          </p:nvPr>
        </p:nvSpPr>
        <p:spPr>
          <a:xfrm>
            <a:off x="720000" y="2801600"/>
            <a:ext cx="21309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bas Neue"/>
              <a:buNone/>
              <a:defRPr sz="22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5" name="Google Shape;175;p30"/>
          <p:cNvSpPr txBox="1"/>
          <p:nvPr>
            <p:ph idx="2" type="subTitle"/>
          </p:nvPr>
        </p:nvSpPr>
        <p:spPr>
          <a:xfrm>
            <a:off x="720000" y="3271400"/>
            <a:ext cx="2130900" cy="86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76" name="Google Shape;176;p30"/>
          <p:cNvSpPr txBox="1"/>
          <p:nvPr>
            <p:ph idx="3" type="subTitle"/>
          </p:nvPr>
        </p:nvSpPr>
        <p:spPr>
          <a:xfrm>
            <a:off x="3506550" y="2801600"/>
            <a:ext cx="21309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bas Neue"/>
              <a:buNone/>
              <a:defRPr sz="22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7" name="Google Shape;177;p30"/>
          <p:cNvSpPr txBox="1"/>
          <p:nvPr>
            <p:ph idx="4" type="subTitle"/>
          </p:nvPr>
        </p:nvSpPr>
        <p:spPr>
          <a:xfrm>
            <a:off x="3506550" y="3271400"/>
            <a:ext cx="2130900" cy="86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8" name="Google Shape;178;p30"/>
          <p:cNvSpPr txBox="1"/>
          <p:nvPr>
            <p:ph idx="5" type="subTitle"/>
          </p:nvPr>
        </p:nvSpPr>
        <p:spPr>
          <a:xfrm>
            <a:off x="6293100" y="2801600"/>
            <a:ext cx="21309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bas Neue"/>
              <a:buNone/>
              <a:defRPr sz="22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9" name="Google Shape;179;p30"/>
          <p:cNvSpPr txBox="1"/>
          <p:nvPr>
            <p:ph idx="6" type="subTitle"/>
          </p:nvPr>
        </p:nvSpPr>
        <p:spPr>
          <a:xfrm>
            <a:off x="6293100" y="3271400"/>
            <a:ext cx="2130900" cy="86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0" name="Google Shape;180;p30"/>
          <p:cNvSpPr/>
          <p:nvPr/>
        </p:nvSpPr>
        <p:spPr>
          <a:xfrm>
            <a:off x="7202975" y="4817800"/>
            <a:ext cx="233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D78C29"/>
                </a:solidFill>
                <a:latin typeface="Montserrat"/>
                <a:ea typeface="Montserrat"/>
                <a:cs typeface="Montserrat"/>
                <a:sym typeface="Montserrat"/>
              </a:rPr>
              <a:t>Service. Integrity. Excellence.</a:t>
            </a:r>
            <a:endParaRPr b="1" sz="900">
              <a:solidFill>
                <a:srgbClr val="D78C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31"/>
          <p:cNvGrpSpPr/>
          <p:nvPr/>
        </p:nvGrpSpPr>
        <p:grpSpPr>
          <a:xfrm>
            <a:off x="277274" y="4898500"/>
            <a:ext cx="616750" cy="78715"/>
            <a:chOff x="818699" y="4915675"/>
            <a:chExt cx="616750" cy="78715"/>
          </a:xfrm>
        </p:grpSpPr>
        <p:sp>
          <p:nvSpPr>
            <p:cNvPr id="183" name="Google Shape;183;p31"/>
            <p:cNvSpPr/>
            <p:nvPr/>
          </p:nvSpPr>
          <p:spPr>
            <a:xfrm flipH="1">
              <a:off x="1356776" y="4915675"/>
              <a:ext cx="78673" cy="78715"/>
            </a:xfrm>
            <a:custGeom>
              <a:rect b="b" l="l" r="r" t="t"/>
              <a:pathLst>
                <a:path extrusionOk="0" h="1881" w="1880">
                  <a:moveTo>
                    <a:pt x="0" y="0"/>
                  </a:moveTo>
                  <a:lnTo>
                    <a:pt x="0" y="1880"/>
                  </a:lnTo>
                  <a:lnTo>
                    <a:pt x="1880" y="1880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1"/>
            <p:cNvSpPr/>
            <p:nvPr/>
          </p:nvSpPr>
          <p:spPr>
            <a:xfrm flipH="1">
              <a:off x="1088282" y="4915675"/>
              <a:ext cx="77627" cy="78715"/>
            </a:xfrm>
            <a:custGeom>
              <a:rect b="b" l="l" r="r" t="t"/>
              <a:pathLst>
                <a:path extrusionOk="0" h="1881" w="1855">
                  <a:moveTo>
                    <a:pt x="0" y="0"/>
                  </a:moveTo>
                  <a:lnTo>
                    <a:pt x="0" y="1880"/>
                  </a:lnTo>
                  <a:lnTo>
                    <a:pt x="1855" y="1880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1"/>
            <p:cNvSpPr/>
            <p:nvPr/>
          </p:nvSpPr>
          <p:spPr>
            <a:xfrm flipH="1">
              <a:off x="818699" y="4915675"/>
              <a:ext cx="78715" cy="78715"/>
            </a:xfrm>
            <a:custGeom>
              <a:rect b="b" l="l" r="r" t="t"/>
              <a:pathLst>
                <a:path extrusionOk="0" h="1881" w="1881">
                  <a:moveTo>
                    <a:pt x="0" y="0"/>
                  </a:moveTo>
                  <a:lnTo>
                    <a:pt x="0" y="1880"/>
                  </a:lnTo>
                  <a:lnTo>
                    <a:pt x="1880" y="1880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31"/>
          <p:cNvSpPr txBox="1"/>
          <p:nvPr>
            <p:ph idx="1" type="subTitle"/>
          </p:nvPr>
        </p:nvSpPr>
        <p:spPr>
          <a:xfrm>
            <a:off x="1826474" y="3542405"/>
            <a:ext cx="23310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bas Neue"/>
              <a:buNone/>
              <a:defRPr sz="22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7" name="Google Shape;187;p31"/>
          <p:cNvSpPr txBox="1"/>
          <p:nvPr>
            <p:ph idx="2" type="subTitle"/>
          </p:nvPr>
        </p:nvSpPr>
        <p:spPr>
          <a:xfrm>
            <a:off x="1826486" y="4012203"/>
            <a:ext cx="2331000" cy="59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8" name="Google Shape;188;p31"/>
          <p:cNvSpPr txBox="1"/>
          <p:nvPr>
            <p:ph type="title"/>
          </p:nvPr>
        </p:nvSpPr>
        <p:spPr>
          <a:xfrm>
            <a:off x="1365900" y="445025"/>
            <a:ext cx="64122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  <a:defRPr b="1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9" name="Google Shape;189;p31"/>
          <p:cNvSpPr txBox="1"/>
          <p:nvPr>
            <p:ph idx="3" type="subTitle"/>
          </p:nvPr>
        </p:nvSpPr>
        <p:spPr>
          <a:xfrm>
            <a:off x="6092999" y="3542405"/>
            <a:ext cx="23310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bas Neue"/>
              <a:buNone/>
              <a:defRPr sz="22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0" name="Google Shape;190;p31"/>
          <p:cNvSpPr txBox="1"/>
          <p:nvPr>
            <p:ph idx="4" type="subTitle"/>
          </p:nvPr>
        </p:nvSpPr>
        <p:spPr>
          <a:xfrm>
            <a:off x="6093011" y="4012203"/>
            <a:ext cx="2331000" cy="59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1" name="Google Shape;191;p31"/>
          <p:cNvSpPr txBox="1"/>
          <p:nvPr>
            <p:ph idx="5" type="subTitle"/>
          </p:nvPr>
        </p:nvSpPr>
        <p:spPr>
          <a:xfrm>
            <a:off x="1826474" y="1749525"/>
            <a:ext cx="23310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bas Neue"/>
              <a:buNone/>
              <a:defRPr sz="22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2" name="Google Shape;192;p31"/>
          <p:cNvSpPr txBox="1"/>
          <p:nvPr>
            <p:ph idx="6" type="subTitle"/>
          </p:nvPr>
        </p:nvSpPr>
        <p:spPr>
          <a:xfrm>
            <a:off x="1826486" y="2219323"/>
            <a:ext cx="2331000" cy="59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3" name="Google Shape;193;p31"/>
          <p:cNvSpPr txBox="1"/>
          <p:nvPr>
            <p:ph idx="7" type="subTitle"/>
          </p:nvPr>
        </p:nvSpPr>
        <p:spPr>
          <a:xfrm>
            <a:off x="6092999" y="1749525"/>
            <a:ext cx="23310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bas Neue"/>
              <a:buNone/>
              <a:defRPr sz="22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4" name="Google Shape;194;p31"/>
          <p:cNvSpPr txBox="1"/>
          <p:nvPr>
            <p:ph idx="8" type="subTitle"/>
          </p:nvPr>
        </p:nvSpPr>
        <p:spPr>
          <a:xfrm>
            <a:off x="6093011" y="2219323"/>
            <a:ext cx="2331000" cy="59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5" name="Google Shape;195;p31"/>
          <p:cNvSpPr/>
          <p:nvPr/>
        </p:nvSpPr>
        <p:spPr>
          <a:xfrm>
            <a:off x="7202975" y="4817800"/>
            <a:ext cx="233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D78C29"/>
                </a:solidFill>
                <a:latin typeface="Montserrat"/>
                <a:ea typeface="Montserrat"/>
                <a:cs typeface="Montserrat"/>
                <a:sym typeface="Montserrat"/>
              </a:rPr>
              <a:t>Service. Integrity. Excellence.</a:t>
            </a:r>
            <a:endParaRPr b="1" sz="900">
              <a:solidFill>
                <a:srgbClr val="D78C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1365900" y="445025"/>
            <a:ext cx="64122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98" name="Google Shape;198;p32"/>
          <p:cNvSpPr txBox="1"/>
          <p:nvPr>
            <p:ph idx="1" type="subTitle"/>
          </p:nvPr>
        </p:nvSpPr>
        <p:spPr>
          <a:xfrm>
            <a:off x="720000" y="3270300"/>
            <a:ext cx="19512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9" name="Google Shape;199;p32"/>
          <p:cNvSpPr txBox="1"/>
          <p:nvPr>
            <p:ph idx="2" type="subTitle"/>
          </p:nvPr>
        </p:nvSpPr>
        <p:spPr>
          <a:xfrm>
            <a:off x="720000" y="3740100"/>
            <a:ext cx="1951200" cy="86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0" name="Google Shape;200;p32"/>
          <p:cNvSpPr txBox="1"/>
          <p:nvPr>
            <p:ph idx="3" type="subTitle"/>
          </p:nvPr>
        </p:nvSpPr>
        <p:spPr>
          <a:xfrm>
            <a:off x="3596400" y="3270300"/>
            <a:ext cx="19512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1" name="Google Shape;201;p32"/>
          <p:cNvSpPr txBox="1"/>
          <p:nvPr>
            <p:ph idx="4" type="subTitle"/>
          </p:nvPr>
        </p:nvSpPr>
        <p:spPr>
          <a:xfrm>
            <a:off x="3596400" y="3740100"/>
            <a:ext cx="1951200" cy="86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2" name="Google Shape;202;p32"/>
          <p:cNvSpPr txBox="1"/>
          <p:nvPr>
            <p:ph idx="5" type="subTitle"/>
          </p:nvPr>
        </p:nvSpPr>
        <p:spPr>
          <a:xfrm>
            <a:off x="6472800" y="3270300"/>
            <a:ext cx="19512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3" name="Google Shape;203;p32"/>
          <p:cNvSpPr txBox="1"/>
          <p:nvPr>
            <p:ph idx="6" type="subTitle"/>
          </p:nvPr>
        </p:nvSpPr>
        <p:spPr>
          <a:xfrm>
            <a:off x="6472800" y="3740100"/>
            <a:ext cx="1951200" cy="86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4" name="Google Shape;204;p32"/>
          <p:cNvSpPr txBox="1"/>
          <p:nvPr>
            <p:ph idx="7" type="subTitle"/>
          </p:nvPr>
        </p:nvSpPr>
        <p:spPr>
          <a:xfrm>
            <a:off x="720000" y="1238550"/>
            <a:ext cx="19512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bas Neue"/>
              <a:buNone/>
              <a:defRPr sz="22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5" name="Google Shape;205;p32"/>
          <p:cNvSpPr txBox="1"/>
          <p:nvPr>
            <p:ph idx="8" type="subTitle"/>
          </p:nvPr>
        </p:nvSpPr>
        <p:spPr>
          <a:xfrm>
            <a:off x="720000" y="1708350"/>
            <a:ext cx="1951200" cy="86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6" name="Google Shape;206;p32"/>
          <p:cNvSpPr txBox="1"/>
          <p:nvPr>
            <p:ph idx="9" type="subTitle"/>
          </p:nvPr>
        </p:nvSpPr>
        <p:spPr>
          <a:xfrm>
            <a:off x="3596400" y="1238550"/>
            <a:ext cx="19512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7" name="Google Shape;207;p32"/>
          <p:cNvSpPr txBox="1"/>
          <p:nvPr>
            <p:ph idx="13" type="subTitle"/>
          </p:nvPr>
        </p:nvSpPr>
        <p:spPr>
          <a:xfrm>
            <a:off x="3596400" y="1708350"/>
            <a:ext cx="1951200" cy="86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8" name="Google Shape;208;p32"/>
          <p:cNvSpPr txBox="1"/>
          <p:nvPr>
            <p:ph idx="14" type="subTitle"/>
          </p:nvPr>
        </p:nvSpPr>
        <p:spPr>
          <a:xfrm>
            <a:off x="6472800" y="1238550"/>
            <a:ext cx="19512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9" name="Google Shape;209;p32"/>
          <p:cNvSpPr txBox="1"/>
          <p:nvPr>
            <p:ph idx="15" type="subTitle"/>
          </p:nvPr>
        </p:nvSpPr>
        <p:spPr>
          <a:xfrm>
            <a:off x="6472800" y="1708350"/>
            <a:ext cx="1951200" cy="86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grpSp>
        <p:nvGrpSpPr>
          <p:cNvPr id="210" name="Google Shape;210;p32"/>
          <p:cNvGrpSpPr/>
          <p:nvPr/>
        </p:nvGrpSpPr>
        <p:grpSpPr>
          <a:xfrm>
            <a:off x="294125" y="4807625"/>
            <a:ext cx="425883" cy="216100"/>
            <a:chOff x="259675" y="4807625"/>
            <a:chExt cx="425883" cy="216100"/>
          </a:xfrm>
        </p:grpSpPr>
        <p:sp>
          <p:nvSpPr>
            <p:cNvPr id="211" name="Google Shape;211;p32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rect b="b" l="l" r="r" t="t"/>
              <a:pathLst>
                <a:path extrusionOk="0" h="5164" w="351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2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rect b="b" l="l" r="r" t="t"/>
              <a:pathLst>
                <a:path extrusionOk="0" h="5164" w="3484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2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rect b="b" l="l" r="r" t="t"/>
              <a:pathLst>
                <a:path extrusionOk="0" h="5164" w="3485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4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/>
          <p:nvPr/>
        </p:nvSpPr>
        <p:spPr>
          <a:xfrm>
            <a:off x="7543575" y="4771600"/>
            <a:ext cx="834900" cy="9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3"/>
          <p:cNvSpPr/>
          <p:nvPr/>
        </p:nvSpPr>
        <p:spPr>
          <a:xfrm>
            <a:off x="7543575" y="4945107"/>
            <a:ext cx="1199100" cy="9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3"/>
          <p:cNvSpPr/>
          <p:nvPr/>
        </p:nvSpPr>
        <p:spPr>
          <a:xfrm>
            <a:off x="8530275" y="4771600"/>
            <a:ext cx="212400" cy="9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" name="Google Shape;218;p33"/>
          <p:cNvGrpSpPr/>
          <p:nvPr/>
        </p:nvGrpSpPr>
        <p:grpSpPr>
          <a:xfrm>
            <a:off x="294125" y="111775"/>
            <a:ext cx="425883" cy="216100"/>
            <a:chOff x="259675" y="4807625"/>
            <a:chExt cx="425883" cy="216100"/>
          </a:xfrm>
        </p:grpSpPr>
        <p:sp>
          <p:nvSpPr>
            <p:cNvPr id="219" name="Google Shape;219;p33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rect b="b" l="l" r="r" t="t"/>
              <a:pathLst>
                <a:path extrusionOk="0" h="5164" w="351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rect b="b" l="l" r="r" t="t"/>
              <a:pathLst>
                <a:path extrusionOk="0" h="5164" w="3484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rect b="b" l="l" r="r" t="t"/>
              <a:pathLst>
                <a:path extrusionOk="0" h="5164" w="3485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" name="Google Shape;222;p33"/>
          <p:cNvSpPr txBox="1"/>
          <p:nvPr>
            <p:ph type="title"/>
          </p:nvPr>
        </p:nvSpPr>
        <p:spPr>
          <a:xfrm>
            <a:off x="1365900" y="445025"/>
            <a:ext cx="64122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Montserrat"/>
              <a:buNone/>
              <a:defRPr b="1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None/>
              <a:defRPr b="1" sz="23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None/>
              <a:defRPr b="1" sz="23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None/>
              <a:defRPr b="1" sz="23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None/>
              <a:defRPr b="1" sz="23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None/>
              <a:defRPr b="1" sz="23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None/>
              <a:defRPr b="1" sz="23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None/>
              <a:defRPr b="1" sz="23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None/>
              <a:defRPr b="1" sz="23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hasCustomPrompt="1" type="title"/>
          </p:nvPr>
        </p:nvSpPr>
        <p:spPr>
          <a:xfrm>
            <a:off x="926486" y="2784575"/>
            <a:ext cx="1935600" cy="109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25" name="Google Shape;225;p34"/>
          <p:cNvSpPr txBox="1"/>
          <p:nvPr>
            <p:ph idx="1" type="subTitle"/>
          </p:nvPr>
        </p:nvSpPr>
        <p:spPr>
          <a:xfrm>
            <a:off x="926486" y="3880550"/>
            <a:ext cx="1935600" cy="5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6" name="Google Shape;226;p34"/>
          <p:cNvSpPr txBox="1"/>
          <p:nvPr>
            <p:ph hasCustomPrompt="1" idx="2" type="title"/>
          </p:nvPr>
        </p:nvSpPr>
        <p:spPr>
          <a:xfrm>
            <a:off x="6282073" y="2784563"/>
            <a:ext cx="1935600" cy="109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7" name="Google Shape;227;p34"/>
          <p:cNvSpPr txBox="1"/>
          <p:nvPr>
            <p:ph idx="3" type="subTitle"/>
          </p:nvPr>
        </p:nvSpPr>
        <p:spPr>
          <a:xfrm>
            <a:off x="6282073" y="3880538"/>
            <a:ext cx="1935600" cy="5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8" name="Google Shape;228;p34"/>
          <p:cNvSpPr txBox="1"/>
          <p:nvPr>
            <p:ph hasCustomPrompt="1" idx="4" type="title"/>
          </p:nvPr>
        </p:nvSpPr>
        <p:spPr>
          <a:xfrm>
            <a:off x="3604286" y="2784563"/>
            <a:ext cx="1935600" cy="109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29" name="Google Shape;229;p34"/>
          <p:cNvSpPr txBox="1"/>
          <p:nvPr>
            <p:ph idx="5" type="subTitle"/>
          </p:nvPr>
        </p:nvSpPr>
        <p:spPr>
          <a:xfrm>
            <a:off x="3604286" y="3880538"/>
            <a:ext cx="1935600" cy="5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230" name="Google Shape;230;p34"/>
          <p:cNvGrpSpPr/>
          <p:nvPr/>
        </p:nvGrpSpPr>
        <p:grpSpPr>
          <a:xfrm flipH="1">
            <a:off x="6385700" y="110887"/>
            <a:ext cx="2758303" cy="193976"/>
            <a:chOff x="-344350" y="4817800"/>
            <a:chExt cx="2758303" cy="193976"/>
          </a:xfrm>
        </p:grpSpPr>
        <p:sp>
          <p:nvSpPr>
            <p:cNvPr id="231" name="Google Shape;231;p34"/>
            <p:cNvSpPr/>
            <p:nvPr/>
          </p:nvSpPr>
          <p:spPr>
            <a:xfrm>
              <a:off x="1676492" y="4830170"/>
              <a:ext cx="92660" cy="91419"/>
            </a:xfrm>
            <a:custGeom>
              <a:rect b="b" l="l" r="r" t="t"/>
              <a:pathLst>
                <a:path extrusionOk="0" h="1855" w="188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4"/>
            <p:cNvSpPr/>
            <p:nvPr/>
          </p:nvSpPr>
          <p:spPr>
            <a:xfrm>
              <a:off x="1993939" y="4830170"/>
              <a:ext cx="91428" cy="91419"/>
            </a:xfrm>
            <a:custGeom>
              <a:rect b="b" l="l" r="r" t="t"/>
              <a:pathLst>
                <a:path extrusionOk="0" h="1855" w="1855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4"/>
            <p:cNvSpPr/>
            <p:nvPr/>
          </p:nvSpPr>
          <p:spPr>
            <a:xfrm>
              <a:off x="2299014" y="4817800"/>
              <a:ext cx="114938" cy="114927"/>
            </a:xfrm>
            <a:custGeom>
              <a:rect b="b" l="l" r="r" t="t"/>
              <a:pathLst>
                <a:path extrusionOk="0" h="2332" w="2332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4"/>
            <p:cNvSpPr/>
            <p:nvPr/>
          </p:nvSpPr>
          <p:spPr>
            <a:xfrm>
              <a:off x="-344350" y="4864717"/>
              <a:ext cx="2033307" cy="147059"/>
            </a:xfrm>
            <a:custGeom>
              <a:rect b="b" l="l" r="r" t="t"/>
              <a:pathLst>
                <a:path extrusionOk="0" h="2984" w="41254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" name="Google Shape;235;p34"/>
          <p:cNvSpPr/>
          <p:nvPr/>
        </p:nvSpPr>
        <p:spPr>
          <a:xfrm>
            <a:off x="7202975" y="4817800"/>
            <a:ext cx="233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D78C29"/>
                </a:solidFill>
                <a:latin typeface="Montserrat"/>
                <a:ea typeface="Montserrat"/>
                <a:cs typeface="Montserrat"/>
                <a:sym typeface="Montserrat"/>
              </a:rPr>
              <a:t>Service. Integrity. Excellence.</a:t>
            </a:r>
            <a:endParaRPr b="1" sz="900">
              <a:solidFill>
                <a:srgbClr val="D78C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 Slide">
  <p:cSld name="CUSTOM_9">
    <p:bg>
      <p:bgPr>
        <a:solidFill>
          <a:srgbClr val="1C4587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/>
          <p:nvPr/>
        </p:nvSpPr>
        <p:spPr>
          <a:xfrm>
            <a:off x="2049850" y="2714175"/>
            <a:ext cx="49683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where we help you build your  </a:t>
            </a:r>
            <a:r>
              <a:rPr b="1" lang="en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blueprint</a:t>
            </a:r>
            <a:r>
              <a:rPr lang="en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to go digital</a:t>
            </a:r>
            <a:endParaRPr sz="2100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5"/>
          <p:cNvSpPr/>
          <p:nvPr/>
        </p:nvSpPr>
        <p:spPr>
          <a:xfrm>
            <a:off x="549757" y="3562522"/>
            <a:ext cx="80445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700">
                <a:solidFill>
                  <a:srgbClr val="C89641"/>
                </a:solidFill>
                <a:latin typeface="Montserrat"/>
                <a:ea typeface="Montserrat"/>
                <a:cs typeface="Montserrat"/>
                <a:sym typeface="Montserrat"/>
              </a:rPr>
              <a:t>LET US TALK!</a:t>
            </a:r>
            <a:endParaRPr b="1" sz="7700" cap="none">
              <a:solidFill>
                <a:srgbClr val="C896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9" name="Google Shape;239;p35"/>
          <p:cNvPicPr preferRelativeResize="0"/>
          <p:nvPr/>
        </p:nvPicPr>
        <p:blipFill rotWithShape="1">
          <a:blip r:embed="rId2">
            <a:alphaModFix/>
          </a:blip>
          <a:srcRect b="44351" l="0" r="0" t="41701"/>
          <a:stretch/>
        </p:blipFill>
        <p:spPr>
          <a:xfrm>
            <a:off x="1699650" y="1990600"/>
            <a:ext cx="5668700" cy="79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6149" y="382600"/>
            <a:ext cx="1691700" cy="1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5"/>
          <p:cNvSpPr/>
          <p:nvPr/>
        </p:nvSpPr>
        <p:spPr>
          <a:xfrm>
            <a:off x="2964096" y="2214150"/>
            <a:ext cx="29169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00" u="none" cap="none" strike="noStrike">
                <a:solidFill>
                  <a:srgbClr val="C89641"/>
                </a:solidFill>
                <a:latin typeface="Montserrat"/>
                <a:ea typeface="Montserrat"/>
                <a:cs typeface="Montserrat"/>
                <a:sym typeface="Montserrat"/>
              </a:rPr>
              <a:t>SINAG SOLUTIONS</a:t>
            </a:r>
            <a:endParaRPr b="1" i="0" sz="1700" u="none" cap="none" strike="noStrike">
              <a:solidFill>
                <a:srgbClr val="C896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 Slide 2">
  <p:cSld name="CUSTOM_9_1">
    <p:bg>
      <p:bgPr>
        <a:solidFill>
          <a:srgbClr val="FFFFFF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/>
          <p:nvPr/>
        </p:nvSpPr>
        <p:spPr>
          <a:xfrm>
            <a:off x="2049850" y="2714175"/>
            <a:ext cx="49683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where we help you build your  </a:t>
            </a:r>
            <a:r>
              <a:rPr b="1" lang="en" sz="21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blueprint</a:t>
            </a:r>
            <a:r>
              <a:rPr lang="en" sz="21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to go digital</a:t>
            </a:r>
            <a:endParaRPr sz="2100" cap="none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6"/>
          <p:cNvSpPr/>
          <p:nvPr/>
        </p:nvSpPr>
        <p:spPr>
          <a:xfrm>
            <a:off x="549757" y="3562522"/>
            <a:ext cx="80445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700">
                <a:solidFill>
                  <a:srgbClr val="C89641"/>
                </a:solidFill>
                <a:latin typeface="Montserrat"/>
                <a:ea typeface="Montserrat"/>
                <a:cs typeface="Montserrat"/>
                <a:sym typeface="Montserrat"/>
              </a:rPr>
              <a:t>LET US TALK!</a:t>
            </a:r>
            <a:endParaRPr b="1" sz="7700" cap="none">
              <a:solidFill>
                <a:srgbClr val="C896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5" name="Google Shape;245;p36"/>
          <p:cNvPicPr preferRelativeResize="0"/>
          <p:nvPr/>
        </p:nvPicPr>
        <p:blipFill rotWithShape="1">
          <a:blip r:embed="rId2">
            <a:alphaModFix/>
          </a:blip>
          <a:srcRect b="44351" l="0" r="0" t="41701"/>
          <a:stretch/>
        </p:blipFill>
        <p:spPr>
          <a:xfrm>
            <a:off x="1699650" y="1990600"/>
            <a:ext cx="5668700" cy="79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6149" y="382600"/>
            <a:ext cx="1691700" cy="1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6"/>
          <p:cNvSpPr/>
          <p:nvPr/>
        </p:nvSpPr>
        <p:spPr>
          <a:xfrm>
            <a:off x="2964096" y="2214150"/>
            <a:ext cx="29169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00" u="none" cap="none" strike="noStrike">
                <a:solidFill>
                  <a:srgbClr val="C89641"/>
                </a:solidFill>
                <a:latin typeface="Montserrat"/>
                <a:ea typeface="Montserrat"/>
                <a:cs typeface="Montserrat"/>
                <a:sym typeface="Montserrat"/>
              </a:rPr>
              <a:t>SINAG SOLUTIONS</a:t>
            </a:r>
            <a:endParaRPr b="1" i="0" sz="1700" u="none" cap="none" strike="noStrike">
              <a:solidFill>
                <a:srgbClr val="C896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>
            <p:ph type="title"/>
          </p:nvPr>
        </p:nvSpPr>
        <p:spPr>
          <a:xfrm>
            <a:off x="643800" y="1291700"/>
            <a:ext cx="6810600" cy="107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None/>
              <a:defRPr b="1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b="1" sz="13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b="1" sz="13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b="1" sz="13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b="1" sz="13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b="1" sz="13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b="1" sz="13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b="1" sz="13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b="1" sz="13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50" name="Google Shape;250;p37"/>
          <p:cNvSpPr txBox="1"/>
          <p:nvPr>
            <p:ph idx="1" type="subTitle"/>
          </p:nvPr>
        </p:nvSpPr>
        <p:spPr>
          <a:xfrm>
            <a:off x="720000" y="3309150"/>
            <a:ext cx="3759000" cy="33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1" name="Google Shape;251;p37"/>
          <p:cNvSpPr txBox="1"/>
          <p:nvPr>
            <p:ph idx="2" type="subTitle"/>
          </p:nvPr>
        </p:nvSpPr>
        <p:spPr>
          <a:xfrm>
            <a:off x="720000" y="3641625"/>
            <a:ext cx="3451500" cy="82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dk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title"/>
          </p:nvPr>
        </p:nvSpPr>
        <p:spPr>
          <a:xfrm>
            <a:off x="720000" y="2146300"/>
            <a:ext cx="37140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54" name="Google Shape;254;p38"/>
          <p:cNvSpPr txBox="1"/>
          <p:nvPr>
            <p:ph idx="1" type="subTitle"/>
          </p:nvPr>
        </p:nvSpPr>
        <p:spPr>
          <a:xfrm>
            <a:off x="720000" y="4061650"/>
            <a:ext cx="27294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5" name="Google Shape;255;p38"/>
          <p:cNvSpPr txBox="1"/>
          <p:nvPr>
            <p:ph idx="2" type="title"/>
          </p:nvPr>
        </p:nvSpPr>
        <p:spPr>
          <a:xfrm>
            <a:off x="776975" y="609038"/>
            <a:ext cx="9222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5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2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9"/>
          <p:cNvSpPr txBox="1"/>
          <p:nvPr>
            <p:ph type="title"/>
          </p:nvPr>
        </p:nvSpPr>
        <p:spPr>
          <a:xfrm>
            <a:off x="502125" y="445025"/>
            <a:ext cx="83301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9" name="Google Shape;259;p39"/>
          <p:cNvSpPr txBox="1"/>
          <p:nvPr>
            <p:ph idx="1" type="body"/>
          </p:nvPr>
        </p:nvSpPr>
        <p:spPr>
          <a:xfrm>
            <a:off x="502125" y="1165975"/>
            <a:ext cx="8330100" cy="299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>
                <a:solidFill>
                  <a:srgbClr val="FFFFFF"/>
                </a:solidFill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>
                <a:solidFill>
                  <a:srgbClr val="FFFFFF"/>
                </a:solidFill>
              </a:defRPr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>
                <a:solidFill>
                  <a:srgbClr val="FFFFFF"/>
                </a:solidFill>
              </a:defRPr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 b="1" sz="3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Medium"/>
              <a:buChar char="○"/>
              <a:defRPr sz="1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■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○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■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○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ontserrat"/>
              <a:buChar char="■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5" Type="http://schemas.openxmlformats.org/officeDocument/2006/relationships/image" Target="../media/image25.png"/><Relationship Id="rId6" Type="http://schemas.openxmlformats.org/officeDocument/2006/relationships/image" Target="../media/image31.png"/><Relationship Id="rId7" Type="http://schemas.openxmlformats.org/officeDocument/2006/relationships/image" Target="../media/image26.png"/><Relationship Id="rId8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8.png"/><Relationship Id="rId7" Type="http://schemas.openxmlformats.org/officeDocument/2006/relationships/image" Target="../media/image13.png"/><Relationship Id="rId8" Type="http://schemas.openxmlformats.org/officeDocument/2006/relationships/image" Target="../media/image16.png"/><Relationship Id="rId11" Type="http://schemas.openxmlformats.org/officeDocument/2006/relationships/image" Target="../media/image14.png"/><Relationship Id="rId10" Type="http://schemas.openxmlformats.org/officeDocument/2006/relationships/image" Target="../media/image19.png"/><Relationship Id="rId12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/>
          <p:nvPr/>
        </p:nvSpPr>
        <p:spPr>
          <a:xfrm>
            <a:off x="970875" y="3488950"/>
            <a:ext cx="69660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11635"/>
                </a:solidFill>
                <a:latin typeface="Montserrat"/>
                <a:ea typeface="Montserrat"/>
                <a:cs typeface="Montserrat"/>
                <a:sym typeface="Montserrat"/>
              </a:rPr>
              <a:t>Digital Transformation through Enterprise Architecture.</a:t>
            </a:r>
            <a:endParaRPr i="1" sz="2000">
              <a:solidFill>
                <a:srgbClr val="0116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5" name="Google Shape;265;p40"/>
          <p:cNvPicPr preferRelativeResize="0"/>
          <p:nvPr/>
        </p:nvPicPr>
        <p:blipFill rotWithShape="1">
          <a:blip r:embed="rId3">
            <a:alphaModFix/>
          </a:blip>
          <a:srcRect b="0" l="0" r="6235" t="0"/>
          <a:stretch/>
        </p:blipFill>
        <p:spPr>
          <a:xfrm>
            <a:off x="2574412" y="617650"/>
            <a:ext cx="3995172" cy="275062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0"/>
          <p:cNvSpPr txBox="1"/>
          <p:nvPr>
            <p:ph idx="4294967295" type="subTitle"/>
          </p:nvPr>
        </p:nvSpPr>
        <p:spPr>
          <a:xfrm>
            <a:off x="144525" y="4927975"/>
            <a:ext cx="1796700" cy="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latin typeface="Montserrat SemiBold"/>
                <a:ea typeface="Montserrat SemiBold"/>
                <a:cs typeface="Montserrat SemiBold"/>
                <a:sym typeface="Montserrat SemiBold"/>
              </a:rPr>
              <a:t>www.sinagsolutions.com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600" y="485450"/>
            <a:ext cx="7494975" cy="445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0"/>
          <p:cNvSpPr txBox="1"/>
          <p:nvPr/>
        </p:nvSpPr>
        <p:spPr>
          <a:xfrm>
            <a:off x="1286500" y="1080925"/>
            <a:ext cx="7704000" cy="33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7" name="Google Shape;33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000" y="800088"/>
            <a:ext cx="4725299" cy="362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0"/>
          <p:cNvSpPr txBox="1"/>
          <p:nvPr/>
        </p:nvSpPr>
        <p:spPr>
          <a:xfrm>
            <a:off x="1039200" y="4401975"/>
            <a:ext cx="1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39" name="Google Shape;339;p50"/>
          <p:cNvSpPr txBox="1"/>
          <p:nvPr/>
        </p:nvSpPr>
        <p:spPr>
          <a:xfrm>
            <a:off x="1380200" y="4401975"/>
            <a:ext cx="652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National Health Data Completeness score of 94.8% from 60% in June</a:t>
            </a:r>
            <a:endParaRPr b="1"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Timeliness from Lab Result to Contact Tracing (CESU) in to &lt; 2 days</a:t>
            </a:r>
            <a:endParaRPr b="1" sz="16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0" name="Google Shape;340;p50"/>
          <p:cNvSpPr txBox="1"/>
          <p:nvPr/>
        </p:nvSpPr>
        <p:spPr>
          <a:xfrm>
            <a:off x="1021400" y="225550"/>
            <a:ext cx="793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Roboto Medium"/>
                <a:ea typeface="Roboto Medium"/>
                <a:cs typeface="Roboto Medium"/>
                <a:sym typeface="Roboto Medium"/>
              </a:rPr>
              <a:t>Outcomes on Data Quality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1"/>
          <p:cNvSpPr txBox="1"/>
          <p:nvPr/>
        </p:nvSpPr>
        <p:spPr>
          <a:xfrm>
            <a:off x="720000" y="928775"/>
            <a:ext cx="7704000" cy="3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81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descr="Chart" id="346" name="Google Shape;34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375" y="928775"/>
            <a:ext cx="6237325" cy="38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1"/>
          <p:cNvSpPr txBox="1"/>
          <p:nvPr/>
        </p:nvSpPr>
        <p:spPr>
          <a:xfrm>
            <a:off x="1597425" y="4690325"/>
            <a:ext cx="652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F81BD"/>
                </a:solidFill>
              </a:rPr>
              <a:t>Integration Score (from 2.0 in May to 8.8 in September)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8" name="Google Shape;348;p51"/>
          <p:cNvSpPr txBox="1"/>
          <p:nvPr/>
        </p:nvSpPr>
        <p:spPr>
          <a:xfrm>
            <a:off x="1021400" y="225550"/>
            <a:ext cx="793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Roboto Medium"/>
                <a:ea typeface="Roboto Medium"/>
                <a:cs typeface="Roboto Medium"/>
                <a:sym typeface="Roboto Medium"/>
              </a:rPr>
              <a:t>Outcomes on Application Integration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2"/>
          <p:cNvSpPr txBox="1"/>
          <p:nvPr/>
        </p:nvSpPr>
        <p:spPr>
          <a:xfrm>
            <a:off x="137975" y="594932"/>
            <a:ext cx="8747700" cy="23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="1" lang="en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EA for Universal Health</a:t>
            </a:r>
            <a:endParaRPr b="0" i="1" sz="2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3"/>
          <p:cNvSpPr txBox="1"/>
          <p:nvPr/>
        </p:nvSpPr>
        <p:spPr>
          <a:xfrm>
            <a:off x="1021400" y="225550"/>
            <a:ext cx="793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Roboto Medium"/>
                <a:ea typeface="Roboto Medium"/>
                <a:cs typeface="Roboto Medium"/>
                <a:sym typeface="Roboto Medium"/>
              </a:rPr>
              <a:t>Secretary’s 8 Point Agenda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9" name="Google Shape;35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674" y="891500"/>
            <a:ext cx="7113063" cy="163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1563" y="2700690"/>
            <a:ext cx="7038878" cy="1633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4"/>
          <p:cNvSpPr txBox="1"/>
          <p:nvPr/>
        </p:nvSpPr>
        <p:spPr>
          <a:xfrm>
            <a:off x="968925" y="225550"/>
            <a:ext cx="793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Roboto Medium"/>
                <a:ea typeface="Roboto Medium"/>
                <a:cs typeface="Roboto Medium"/>
                <a:sym typeface="Roboto Medium"/>
              </a:rPr>
              <a:t>Business Capabilities of the Health Sector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6" name="Google Shape;366;p54"/>
          <p:cNvPicPr preferRelativeResize="0"/>
          <p:nvPr/>
        </p:nvPicPr>
        <p:blipFill rotWithShape="1">
          <a:blip r:embed="rId3">
            <a:alphaModFix/>
          </a:blip>
          <a:srcRect b="14360" l="3549" r="0" t="12336"/>
          <a:stretch/>
        </p:blipFill>
        <p:spPr>
          <a:xfrm>
            <a:off x="62750" y="707665"/>
            <a:ext cx="9018501" cy="372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5"/>
          <p:cNvSpPr txBox="1"/>
          <p:nvPr/>
        </p:nvSpPr>
        <p:spPr>
          <a:xfrm>
            <a:off x="1021400" y="225550"/>
            <a:ext cx="793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Roboto Medium"/>
                <a:ea typeface="Roboto Medium"/>
                <a:cs typeface="Roboto Medium"/>
                <a:sym typeface="Roboto Medium"/>
              </a:rPr>
              <a:t>Health Sector Organization/Stakeholder Scope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55"/>
          <p:cNvSpPr/>
          <p:nvPr/>
        </p:nvSpPr>
        <p:spPr>
          <a:xfrm>
            <a:off x="5797525" y="4476075"/>
            <a:ext cx="1565400" cy="546000"/>
          </a:xfrm>
          <a:prstGeom prst="rect">
            <a:avLst/>
          </a:prstGeom>
          <a:solidFill>
            <a:srgbClr val="FFB10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Architecture to support Strategy</a:t>
            </a:r>
            <a:endParaRPr sz="1200"/>
          </a:p>
        </p:txBody>
      </p:sp>
      <p:sp>
        <p:nvSpPr>
          <p:cNvPr id="373" name="Google Shape;373;p55"/>
          <p:cNvSpPr/>
          <p:nvPr/>
        </p:nvSpPr>
        <p:spPr>
          <a:xfrm>
            <a:off x="7487675" y="4518228"/>
            <a:ext cx="1565400" cy="461700"/>
          </a:xfrm>
          <a:prstGeom prst="roundRect">
            <a:avLst>
              <a:gd fmla="val 16667" name="adj"/>
            </a:avLst>
          </a:prstGeom>
          <a:solidFill>
            <a:srgbClr val="D78C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People</a:t>
            </a:r>
            <a:endParaRPr/>
          </a:p>
        </p:txBody>
      </p:sp>
      <p:graphicFrame>
        <p:nvGraphicFramePr>
          <p:cNvPr id="374" name="Google Shape;374;p55"/>
          <p:cNvGraphicFramePr/>
          <p:nvPr/>
        </p:nvGraphicFramePr>
        <p:xfrm>
          <a:off x="1173925" y="108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{EFB01BFC-3C18-49FF-8DAE-E92D1328597C}</a:tableStyleId>
              </a:tblPr>
              <a:tblGrid>
                <a:gridCol w="3224900"/>
              </a:tblGrid>
              <a:tr h="247650">
                <a:tc>
                  <a:txBody>
                    <a:bodyPr/>
                    <a:lstStyle/>
                    <a:p>
                      <a:pPr indent="-304800" lvl="0" marL="4000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Academic &amp; Research Institutions</a:t>
                      </a:r>
                      <a:endParaRPr sz="12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C/PHWS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CHDs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Citizen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Civil Society Orgs 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Community-based Health Care Orgs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Development Partners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DOH Bureaus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Donor or Funding Agencies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HCPN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Health Facilities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HealthCare Professionals and Associations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75" name="Google Shape;375;p55"/>
          <p:cNvGraphicFramePr/>
          <p:nvPr/>
        </p:nvGraphicFramePr>
        <p:xfrm>
          <a:off x="4910825" y="108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{EFB01BFC-3C18-49FF-8DAE-E92D1328597C}</a:tableStyleId>
              </a:tblPr>
              <a:tblGrid>
                <a:gridCol w="3770750"/>
              </a:tblGrid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Insurers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Laboratories &amp; Diagnostic Clinics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LGUs 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(including MHO, RHU, BHS)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Local &amp; International Service Providers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Medical Societies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National Nutrition Council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Other HRH: CHED, TESDA, PRC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NGAs (CSC, DBM, DILG, DSWD, DMW, DOF)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PCUs/ PCPN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Pharmacies or Drug Outlets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PHIC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Supply/ Pharma/ FDA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6"/>
          <p:cNvSpPr txBox="1"/>
          <p:nvPr/>
        </p:nvSpPr>
        <p:spPr>
          <a:xfrm>
            <a:off x="1021400" y="225550"/>
            <a:ext cx="793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Roboto Medium"/>
                <a:ea typeface="Roboto Medium"/>
                <a:cs typeface="Roboto Medium"/>
                <a:sym typeface="Roboto Medium"/>
              </a:rPr>
              <a:t>Health Sector Data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81" name="Google Shape;381;p56"/>
          <p:cNvGraphicFramePr/>
          <p:nvPr/>
        </p:nvGraphicFramePr>
        <p:xfrm>
          <a:off x="1690050" y="76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{EFB01BFC-3C18-49FF-8DAE-E92D1328597C}</a:tableStyleId>
              </a:tblPr>
              <a:tblGrid>
                <a:gridCol w="3619375"/>
                <a:gridCol w="2653050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1. Accidents/Injuries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20. Impact Assessments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2. Accomplishments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21. Medical Care Assistance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3. Availed Health Services (Population and Individual)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22. Membership Contributions to PhilHealth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4. Birth Data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23. Monitoring and Evaluation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5. Blood Donors and Recipients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24. Network Contracting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6. Death Data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25. Nutrition Data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7. Drug Test Results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26. Organ Donors and Recipients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8. Environmental Health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27. PhilHealth Membership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9. Financial (Budgets and Expenditures)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28. Population Data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10. Grants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29. Program Activities and Projects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11. Health Care Institutions/Providers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30. Researches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Licensing and Accreditation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31. Resolutions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12. Health / Medical Records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32. Resource Centers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13. Health and Medical Travels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33. Surveys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14. Health Human Resources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34. Technical Assistance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15. Health Promotions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35. Vaccination Data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16. Health Regulations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36. Water and Social Hygiene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17. Health Services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37. Workplace Safety and Health Standards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18. Health Technology Assessments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19. Health Maintenance Organizations and Private Insurance Data</a:t>
                      </a:r>
                      <a:endParaRPr sz="900"/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91425" marL="91425" anchor="b">
                    <a:lnL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2" name="Google Shape;382;p56"/>
          <p:cNvSpPr/>
          <p:nvPr/>
        </p:nvSpPr>
        <p:spPr>
          <a:xfrm>
            <a:off x="5797525" y="4476075"/>
            <a:ext cx="1565400" cy="546000"/>
          </a:xfrm>
          <a:prstGeom prst="rect">
            <a:avLst/>
          </a:prstGeom>
          <a:solidFill>
            <a:srgbClr val="FFB10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Architecture to support Strategy</a:t>
            </a:r>
            <a:endParaRPr sz="1200"/>
          </a:p>
        </p:txBody>
      </p:sp>
      <p:sp>
        <p:nvSpPr>
          <p:cNvPr id="383" name="Google Shape;383;p56"/>
          <p:cNvSpPr/>
          <p:nvPr/>
        </p:nvSpPr>
        <p:spPr>
          <a:xfrm>
            <a:off x="7487675" y="4518228"/>
            <a:ext cx="1565400" cy="461700"/>
          </a:xfrm>
          <a:prstGeom prst="roundRect">
            <a:avLst>
              <a:gd fmla="val 16667" name="adj"/>
            </a:avLst>
          </a:prstGeom>
          <a:solidFill>
            <a:srgbClr val="D78C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Data</a:t>
            </a:r>
            <a:endParaRPr/>
          </a:p>
        </p:txBody>
      </p:sp>
      <p:sp>
        <p:nvSpPr>
          <p:cNvPr id="384" name="Google Shape;384;p56"/>
          <p:cNvSpPr txBox="1"/>
          <p:nvPr/>
        </p:nvSpPr>
        <p:spPr>
          <a:xfrm>
            <a:off x="936325" y="4727825"/>
            <a:ext cx="1878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Source: NHDR</a:t>
            </a:r>
            <a:endParaRPr i="1"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7"/>
          <p:cNvSpPr txBox="1"/>
          <p:nvPr/>
        </p:nvSpPr>
        <p:spPr>
          <a:xfrm>
            <a:off x="968925" y="73150"/>
            <a:ext cx="793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Roboto Medium"/>
                <a:ea typeface="Roboto Medium"/>
                <a:cs typeface="Roboto Medium"/>
                <a:sym typeface="Roboto Medium"/>
              </a:rPr>
              <a:t>Digital Health eCosystem</a:t>
            </a:r>
            <a:endParaRPr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57"/>
          <p:cNvSpPr/>
          <p:nvPr/>
        </p:nvSpPr>
        <p:spPr>
          <a:xfrm>
            <a:off x="3493166" y="2250594"/>
            <a:ext cx="1052159" cy="1057536"/>
          </a:xfrm>
          <a:custGeom>
            <a:rect b="b" l="l" r="r" t="t"/>
            <a:pathLst>
              <a:path extrusionOk="0" h="50467" w="46773">
                <a:moveTo>
                  <a:pt x="25232" y="1"/>
                </a:moveTo>
                <a:cubicBezTo>
                  <a:pt x="11319" y="1"/>
                  <a:pt x="0" y="11322"/>
                  <a:pt x="0" y="25233"/>
                </a:cubicBezTo>
                <a:cubicBezTo>
                  <a:pt x="0" y="39146"/>
                  <a:pt x="11319" y="50466"/>
                  <a:pt x="25232" y="50466"/>
                </a:cubicBezTo>
                <a:lnTo>
                  <a:pt x="46773" y="50466"/>
                </a:lnTo>
                <a:lnTo>
                  <a:pt x="46773" y="49007"/>
                </a:lnTo>
                <a:lnTo>
                  <a:pt x="25232" y="49007"/>
                </a:lnTo>
                <a:cubicBezTo>
                  <a:pt x="12124" y="49007"/>
                  <a:pt x="1456" y="38344"/>
                  <a:pt x="1456" y="25233"/>
                </a:cubicBezTo>
                <a:cubicBezTo>
                  <a:pt x="1456" y="12123"/>
                  <a:pt x="12124" y="1457"/>
                  <a:pt x="25232" y="1457"/>
                </a:cubicBezTo>
                <a:lnTo>
                  <a:pt x="46773" y="1457"/>
                </a:lnTo>
                <a:lnTo>
                  <a:pt x="46773" y="1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57"/>
          <p:cNvSpPr/>
          <p:nvPr/>
        </p:nvSpPr>
        <p:spPr>
          <a:xfrm>
            <a:off x="5442340" y="2250594"/>
            <a:ext cx="1052249" cy="1057536"/>
          </a:xfrm>
          <a:custGeom>
            <a:rect b="b" l="l" r="r" t="t"/>
            <a:pathLst>
              <a:path extrusionOk="0" h="50467" w="46777">
                <a:moveTo>
                  <a:pt x="1" y="1"/>
                </a:moveTo>
                <a:lnTo>
                  <a:pt x="1" y="1458"/>
                </a:lnTo>
                <a:lnTo>
                  <a:pt x="21544" y="1458"/>
                </a:lnTo>
                <a:cubicBezTo>
                  <a:pt x="34653" y="1458"/>
                  <a:pt x="45320" y="12123"/>
                  <a:pt x="45320" y="25233"/>
                </a:cubicBezTo>
                <a:cubicBezTo>
                  <a:pt x="45320" y="38344"/>
                  <a:pt x="34653" y="49009"/>
                  <a:pt x="21544" y="49009"/>
                </a:cubicBezTo>
                <a:lnTo>
                  <a:pt x="1" y="49009"/>
                </a:lnTo>
                <a:lnTo>
                  <a:pt x="1" y="50466"/>
                </a:lnTo>
                <a:lnTo>
                  <a:pt x="21544" y="50466"/>
                </a:lnTo>
                <a:cubicBezTo>
                  <a:pt x="35457" y="50466"/>
                  <a:pt x="46776" y="39146"/>
                  <a:pt x="46776" y="25233"/>
                </a:cubicBezTo>
                <a:cubicBezTo>
                  <a:pt x="46776" y="11322"/>
                  <a:pt x="35457" y="1"/>
                  <a:pt x="21544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57"/>
          <p:cNvSpPr/>
          <p:nvPr/>
        </p:nvSpPr>
        <p:spPr>
          <a:xfrm>
            <a:off x="3455600" y="2648013"/>
            <a:ext cx="178500" cy="32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57"/>
          <p:cNvSpPr/>
          <p:nvPr/>
        </p:nvSpPr>
        <p:spPr>
          <a:xfrm>
            <a:off x="6353675" y="2629139"/>
            <a:ext cx="178500" cy="3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4" name="Google Shape;394;p57"/>
          <p:cNvCxnSpPr/>
          <p:nvPr/>
        </p:nvCxnSpPr>
        <p:spPr>
          <a:xfrm>
            <a:off x="6426857" y="2786680"/>
            <a:ext cx="8106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5" name="Google Shape;395;p57"/>
          <p:cNvCxnSpPr/>
          <p:nvPr/>
        </p:nvCxnSpPr>
        <p:spPr>
          <a:xfrm>
            <a:off x="2726325" y="2825625"/>
            <a:ext cx="8106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6" name="Google Shape;396;p57"/>
          <p:cNvSpPr/>
          <p:nvPr/>
        </p:nvSpPr>
        <p:spPr>
          <a:xfrm>
            <a:off x="3682995" y="2398009"/>
            <a:ext cx="2621770" cy="762699"/>
          </a:xfrm>
          <a:custGeom>
            <a:rect b="b" l="l" r="r" t="t"/>
            <a:pathLst>
              <a:path extrusionOk="0" h="36397" w="116549">
                <a:moveTo>
                  <a:pt x="18199" y="1"/>
                </a:moveTo>
                <a:cubicBezTo>
                  <a:pt x="8148" y="1"/>
                  <a:pt x="1" y="8148"/>
                  <a:pt x="1" y="18198"/>
                </a:cubicBezTo>
                <a:cubicBezTo>
                  <a:pt x="1" y="28249"/>
                  <a:pt x="8148" y="36396"/>
                  <a:pt x="18199" y="36396"/>
                </a:cubicBezTo>
                <a:lnTo>
                  <a:pt x="98350" y="36396"/>
                </a:lnTo>
                <a:cubicBezTo>
                  <a:pt x="108401" y="36396"/>
                  <a:pt x="116548" y="28249"/>
                  <a:pt x="116548" y="18198"/>
                </a:cubicBezTo>
                <a:cubicBezTo>
                  <a:pt x="116548" y="8148"/>
                  <a:pt x="108401" y="1"/>
                  <a:pt x="98350" y="1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    Integration (Integration &amp; IT) </a:t>
            </a:r>
            <a:endParaRPr sz="12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    &amp; Healthcare Data Analysis</a:t>
            </a:r>
            <a:endParaRPr sz="12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97" name="Google Shape;397;p57"/>
          <p:cNvSpPr/>
          <p:nvPr/>
        </p:nvSpPr>
        <p:spPr>
          <a:xfrm>
            <a:off x="5237468" y="3251673"/>
            <a:ext cx="2037169" cy="391817"/>
          </a:xfrm>
          <a:custGeom>
            <a:rect b="b" l="l" r="r" t="t"/>
            <a:pathLst>
              <a:path extrusionOk="0" h="18698" w="54065">
                <a:moveTo>
                  <a:pt x="242" y="0"/>
                </a:moveTo>
                <a:cubicBezTo>
                  <a:pt x="109" y="0"/>
                  <a:pt x="0" y="109"/>
                  <a:pt x="0" y="242"/>
                </a:cubicBezTo>
                <a:lnTo>
                  <a:pt x="0" y="5286"/>
                </a:lnTo>
                <a:cubicBezTo>
                  <a:pt x="0" y="8843"/>
                  <a:pt x="2895" y="11736"/>
                  <a:pt x="6451" y="11736"/>
                </a:cubicBezTo>
                <a:lnTo>
                  <a:pt x="46862" y="11736"/>
                </a:lnTo>
                <a:cubicBezTo>
                  <a:pt x="50567" y="11736"/>
                  <a:pt x="53580" y="14751"/>
                  <a:pt x="53580" y="18456"/>
                </a:cubicBezTo>
                <a:cubicBezTo>
                  <a:pt x="53580" y="18589"/>
                  <a:pt x="53689" y="18698"/>
                  <a:pt x="53822" y="18698"/>
                </a:cubicBezTo>
                <a:cubicBezTo>
                  <a:pt x="53957" y="18698"/>
                  <a:pt x="54064" y="18589"/>
                  <a:pt x="54063" y="18456"/>
                </a:cubicBezTo>
                <a:cubicBezTo>
                  <a:pt x="54063" y="14484"/>
                  <a:pt x="50831" y="11250"/>
                  <a:pt x="46858" y="11250"/>
                </a:cubicBezTo>
                <a:lnTo>
                  <a:pt x="6449" y="11250"/>
                </a:lnTo>
                <a:cubicBezTo>
                  <a:pt x="3160" y="11250"/>
                  <a:pt x="484" y="8576"/>
                  <a:pt x="484" y="5286"/>
                </a:cubicBezTo>
                <a:lnTo>
                  <a:pt x="484" y="242"/>
                </a:lnTo>
                <a:cubicBezTo>
                  <a:pt x="484" y="109"/>
                  <a:pt x="376" y="0"/>
                  <a:pt x="242" y="0"/>
                </a:cubicBezTo>
                <a:close/>
              </a:path>
            </a:pathLst>
          </a:custGeom>
          <a:solidFill>
            <a:srgbClr val="9FA0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57"/>
          <p:cNvSpPr/>
          <p:nvPr/>
        </p:nvSpPr>
        <p:spPr>
          <a:xfrm>
            <a:off x="2665269" y="3251673"/>
            <a:ext cx="2085113" cy="391817"/>
          </a:xfrm>
          <a:custGeom>
            <a:rect b="b" l="l" r="r" t="t"/>
            <a:pathLst>
              <a:path extrusionOk="0" h="18698" w="54064">
                <a:moveTo>
                  <a:pt x="53821" y="0"/>
                </a:moveTo>
                <a:cubicBezTo>
                  <a:pt x="53686" y="0"/>
                  <a:pt x="53579" y="109"/>
                  <a:pt x="53579" y="242"/>
                </a:cubicBezTo>
                <a:lnTo>
                  <a:pt x="53579" y="5286"/>
                </a:lnTo>
                <a:cubicBezTo>
                  <a:pt x="53579" y="8576"/>
                  <a:pt x="50903" y="11250"/>
                  <a:pt x="47614" y="11250"/>
                </a:cubicBezTo>
                <a:lnTo>
                  <a:pt x="7205" y="11250"/>
                </a:lnTo>
                <a:cubicBezTo>
                  <a:pt x="3232" y="11250"/>
                  <a:pt x="0" y="14484"/>
                  <a:pt x="0" y="18456"/>
                </a:cubicBezTo>
                <a:cubicBezTo>
                  <a:pt x="0" y="18589"/>
                  <a:pt x="109" y="18698"/>
                  <a:pt x="242" y="18698"/>
                </a:cubicBezTo>
                <a:cubicBezTo>
                  <a:pt x="376" y="18698"/>
                  <a:pt x="485" y="18589"/>
                  <a:pt x="485" y="18456"/>
                </a:cubicBezTo>
                <a:cubicBezTo>
                  <a:pt x="485" y="14751"/>
                  <a:pt x="3499" y="11736"/>
                  <a:pt x="7202" y="11736"/>
                </a:cubicBezTo>
                <a:lnTo>
                  <a:pt x="47612" y="11736"/>
                </a:lnTo>
                <a:cubicBezTo>
                  <a:pt x="51169" y="11736"/>
                  <a:pt x="54063" y="8843"/>
                  <a:pt x="54063" y="5286"/>
                </a:cubicBezTo>
                <a:lnTo>
                  <a:pt x="54063" y="242"/>
                </a:lnTo>
                <a:cubicBezTo>
                  <a:pt x="54063" y="109"/>
                  <a:pt x="53955" y="0"/>
                  <a:pt x="53821" y="0"/>
                </a:cubicBezTo>
                <a:close/>
              </a:path>
            </a:pathLst>
          </a:custGeom>
          <a:solidFill>
            <a:srgbClr val="9FA0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57"/>
          <p:cNvSpPr/>
          <p:nvPr/>
        </p:nvSpPr>
        <p:spPr>
          <a:xfrm>
            <a:off x="3743041" y="3849623"/>
            <a:ext cx="2543802" cy="839848"/>
          </a:xfrm>
          <a:custGeom>
            <a:rect b="b" l="l" r="r" t="t"/>
            <a:pathLst>
              <a:path extrusionOk="0" h="39988" w="49277">
                <a:moveTo>
                  <a:pt x="7996" y="0"/>
                </a:moveTo>
                <a:cubicBezTo>
                  <a:pt x="3580" y="0"/>
                  <a:pt x="0" y="3579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8"/>
                  <a:pt x="7996" y="39988"/>
                </a:cubicBezTo>
                <a:lnTo>
                  <a:pt x="41280" y="39988"/>
                </a:lnTo>
                <a:cubicBezTo>
                  <a:pt x="45697" y="39988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7" y="3579"/>
                  <a:pt x="45697" y="0"/>
                  <a:pt x="41280" y="0"/>
                </a:cubicBezTo>
                <a:close/>
              </a:path>
            </a:pathLst>
          </a:custGeom>
          <a:solidFill>
            <a:srgbClr val="FFF2CC"/>
          </a:solidFill>
          <a:ln cap="flat" cmpd="sng" w="19050">
            <a:solidFill>
              <a:srgbClr val="577F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Patient Info Systems</a:t>
            </a:r>
            <a:endParaRPr sz="1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(Patients and Care Recipients)</a:t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400" name="Google Shape;400;p57"/>
          <p:cNvSpPr/>
          <p:nvPr/>
        </p:nvSpPr>
        <p:spPr>
          <a:xfrm>
            <a:off x="7419814" y="2392132"/>
            <a:ext cx="1108531" cy="888933"/>
          </a:xfrm>
          <a:custGeom>
            <a:rect b="b" l="l" r="r" t="t"/>
            <a:pathLst>
              <a:path extrusionOk="0" h="39988" w="49279">
                <a:moveTo>
                  <a:pt x="7995" y="0"/>
                </a:moveTo>
                <a:cubicBezTo>
                  <a:pt x="3580" y="0"/>
                  <a:pt x="0" y="3579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8"/>
                  <a:pt x="7995" y="39988"/>
                </a:cubicBezTo>
                <a:lnTo>
                  <a:pt x="41282" y="39988"/>
                </a:lnTo>
                <a:cubicBezTo>
                  <a:pt x="45698" y="39988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79"/>
                  <a:pt x="45698" y="0"/>
                  <a:pt x="41282" y="0"/>
                </a:cubicBezTo>
                <a:close/>
              </a:path>
            </a:pathLst>
          </a:custGeom>
          <a:solidFill>
            <a:srgbClr val="FFF2CC"/>
          </a:solidFill>
          <a:ln cap="flat" cmpd="sng" w="19050">
            <a:solidFill>
              <a:srgbClr val="577F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Public Health and Policy Info Systems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401" name="Google Shape;401;p57"/>
          <p:cNvSpPr/>
          <p:nvPr/>
        </p:nvSpPr>
        <p:spPr>
          <a:xfrm>
            <a:off x="1448726" y="2425950"/>
            <a:ext cx="1108531" cy="839848"/>
          </a:xfrm>
          <a:custGeom>
            <a:rect b="b" l="l" r="r" t="t"/>
            <a:pathLst>
              <a:path extrusionOk="0" h="39988" w="49279">
                <a:moveTo>
                  <a:pt x="7997" y="0"/>
                </a:moveTo>
                <a:cubicBezTo>
                  <a:pt x="3580" y="0"/>
                  <a:pt x="0" y="3579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8"/>
                  <a:pt x="7997" y="39988"/>
                </a:cubicBezTo>
                <a:lnTo>
                  <a:pt x="41282" y="39988"/>
                </a:lnTo>
                <a:cubicBezTo>
                  <a:pt x="45697" y="39988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79"/>
                  <a:pt x="45697" y="0"/>
                  <a:pt x="41282" y="0"/>
                </a:cubicBezTo>
                <a:close/>
              </a:path>
            </a:pathLst>
          </a:custGeom>
          <a:solidFill>
            <a:srgbClr val="FFF2CC"/>
          </a:solidFill>
          <a:ln cap="flat" cmpd="sng" w="19050">
            <a:solidFill>
              <a:srgbClr val="577F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Asset &amp; Supply Chain Info Systems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402" name="Google Shape;402;p57"/>
          <p:cNvSpPr/>
          <p:nvPr/>
        </p:nvSpPr>
        <p:spPr>
          <a:xfrm>
            <a:off x="7233561" y="3603062"/>
            <a:ext cx="75898" cy="70702"/>
          </a:xfrm>
          <a:custGeom>
            <a:rect b="b" l="l" r="r" t="t"/>
            <a:pathLst>
              <a:path extrusionOk="0" h="3374" w="3374">
                <a:moveTo>
                  <a:pt x="1687" y="0"/>
                </a:moveTo>
                <a:cubicBezTo>
                  <a:pt x="755" y="0"/>
                  <a:pt x="0" y="755"/>
                  <a:pt x="0" y="1687"/>
                </a:cubicBezTo>
                <a:cubicBezTo>
                  <a:pt x="0" y="2619"/>
                  <a:pt x="755" y="3373"/>
                  <a:pt x="1687" y="3373"/>
                </a:cubicBezTo>
                <a:cubicBezTo>
                  <a:pt x="2619" y="3373"/>
                  <a:pt x="3373" y="2619"/>
                  <a:pt x="3373" y="1687"/>
                </a:cubicBezTo>
                <a:cubicBezTo>
                  <a:pt x="3373" y="755"/>
                  <a:pt x="2619" y="0"/>
                  <a:pt x="1687" y="0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57"/>
          <p:cNvSpPr/>
          <p:nvPr/>
        </p:nvSpPr>
        <p:spPr>
          <a:xfrm>
            <a:off x="2634019" y="3594058"/>
            <a:ext cx="75898" cy="70702"/>
          </a:xfrm>
          <a:custGeom>
            <a:rect b="b" l="l" r="r" t="t"/>
            <a:pathLst>
              <a:path extrusionOk="0" h="3374" w="3374">
                <a:moveTo>
                  <a:pt x="1687" y="0"/>
                </a:moveTo>
                <a:cubicBezTo>
                  <a:pt x="755" y="0"/>
                  <a:pt x="1" y="755"/>
                  <a:pt x="1" y="1687"/>
                </a:cubicBezTo>
                <a:cubicBezTo>
                  <a:pt x="1" y="2619"/>
                  <a:pt x="755" y="3373"/>
                  <a:pt x="1687" y="3373"/>
                </a:cubicBezTo>
                <a:cubicBezTo>
                  <a:pt x="2619" y="3373"/>
                  <a:pt x="3374" y="2619"/>
                  <a:pt x="3374" y="1687"/>
                </a:cubicBezTo>
                <a:cubicBezTo>
                  <a:pt x="3374" y="755"/>
                  <a:pt x="2619" y="0"/>
                  <a:pt x="1687" y="0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7"/>
          <p:cNvSpPr/>
          <p:nvPr/>
        </p:nvSpPr>
        <p:spPr>
          <a:xfrm>
            <a:off x="5205003" y="3221460"/>
            <a:ext cx="75853" cy="70681"/>
          </a:xfrm>
          <a:custGeom>
            <a:rect b="b" l="l" r="r" t="t"/>
            <a:pathLst>
              <a:path extrusionOk="0" h="3373" w="3372">
                <a:moveTo>
                  <a:pt x="1685" y="1"/>
                </a:moveTo>
                <a:cubicBezTo>
                  <a:pt x="753" y="1"/>
                  <a:pt x="0" y="754"/>
                  <a:pt x="0" y="1686"/>
                </a:cubicBezTo>
                <a:cubicBezTo>
                  <a:pt x="0" y="2618"/>
                  <a:pt x="753" y="3372"/>
                  <a:pt x="1685" y="3372"/>
                </a:cubicBezTo>
                <a:cubicBezTo>
                  <a:pt x="2617" y="3372"/>
                  <a:pt x="3372" y="2618"/>
                  <a:pt x="3372" y="1686"/>
                </a:cubicBezTo>
                <a:cubicBezTo>
                  <a:pt x="3372" y="754"/>
                  <a:pt x="2617" y="1"/>
                  <a:pt x="1685" y="1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57"/>
          <p:cNvSpPr/>
          <p:nvPr/>
        </p:nvSpPr>
        <p:spPr>
          <a:xfrm>
            <a:off x="4706822" y="3221460"/>
            <a:ext cx="75853" cy="70681"/>
          </a:xfrm>
          <a:custGeom>
            <a:rect b="b" l="l" r="r" t="t"/>
            <a:pathLst>
              <a:path extrusionOk="0" h="3373" w="3372">
                <a:moveTo>
                  <a:pt x="1687" y="1"/>
                </a:moveTo>
                <a:cubicBezTo>
                  <a:pt x="755" y="1"/>
                  <a:pt x="1" y="754"/>
                  <a:pt x="1" y="1686"/>
                </a:cubicBezTo>
                <a:cubicBezTo>
                  <a:pt x="1" y="2618"/>
                  <a:pt x="755" y="3372"/>
                  <a:pt x="1687" y="3372"/>
                </a:cubicBezTo>
                <a:cubicBezTo>
                  <a:pt x="2619" y="3372"/>
                  <a:pt x="3372" y="2618"/>
                  <a:pt x="3372" y="1686"/>
                </a:cubicBezTo>
                <a:cubicBezTo>
                  <a:pt x="3372" y="754"/>
                  <a:pt x="2619" y="1"/>
                  <a:pt x="1687" y="1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57"/>
          <p:cNvSpPr/>
          <p:nvPr/>
        </p:nvSpPr>
        <p:spPr>
          <a:xfrm>
            <a:off x="4988406" y="1924219"/>
            <a:ext cx="10933" cy="391775"/>
          </a:xfrm>
          <a:custGeom>
            <a:rect b="b" l="l" r="r" t="t"/>
            <a:pathLst>
              <a:path extrusionOk="0" h="18696" w="486">
                <a:moveTo>
                  <a:pt x="243" y="0"/>
                </a:moveTo>
                <a:cubicBezTo>
                  <a:pt x="108" y="0"/>
                  <a:pt x="1" y="109"/>
                  <a:pt x="1" y="243"/>
                </a:cubicBezTo>
                <a:lnTo>
                  <a:pt x="1" y="18453"/>
                </a:lnTo>
                <a:cubicBezTo>
                  <a:pt x="1" y="18588"/>
                  <a:pt x="108" y="18695"/>
                  <a:pt x="243" y="18695"/>
                </a:cubicBezTo>
                <a:cubicBezTo>
                  <a:pt x="377" y="18695"/>
                  <a:pt x="485" y="18588"/>
                  <a:pt x="485" y="18453"/>
                </a:cubicBezTo>
                <a:lnTo>
                  <a:pt x="485" y="243"/>
                </a:lnTo>
                <a:cubicBezTo>
                  <a:pt x="485" y="109"/>
                  <a:pt x="377" y="0"/>
                  <a:pt x="243" y="0"/>
                </a:cubicBezTo>
                <a:close/>
              </a:path>
            </a:pathLst>
          </a:custGeom>
          <a:solidFill>
            <a:srgbClr val="9FA0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57"/>
          <p:cNvSpPr/>
          <p:nvPr/>
        </p:nvSpPr>
        <p:spPr>
          <a:xfrm>
            <a:off x="5237475" y="1924175"/>
            <a:ext cx="1962892" cy="391817"/>
          </a:xfrm>
          <a:custGeom>
            <a:rect b="b" l="l" r="r" t="t"/>
            <a:pathLst>
              <a:path extrusionOk="0" h="18698" w="54063">
                <a:moveTo>
                  <a:pt x="53821" y="1"/>
                </a:moveTo>
                <a:cubicBezTo>
                  <a:pt x="53687" y="1"/>
                  <a:pt x="53579" y="108"/>
                  <a:pt x="53579" y="243"/>
                </a:cubicBezTo>
                <a:cubicBezTo>
                  <a:pt x="53579" y="3946"/>
                  <a:pt x="50564" y="6961"/>
                  <a:pt x="46861" y="6961"/>
                </a:cubicBezTo>
                <a:lnTo>
                  <a:pt x="6451" y="6961"/>
                </a:lnTo>
                <a:cubicBezTo>
                  <a:pt x="2895" y="6961"/>
                  <a:pt x="0" y="9857"/>
                  <a:pt x="0" y="13412"/>
                </a:cubicBezTo>
                <a:lnTo>
                  <a:pt x="0" y="18455"/>
                </a:lnTo>
                <a:cubicBezTo>
                  <a:pt x="0" y="18590"/>
                  <a:pt x="109" y="18697"/>
                  <a:pt x="242" y="18697"/>
                </a:cubicBezTo>
                <a:cubicBezTo>
                  <a:pt x="379" y="18697"/>
                  <a:pt x="487" y="18590"/>
                  <a:pt x="486" y="18455"/>
                </a:cubicBezTo>
                <a:lnTo>
                  <a:pt x="486" y="13412"/>
                </a:lnTo>
                <a:cubicBezTo>
                  <a:pt x="486" y="10122"/>
                  <a:pt x="3162" y="7447"/>
                  <a:pt x="6451" y="7447"/>
                </a:cubicBezTo>
                <a:lnTo>
                  <a:pt x="46858" y="7447"/>
                </a:lnTo>
                <a:cubicBezTo>
                  <a:pt x="50831" y="7447"/>
                  <a:pt x="54063" y="4215"/>
                  <a:pt x="54063" y="243"/>
                </a:cubicBezTo>
                <a:cubicBezTo>
                  <a:pt x="54063" y="108"/>
                  <a:pt x="53954" y="1"/>
                  <a:pt x="53821" y="1"/>
                </a:cubicBezTo>
                <a:close/>
              </a:path>
            </a:pathLst>
          </a:custGeom>
          <a:solidFill>
            <a:srgbClr val="9FA0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7"/>
          <p:cNvSpPr/>
          <p:nvPr/>
        </p:nvSpPr>
        <p:spPr>
          <a:xfrm>
            <a:off x="2848634" y="1978012"/>
            <a:ext cx="1901501" cy="338013"/>
          </a:xfrm>
          <a:custGeom>
            <a:rect b="b" l="l" r="r" t="t"/>
            <a:pathLst>
              <a:path extrusionOk="0" h="18698" w="54066">
                <a:moveTo>
                  <a:pt x="243" y="1"/>
                </a:moveTo>
                <a:cubicBezTo>
                  <a:pt x="108" y="1"/>
                  <a:pt x="1" y="108"/>
                  <a:pt x="1" y="243"/>
                </a:cubicBezTo>
                <a:cubicBezTo>
                  <a:pt x="1" y="4216"/>
                  <a:pt x="3233" y="7447"/>
                  <a:pt x="7204" y="7447"/>
                </a:cubicBezTo>
                <a:lnTo>
                  <a:pt x="47616" y="7447"/>
                </a:lnTo>
                <a:cubicBezTo>
                  <a:pt x="50905" y="7447"/>
                  <a:pt x="53581" y="10122"/>
                  <a:pt x="53581" y="13412"/>
                </a:cubicBezTo>
                <a:lnTo>
                  <a:pt x="53581" y="18455"/>
                </a:lnTo>
                <a:cubicBezTo>
                  <a:pt x="53581" y="18590"/>
                  <a:pt x="53688" y="18697"/>
                  <a:pt x="53823" y="18697"/>
                </a:cubicBezTo>
                <a:cubicBezTo>
                  <a:pt x="53957" y="18697"/>
                  <a:pt x="54065" y="18590"/>
                  <a:pt x="54062" y="18455"/>
                </a:cubicBezTo>
                <a:lnTo>
                  <a:pt x="54062" y="13412"/>
                </a:lnTo>
                <a:cubicBezTo>
                  <a:pt x="54062" y="9854"/>
                  <a:pt x="51169" y="6961"/>
                  <a:pt x="47611" y="6961"/>
                </a:cubicBezTo>
                <a:lnTo>
                  <a:pt x="7203" y="6961"/>
                </a:lnTo>
                <a:cubicBezTo>
                  <a:pt x="3498" y="6961"/>
                  <a:pt x="485" y="3946"/>
                  <a:pt x="485" y="243"/>
                </a:cubicBezTo>
                <a:cubicBezTo>
                  <a:pt x="485" y="108"/>
                  <a:pt x="377" y="1"/>
                  <a:pt x="243" y="1"/>
                </a:cubicBezTo>
                <a:close/>
              </a:path>
            </a:pathLst>
          </a:custGeom>
          <a:solidFill>
            <a:srgbClr val="9FA0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7"/>
          <p:cNvSpPr/>
          <p:nvPr/>
        </p:nvSpPr>
        <p:spPr>
          <a:xfrm>
            <a:off x="3676819" y="928603"/>
            <a:ext cx="2621783" cy="888978"/>
          </a:xfrm>
          <a:custGeom>
            <a:rect b="b" l="l" r="r" t="t"/>
            <a:pathLst>
              <a:path extrusionOk="0" h="39990" w="49277">
                <a:moveTo>
                  <a:pt x="7996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6" y="39989"/>
                </a:cubicBezTo>
                <a:lnTo>
                  <a:pt x="41280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7" y="3580"/>
                  <a:pt x="45697" y="1"/>
                  <a:pt x="41280" y="1"/>
                </a:cubicBezTo>
                <a:close/>
              </a:path>
            </a:pathLst>
          </a:custGeom>
          <a:solidFill>
            <a:srgbClr val="FFF2CC"/>
          </a:solidFill>
          <a:ln cap="flat" cmpd="sng" w="19050">
            <a:solidFill>
              <a:srgbClr val="577F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Healthcare Providers &amp; Facilities Info Systems</a:t>
            </a:r>
            <a:endParaRPr sz="100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(PCUs, Network)</a:t>
            </a:r>
            <a:endParaRPr sz="130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10" name="Google Shape;410;p57"/>
          <p:cNvSpPr/>
          <p:nvPr/>
        </p:nvSpPr>
        <p:spPr>
          <a:xfrm>
            <a:off x="7365284" y="1195540"/>
            <a:ext cx="1215343" cy="965958"/>
          </a:xfrm>
          <a:custGeom>
            <a:rect b="b" l="l" r="r" t="t"/>
            <a:pathLst>
              <a:path extrusionOk="0" h="39990" w="49279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solidFill>
            <a:srgbClr val="FFF2CC"/>
          </a:solidFill>
          <a:ln cap="flat" cmpd="sng" w="19050">
            <a:solidFill>
              <a:srgbClr val="577F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Regulatory,  Compliance, </a:t>
            </a:r>
            <a:endParaRPr sz="9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and M&amp;E Info Systems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411" name="Google Shape;411;p57"/>
          <p:cNvSpPr/>
          <p:nvPr/>
        </p:nvSpPr>
        <p:spPr>
          <a:xfrm>
            <a:off x="1427475" y="1253157"/>
            <a:ext cx="1215343" cy="965958"/>
          </a:xfrm>
          <a:custGeom>
            <a:rect b="b" l="l" r="r" t="t"/>
            <a:pathLst>
              <a:path extrusionOk="0" h="39990" w="49279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FFF2CC"/>
          </a:solidFill>
          <a:ln cap="flat" cmpd="sng" w="19050">
            <a:solidFill>
              <a:srgbClr val="577F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Payer Info Systems (Payers and Health Financing Entities)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412" name="Google Shape;412;p57"/>
          <p:cNvSpPr/>
          <p:nvPr/>
        </p:nvSpPr>
        <p:spPr>
          <a:xfrm>
            <a:off x="4955924" y="1893961"/>
            <a:ext cx="75876" cy="70681"/>
          </a:xfrm>
          <a:custGeom>
            <a:rect b="b" l="l" r="r" t="t"/>
            <a:pathLst>
              <a:path extrusionOk="0" h="3373" w="3373">
                <a:moveTo>
                  <a:pt x="1687" y="0"/>
                </a:moveTo>
                <a:cubicBezTo>
                  <a:pt x="755" y="0"/>
                  <a:pt x="1" y="754"/>
                  <a:pt x="1" y="1687"/>
                </a:cubicBezTo>
                <a:cubicBezTo>
                  <a:pt x="1" y="2619"/>
                  <a:pt x="755" y="3373"/>
                  <a:pt x="1687" y="3373"/>
                </a:cubicBezTo>
                <a:cubicBezTo>
                  <a:pt x="2618" y="3373"/>
                  <a:pt x="3372" y="2617"/>
                  <a:pt x="3372" y="1687"/>
                </a:cubicBezTo>
                <a:cubicBezTo>
                  <a:pt x="3372" y="754"/>
                  <a:pt x="2618" y="0"/>
                  <a:pt x="1687" y="0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57"/>
          <p:cNvSpPr/>
          <p:nvPr/>
        </p:nvSpPr>
        <p:spPr>
          <a:xfrm>
            <a:off x="7158142" y="1893961"/>
            <a:ext cx="75898" cy="70681"/>
          </a:xfrm>
          <a:custGeom>
            <a:rect b="b" l="l" r="r" t="t"/>
            <a:pathLst>
              <a:path extrusionOk="0" h="3373" w="3374">
                <a:moveTo>
                  <a:pt x="1687" y="0"/>
                </a:moveTo>
                <a:cubicBezTo>
                  <a:pt x="755" y="0"/>
                  <a:pt x="0" y="754"/>
                  <a:pt x="0" y="1687"/>
                </a:cubicBezTo>
                <a:cubicBezTo>
                  <a:pt x="0" y="2619"/>
                  <a:pt x="755" y="3373"/>
                  <a:pt x="1687" y="3373"/>
                </a:cubicBezTo>
                <a:cubicBezTo>
                  <a:pt x="2619" y="3370"/>
                  <a:pt x="3373" y="2617"/>
                  <a:pt x="3373" y="1687"/>
                </a:cubicBezTo>
                <a:cubicBezTo>
                  <a:pt x="3373" y="754"/>
                  <a:pt x="2619" y="0"/>
                  <a:pt x="1687" y="0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57"/>
          <p:cNvSpPr/>
          <p:nvPr/>
        </p:nvSpPr>
        <p:spPr>
          <a:xfrm>
            <a:off x="2806939" y="1911426"/>
            <a:ext cx="75898" cy="70681"/>
          </a:xfrm>
          <a:custGeom>
            <a:rect b="b" l="l" r="r" t="t"/>
            <a:pathLst>
              <a:path extrusionOk="0" h="3373" w="3374">
                <a:moveTo>
                  <a:pt x="1687" y="0"/>
                </a:moveTo>
                <a:cubicBezTo>
                  <a:pt x="755" y="0"/>
                  <a:pt x="1" y="754"/>
                  <a:pt x="1" y="1687"/>
                </a:cubicBezTo>
                <a:cubicBezTo>
                  <a:pt x="1" y="2619"/>
                  <a:pt x="755" y="3373"/>
                  <a:pt x="1687" y="3373"/>
                </a:cubicBezTo>
                <a:cubicBezTo>
                  <a:pt x="2619" y="3370"/>
                  <a:pt x="3374" y="2617"/>
                  <a:pt x="3374" y="1687"/>
                </a:cubicBezTo>
                <a:cubicBezTo>
                  <a:pt x="3374" y="754"/>
                  <a:pt x="2619" y="0"/>
                  <a:pt x="1687" y="0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57"/>
          <p:cNvSpPr/>
          <p:nvPr/>
        </p:nvSpPr>
        <p:spPr>
          <a:xfrm>
            <a:off x="4955924" y="2275563"/>
            <a:ext cx="75876" cy="70681"/>
          </a:xfrm>
          <a:custGeom>
            <a:rect b="b" l="l" r="r" t="t"/>
            <a:pathLst>
              <a:path extrusionOk="0" h="3373" w="3373">
                <a:moveTo>
                  <a:pt x="1687" y="1"/>
                </a:moveTo>
                <a:cubicBezTo>
                  <a:pt x="755" y="1"/>
                  <a:pt x="1" y="754"/>
                  <a:pt x="1" y="1686"/>
                </a:cubicBezTo>
                <a:cubicBezTo>
                  <a:pt x="1" y="2618"/>
                  <a:pt x="755" y="3372"/>
                  <a:pt x="1687" y="3372"/>
                </a:cubicBezTo>
                <a:cubicBezTo>
                  <a:pt x="2618" y="3372"/>
                  <a:pt x="3372" y="2616"/>
                  <a:pt x="3372" y="1686"/>
                </a:cubicBezTo>
                <a:cubicBezTo>
                  <a:pt x="3372" y="754"/>
                  <a:pt x="2618" y="1"/>
                  <a:pt x="1687" y="1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57"/>
          <p:cNvSpPr/>
          <p:nvPr/>
        </p:nvSpPr>
        <p:spPr>
          <a:xfrm>
            <a:off x="5205003" y="2275563"/>
            <a:ext cx="75853" cy="70681"/>
          </a:xfrm>
          <a:custGeom>
            <a:rect b="b" l="l" r="r" t="t"/>
            <a:pathLst>
              <a:path extrusionOk="0" h="3373" w="3372">
                <a:moveTo>
                  <a:pt x="1685" y="1"/>
                </a:moveTo>
                <a:cubicBezTo>
                  <a:pt x="753" y="1"/>
                  <a:pt x="0" y="754"/>
                  <a:pt x="0" y="1686"/>
                </a:cubicBezTo>
                <a:cubicBezTo>
                  <a:pt x="0" y="2618"/>
                  <a:pt x="753" y="3372"/>
                  <a:pt x="1685" y="3372"/>
                </a:cubicBezTo>
                <a:cubicBezTo>
                  <a:pt x="2617" y="3372"/>
                  <a:pt x="3372" y="2616"/>
                  <a:pt x="3372" y="1686"/>
                </a:cubicBezTo>
                <a:cubicBezTo>
                  <a:pt x="3372" y="754"/>
                  <a:pt x="2617" y="1"/>
                  <a:pt x="1685" y="1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57"/>
          <p:cNvSpPr/>
          <p:nvPr/>
        </p:nvSpPr>
        <p:spPr>
          <a:xfrm>
            <a:off x="4706822" y="2275563"/>
            <a:ext cx="75853" cy="70681"/>
          </a:xfrm>
          <a:custGeom>
            <a:rect b="b" l="l" r="r" t="t"/>
            <a:pathLst>
              <a:path extrusionOk="0" h="3373" w="3372">
                <a:moveTo>
                  <a:pt x="1687" y="1"/>
                </a:moveTo>
                <a:cubicBezTo>
                  <a:pt x="755" y="1"/>
                  <a:pt x="1" y="754"/>
                  <a:pt x="1" y="1686"/>
                </a:cubicBezTo>
                <a:cubicBezTo>
                  <a:pt x="1" y="2618"/>
                  <a:pt x="755" y="3372"/>
                  <a:pt x="1687" y="3372"/>
                </a:cubicBezTo>
                <a:cubicBezTo>
                  <a:pt x="2619" y="3372"/>
                  <a:pt x="3372" y="2616"/>
                  <a:pt x="3372" y="1686"/>
                </a:cubicBezTo>
                <a:cubicBezTo>
                  <a:pt x="3372" y="754"/>
                  <a:pt x="2619" y="1"/>
                  <a:pt x="1687" y="1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57"/>
          <p:cNvSpPr/>
          <p:nvPr/>
        </p:nvSpPr>
        <p:spPr>
          <a:xfrm>
            <a:off x="1451257" y="3542193"/>
            <a:ext cx="1108486" cy="839848"/>
          </a:xfrm>
          <a:custGeom>
            <a:rect b="b" l="l" r="r" t="t"/>
            <a:pathLst>
              <a:path extrusionOk="0" h="39988" w="49277">
                <a:moveTo>
                  <a:pt x="7996" y="0"/>
                </a:moveTo>
                <a:cubicBezTo>
                  <a:pt x="3580" y="0"/>
                  <a:pt x="0" y="3579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8"/>
                  <a:pt x="7996" y="39988"/>
                </a:cubicBezTo>
                <a:lnTo>
                  <a:pt x="41280" y="39988"/>
                </a:lnTo>
                <a:cubicBezTo>
                  <a:pt x="45697" y="39988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7" y="3579"/>
                  <a:pt x="45697" y="0"/>
                  <a:pt x="41280" y="0"/>
                </a:cubicBezTo>
                <a:close/>
              </a:path>
            </a:pathLst>
          </a:custGeom>
          <a:solidFill>
            <a:srgbClr val="FFF2CC"/>
          </a:solidFill>
          <a:ln cap="flat" cmpd="sng" w="19050">
            <a:solidFill>
              <a:srgbClr val="577F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HR for Health Info Systems</a:t>
            </a:r>
            <a:endParaRPr sz="1000">
              <a:solidFill>
                <a:srgbClr val="000000"/>
              </a:solidFill>
            </a:endParaRPr>
          </a:p>
        </p:txBody>
      </p:sp>
      <p:grpSp>
        <p:nvGrpSpPr>
          <p:cNvPr id="419" name="Google Shape;419;p57"/>
          <p:cNvGrpSpPr/>
          <p:nvPr/>
        </p:nvGrpSpPr>
        <p:grpSpPr>
          <a:xfrm>
            <a:off x="4567304" y="3937682"/>
            <a:ext cx="281868" cy="281924"/>
            <a:chOff x="1329275" y="3065838"/>
            <a:chExt cx="457207" cy="457224"/>
          </a:xfrm>
        </p:grpSpPr>
        <p:sp>
          <p:nvSpPr>
            <p:cNvPr id="420" name="Google Shape;420;p57"/>
            <p:cNvSpPr/>
            <p:nvPr/>
          </p:nvSpPr>
          <p:spPr>
            <a:xfrm>
              <a:off x="1410942" y="3065838"/>
              <a:ext cx="294471" cy="254878"/>
            </a:xfrm>
            <a:custGeom>
              <a:rect b="b" l="l" r="r" t="t"/>
              <a:pathLst>
                <a:path extrusionOk="0" h="27772" w="32130">
                  <a:moveTo>
                    <a:pt x="17528" y="8845"/>
                  </a:moveTo>
                  <a:lnTo>
                    <a:pt x="17528" y="11772"/>
                  </a:lnTo>
                  <a:lnTo>
                    <a:pt x="20455" y="11772"/>
                  </a:lnTo>
                  <a:lnTo>
                    <a:pt x="20455" y="14699"/>
                  </a:lnTo>
                  <a:lnTo>
                    <a:pt x="17528" y="14699"/>
                  </a:lnTo>
                  <a:lnTo>
                    <a:pt x="17528" y="17626"/>
                  </a:lnTo>
                  <a:lnTo>
                    <a:pt x="14602" y="17626"/>
                  </a:lnTo>
                  <a:lnTo>
                    <a:pt x="14602" y="14699"/>
                  </a:lnTo>
                  <a:lnTo>
                    <a:pt x="11675" y="14699"/>
                  </a:lnTo>
                  <a:lnTo>
                    <a:pt x="11675" y="11772"/>
                  </a:lnTo>
                  <a:lnTo>
                    <a:pt x="14602" y="11772"/>
                  </a:lnTo>
                  <a:lnTo>
                    <a:pt x="14602" y="8845"/>
                  </a:lnTo>
                  <a:close/>
                  <a:moveTo>
                    <a:pt x="10244" y="0"/>
                  </a:moveTo>
                  <a:cubicBezTo>
                    <a:pt x="4586" y="0"/>
                    <a:pt x="0" y="4683"/>
                    <a:pt x="0" y="10309"/>
                  </a:cubicBezTo>
                  <a:cubicBezTo>
                    <a:pt x="0" y="16000"/>
                    <a:pt x="4163" y="18894"/>
                    <a:pt x="8976" y="22309"/>
                  </a:cubicBezTo>
                  <a:cubicBezTo>
                    <a:pt x="10959" y="23707"/>
                    <a:pt x="13041" y="25138"/>
                    <a:pt x="15122" y="26959"/>
                  </a:cubicBezTo>
                  <a:lnTo>
                    <a:pt x="16065" y="27772"/>
                  </a:lnTo>
                  <a:lnTo>
                    <a:pt x="17008" y="26959"/>
                  </a:lnTo>
                  <a:cubicBezTo>
                    <a:pt x="19382" y="24910"/>
                    <a:pt x="21626" y="23317"/>
                    <a:pt x="23610" y="21886"/>
                  </a:cubicBezTo>
                  <a:cubicBezTo>
                    <a:pt x="28357" y="18504"/>
                    <a:pt x="32130" y="15837"/>
                    <a:pt x="32130" y="10309"/>
                  </a:cubicBezTo>
                  <a:cubicBezTo>
                    <a:pt x="32130" y="4683"/>
                    <a:pt x="27544" y="0"/>
                    <a:pt x="21919" y="0"/>
                  </a:cubicBezTo>
                  <a:cubicBezTo>
                    <a:pt x="19707" y="0"/>
                    <a:pt x="17658" y="943"/>
                    <a:pt x="16065" y="2634"/>
                  </a:cubicBezTo>
                  <a:cubicBezTo>
                    <a:pt x="14472" y="943"/>
                    <a:pt x="12423" y="0"/>
                    <a:pt x="10244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57"/>
            <p:cNvSpPr/>
            <p:nvPr/>
          </p:nvSpPr>
          <p:spPr>
            <a:xfrm>
              <a:off x="1571581" y="3188486"/>
              <a:ext cx="214901" cy="334575"/>
            </a:xfrm>
            <a:custGeom>
              <a:rect b="b" l="l" r="r" t="t"/>
              <a:pathLst>
                <a:path extrusionOk="0" h="36456" w="23448">
                  <a:moveTo>
                    <a:pt x="21691" y="1"/>
                  </a:moveTo>
                  <a:cubicBezTo>
                    <a:pt x="18732" y="1"/>
                    <a:pt x="17951" y="13821"/>
                    <a:pt x="17886" y="14114"/>
                  </a:cubicBezTo>
                  <a:cubicBezTo>
                    <a:pt x="17594" y="16163"/>
                    <a:pt x="16163" y="19155"/>
                    <a:pt x="13756" y="20943"/>
                  </a:cubicBezTo>
                  <a:lnTo>
                    <a:pt x="7415" y="25561"/>
                  </a:lnTo>
                  <a:lnTo>
                    <a:pt x="5691" y="23220"/>
                  </a:lnTo>
                  <a:lnTo>
                    <a:pt x="12000" y="18634"/>
                  </a:lnTo>
                  <a:cubicBezTo>
                    <a:pt x="14504" y="16748"/>
                    <a:pt x="15642" y="13529"/>
                    <a:pt x="12520" y="13529"/>
                  </a:cubicBezTo>
                  <a:cubicBezTo>
                    <a:pt x="9724" y="13529"/>
                    <a:pt x="4456" y="16781"/>
                    <a:pt x="2927" y="18082"/>
                  </a:cubicBezTo>
                  <a:cubicBezTo>
                    <a:pt x="1074" y="19610"/>
                    <a:pt x="0" y="21886"/>
                    <a:pt x="0" y="24293"/>
                  </a:cubicBezTo>
                  <a:lnTo>
                    <a:pt x="0" y="36455"/>
                  </a:lnTo>
                  <a:lnTo>
                    <a:pt x="8748" y="36455"/>
                  </a:lnTo>
                  <a:cubicBezTo>
                    <a:pt x="8748" y="35057"/>
                    <a:pt x="9496" y="33528"/>
                    <a:pt x="10667" y="32065"/>
                  </a:cubicBezTo>
                  <a:cubicBezTo>
                    <a:pt x="11903" y="30471"/>
                    <a:pt x="13659" y="28845"/>
                    <a:pt x="15447" y="27154"/>
                  </a:cubicBezTo>
                  <a:cubicBezTo>
                    <a:pt x="18894" y="23935"/>
                    <a:pt x="22471" y="20586"/>
                    <a:pt x="22959" y="17203"/>
                  </a:cubicBezTo>
                  <a:cubicBezTo>
                    <a:pt x="23219" y="14927"/>
                    <a:pt x="23447" y="11025"/>
                    <a:pt x="23447" y="7578"/>
                  </a:cubicBezTo>
                  <a:cubicBezTo>
                    <a:pt x="23447" y="3675"/>
                    <a:pt x="23089" y="131"/>
                    <a:pt x="21691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57"/>
            <p:cNvSpPr/>
            <p:nvPr/>
          </p:nvSpPr>
          <p:spPr>
            <a:xfrm>
              <a:off x="1329275" y="3188486"/>
              <a:ext cx="215497" cy="334575"/>
            </a:xfrm>
            <a:custGeom>
              <a:rect b="b" l="l" r="r" t="t"/>
              <a:pathLst>
                <a:path extrusionOk="0" h="36456" w="23513">
                  <a:moveTo>
                    <a:pt x="1822" y="1"/>
                  </a:moveTo>
                  <a:cubicBezTo>
                    <a:pt x="196" y="131"/>
                    <a:pt x="1" y="4879"/>
                    <a:pt x="99" y="9431"/>
                  </a:cubicBezTo>
                  <a:cubicBezTo>
                    <a:pt x="131" y="12781"/>
                    <a:pt x="424" y="16000"/>
                    <a:pt x="554" y="17203"/>
                  </a:cubicBezTo>
                  <a:cubicBezTo>
                    <a:pt x="1009" y="20586"/>
                    <a:pt x="4586" y="23935"/>
                    <a:pt x="8033" y="27154"/>
                  </a:cubicBezTo>
                  <a:cubicBezTo>
                    <a:pt x="9854" y="28813"/>
                    <a:pt x="11610" y="30471"/>
                    <a:pt x="12814" y="32065"/>
                  </a:cubicBezTo>
                  <a:cubicBezTo>
                    <a:pt x="13984" y="33528"/>
                    <a:pt x="14765" y="35057"/>
                    <a:pt x="14765" y="36455"/>
                  </a:cubicBezTo>
                  <a:lnTo>
                    <a:pt x="23513" y="36455"/>
                  </a:lnTo>
                  <a:lnTo>
                    <a:pt x="23513" y="24358"/>
                  </a:lnTo>
                  <a:cubicBezTo>
                    <a:pt x="23513" y="21789"/>
                    <a:pt x="22309" y="19350"/>
                    <a:pt x="20261" y="17789"/>
                  </a:cubicBezTo>
                  <a:cubicBezTo>
                    <a:pt x="16131" y="14960"/>
                    <a:pt x="13009" y="13529"/>
                    <a:pt x="10993" y="13529"/>
                  </a:cubicBezTo>
                  <a:cubicBezTo>
                    <a:pt x="7871" y="13529"/>
                    <a:pt x="9009" y="16748"/>
                    <a:pt x="11513" y="18602"/>
                  </a:cubicBezTo>
                  <a:lnTo>
                    <a:pt x="17822" y="23220"/>
                  </a:lnTo>
                  <a:lnTo>
                    <a:pt x="16066" y="25528"/>
                  </a:lnTo>
                  <a:lnTo>
                    <a:pt x="9757" y="20943"/>
                  </a:lnTo>
                  <a:cubicBezTo>
                    <a:pt x="7350" y="19155"/>
                    <a:pt x="5920" y="16130"/>
                    <a:pt x="5627" y="14114"/>
                  </a:cubicBezTo>
                  <a:cubicBezTo>
                    <a:pt x="5562" y="13821"/>
                    <a:pt x="4781" y="1"/>
                    <a:pt x="1822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23" name="Google Shape;42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382" y="1253151"/>
            <a:ext cx="459250" cy="4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7408" y="2428904"/>
            <a:ext cx="459253" cy="4592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5" name="Google Shape;425;p57"/>
          <p:cNvGrpSpPr/>
          <p:nvPr/>
        </p:nvGrpSpPr>
        <p:grpSpPr>
          <a:xfrm>
            <a:off x="1843232" y="3627940"/>
            <a:ext cx="329094" cy="329100"/>
            <a:chOff x="5086200" y="2105338"/>
            <a:chExt cx="365742" cy="365748"/>
          </a:xfrm>
        </p:grpSpPr>
        <p:sp>
          <p:nvSpPr>
            <p:cNvPr id="426" name="Google Shape;426;p57"/>
            <p:cNvSpPr/>
            <p:nvPr/>
          </p:nvSpPr>
          <p:spPr>
            <a:xfrm>
              <a:off x="5269926" y="2328245"/>
              <a:ext cx="142841" cy="142841"/>
            </a:xfrm>
            <a:custGeom>
              <a:rect b="b" l="l" r="r" t="t"/>
              <a:pathLst>
                <a:path extrusionOk="0" h="19090" w="19090">
                  <a:moveTo>
                    <a:pt x="9529" y="4293"/>
                  </a:moveTo>
                  <a:cubicBezTo>
                    <a:pt x="10342" y="4293"/>
                    <a:pt x="10960" y="4944"/>
                    <a:pt x="10960" y="5724"/>
                  </a:cubicBezTo>
                  <a:lnTo>
                    <a:pt x="10960" y="8131"/>
                  </a:lnTo>
                  <a:lnTo>
                    <a:pt x="13366" y="8131"/>
                  </a:lnTo>
                  <a:cubicBezTo>
                    <a:pt x="14146" y="8131"/>
                    <a:pt x="14797" y="8749"/>
                    <a:pt x="14797" y="9562"/>
                  </a:cubicBezTo>
                  <a:cubicBezTo>
                    <a:pt x="14797" y="10342"/>
                    <a:pt x="14146" y="10992"/>
                    <a:pt x="13366" y="10992"/>
                  </a:cubicBezTo>
                  <a:lnTo>
                    <a:pt x="10960" y="10992"/>
                  </a:lnTo>
                  <a:lnTo>
                    <a:pt x="10960" y="13366"/>
                  </a:lnTo>
                  <a:cubicBezTo>
                    <a:pt x="10960" y="14147"/>
                    <a:pt x="10342" y="14797"/>
                    <a:pt x="9529" y="14797"/>
                  </a:cubicBezTo>
                  <a:cubicBezTo>
                    <a:pt x="8748" y="14797"/>
                    <a:pt x="8098" y="14147"/>
                    <a:pt x="8098" y="13366"/>
                  </a:cubicBezTo>
                  <a:lnTo>
                    <a:pt x="8098" y="10992"/>
                  </a:lnTo>
                  <a:lnTo>
                    <a:pt x="5724" y="10992"/>
                  </a:lnTo>
                  <a:cubicBezTo>
                    <a:pt x="4943" y="10992"/>
                    <a:pt x="4293" y="10342"/>
                    <a:pt x="4293" y="9562"/>
                  </a:cubicBezTo>
                  <a:cubicBezTo>
                    <a:pt x="4293" y="8749"/>
                    <a:pt x="4943" y="8131"/>
                    <a:pt x="5724" y="8131"/>
                  </a:cubicBezTo>
                  <a:lnTo>
                    <a:pt x="8098" y="8131"/>
                  </a:lnTo>
                  <a:lnTo>
                    <a:pt x="8098" y="5724"/>
                  </a:lnTo>
                  <a:cubicBezTo>
                    <a:pt x="8098" y="4944"/>
                    <a:pt x="8748" y="4293"/>
                    <a:pt x="9529" y="4293"/>
                  </a:cubicBezTo>
                  <a:close/>
                  <a:moveTo>
                    <a:pt x="9529" y="1"/>
                  </a:moveTo>
                  <a:cubicBezTo>
                    <a:pt x="4261" y="1"/>
                    <a:pt x="0" y="4293"/>
                    <a:pt x="0" y="9529"/>
                  </a:cubicBezTo>
                  <a:cubicBezTo>
                    <a:pt x="0" y="14797"/>
                    <a:pt x="4261" y="19090"/>
                    <a:pt x="9529" y="19090"/>
                  </a:cubicBezTo>
                  <a:cubicBezTo>
                    <a:pt x="14797" y="19090"/>
                    <a:pt x="19089" y="14797"/>
                    <a:pt x="19089" y="9529"/>
                  </a:cubicBezTo>
                  <a:cubicBezTo>
                    <a:pt x="19089" y="4293"/>
                    <a:pt x="14797" y="1"/>
                    <a:pt x="9529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57"/>
            <p:cNvSpPr/>
            <p:nvPr/>
          </p:nvSpPr>
          <p:spPr>
            <a:xfrm>
              <a:off x="5280634" y="2105338"/>
              <a:ext cx="121426" cy="121433"/>
            </a:xfrm>
            <a:custGeom>
              <a:rect b="b" l="l" r="r" t="t"/>
              <a:pathLst>
                <a:path extrusionOk="0" h="16229" w="16228">
                  <a:moveTo>
                    <a:pt x="8098" y="1"/>
                  </a:moveTo>
                  <a:cubicBezTo>
                    <a:pt x="3643" y="1"/>
                    <a:pt x="0" y="3643"/>
                    <a:pt x="0" y="8098"/>
                  </a:cubicBezTo>
                  <a:cubicBezTo>
                    <a:pt x="0" y="12586"/>
                    <a:pt x="3643" y="16228"/>
                    <a:pt x="8098" y="16228"/>
                  </a:cubicBezTo>
                  <a:cubicBezTo>
                    <a:pt x="12585" y="16228"/>
                    <a:pt x="16228" y="12586"/>
                    <a:pt x="16228" y="8098"/>
                  </a:cubicBezTo>
                  <a:cubicBezTo>
                    <a:pt x="16228" y="3643"/>
                    <a:pt x="12585" y="1"/>
                    <a:pt x="8098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57"/>
            <p:cNvSpPr/>
            <p:nvPr/>
          </p:nvSpPr>
          <p:spPr>
            <a:xfrm>
              <a:off x="5136329" y="2105338"/>
              <a:ext cx="121426" cy="121433"/>
            </a:xfrm>
            <a:custGeom>
              <a:rect b="b" l="l" r="r" t="t"/>
              <a:pathLst>
                <a:path extrusionOk="0" h="16229" w="16228">
                  <a:moveTo>
                    <a:pt x="8098" y="1"/>
                  </a:moveTo>
                  <a:cubicBezTo>
                    <a:pt x="3642" y="1"/>
                    <a:pt x="0" y="3643"/>
                    <a:pt x="0" y="8098"/>
                  </a:cubicBezTo>
                  <a:cubicBezTo>
                    <a:pt x="0" y="12586"/>
                    <a:pt x="3642" y="16228"/>
                    <a:pt x="8098" y="16228"/>
                  </a:cubicBezTo>
                  <a:cubicBezTo>
                    <a:pt x="12585" y="16228"/>
                    <a:pt x="16227" y="12586"/>
                    <a:pt x="16227" y="8098"/>
                  </a:cubicBezTo>
                  <a:cubicBezTo>
                    <a:pt x="16227" y="3643"/>
                    <a:pt x="12585" y="1"/>
                    <a:pt x="8098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57"/>
            <p:cNvSpPr/>
            <p:nvPr/>
          </p:nvSpPr>
          <p:spPr>
            <a:xfrm>
              <a:off x="5230505" y="2231398"/>
              <a:ext cx="221437" cy="168147"/>
            </a:xfrm>
            <a:custGeom>
              <a:rect b="b" l="l" r="r" t="t"/>
              <a:pathLst>
                <a:path extrusionOk="0" h="22472" w="29594">
                  <a:moveTo>
                    <a:pt x="8163" y="0"/>
                  </a:moveTo>
                  <a:cubicBezTo>
                    <a:pt x="3317" y="2439"/>
                    <a:pt x="0" y="7447"/>
                    <a:pt x="0" y="13236"/>
                  </a:cubicBezTo>
                  <a:lnTo>
                    <a:pt x="0" y="21040"/>
                  </a:lnTo>
                  <a:cubicBezTo>
                    <a:pt x="0" y="21853"/>
                    <a:pt x="651" y="22471"/>
                    <a:pt x="1431" y="22471"/>
                  </a:cubicBezTo>
                  <a:lnTo>
                    <a:pt x="2407" y="22471"/>
                  </a:lnTo>
                  <a:cubicBezTo>
                    <a:pt x="2407" y="15642"/>
                    <a:pt x="7968" y="10081"/>
                    <a:pt x="14797" y="10081"/>
                  </a:cubicBezTo>
                  <a:cubicBezTo>
                    <a:pt x="21658" y="10081"/>
                    <a:pt x="27219" y="15642"/>
                    <a:pt x="27219" y="22471"/>
                  </a:cubicBezTo>
                  <a:lnTo>
                    <a:pt x="28162" y="22471"/>
                  </a:lnTo>
                  <a:cubicBezTo>
                    <a:pt x="28975" y="22471"/>
                    <a:pt x="29593" y="21853"/>
                    <a:pt x="29593" y="21040"/>
                  </a:cubicBezTo>
                  <a:lnTo>
                    <a:pt x="29593" y="13236"/>
                  </a:lnTo>
                  <a:cubicBezTo>
                    <a:pt x="29593" y="7447"/>
                    <a:pt x="26276" y="2439"/>
                    <a:pt x="21431" y="0"/>
                  </a:cubicBezTo>
                  <a:cubicBezTo>
                    <a:pt x="19610" y="1398"/>
                    <a:pt x="17301" y="2244"/>
                    <a:pt x="14797" y="2244"/>
                  </a:cubicBezTo>
                  <a:cubicBezTo>
                    <a:pt x="12325" y="2244"/>
                    <a:pt x="10016" y="1398"/>
                    <a:pt x="8163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57"/>
            <p:cNvSpPr/>
            <p:nvPr/>
          </p:nvSpPr>
          <p:spPr>
            <a:xfrm>
              <a:off x="5086200" y="2231398"/>
              <a:ext cx="165468" cy="168147"/>
            </a:xfrm>
            <a:custGeom>
              <a:rect b="b" l="l" r="r" t="t"/>
              <a:pathLst>
                <a:path extrusionOk="0" h="22472" w="22114">
                  <a:moveTo>
                    <a:pt x="8163" y="0"/>
                  </a:moveTo>
                  <a:cubicBezTo>
                    <a:pt x="3350" y="2439"/>
                    <a:pt x="0" y="7447"/>
                    <a:pt x="0" y="13236"/>
                  </a:cubicBezTo>
                  <a:lnTo>
                    <a:pt x="0" y="21040"/>
                  </a:lnTo>
                  <a:cubicBezTo>
                    <a:pt x="0" y="21853"/>
                    <a:pt x="651" y="22471"/>
                    <a:pt x="1431" y="22471"/>
                  </a:cubicBezTo>
                  <a:lnTo>
                    <a:pt x="16423" y="22471"/>
                  </a:lnTo>
                  <a:lnTo>
                    <a:pt x="16423" y="13366"/>
                  </a:lnTo>
                  <a:cubicBezTo>
                    <a:pt x="16423" y="8293"/>
                    <a:pt x="18634" y="3610"/>
                    <a:pt x="22113" y="358"/>
                  </a:cubicBezTo>
                  <a:cubicBezTo>
                    <a:pt x="21886" y="228"/>
                    <a:pt x="21691" y="98"/>
                    <a:pt x="21463" y="0"/>
                  </a:cubicBezTo>
                  <a:cubicBezTo>
                    <a:pt x="19609" y="1398"/>
                    <a:pt x="17301" y="2244"/>
                    <a:pt x="14797" y="2244"/>
                  </a:cubicBezTo>
                  <a:cubicBezTo>
                    <a:pt x="12325" y="2244"/>
                    <a:pt x="10016" y="1398"/>
                    <a:pt x="8163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31" name="Google Shape;431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3259" y="1164908"/>
            <a:ext cx="619400" cy="61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2" name="Google Shape;432;p57"/>
          <p:cNvGrpSpPr/>
          <p:nvPr/>
        </p:nvGrpSpPr>
        <p:grpSpPr>
          <a:xfrm>
            <a:off x="4254178" y="1045522"/>
            <a:ext cx="329077" cy="304585"/>
            <a:chOff x="1236475" y="3298288"/>
            <a:chExt cx="365722" cy="338503"/>
          </a:xfrm>
        </p:grpSpPr>
        <p:sp>
          <p:nvSpPr>
            <p:cNvPr id="433" name="Google Shape;433;p57"/>
            <p:cNvSpPr/>
            <p:nvPr/>
          </p:nvSpPr>
          <p:spPr>
            <a:xfrm>
              <a:off x="1355641" y="3298288"/>
              <a:ext cx="127661" cy="42048"/>
            </a:xfrm>
            <a:custGeom>
              <a:rect b="b" l="l" r="r" t="t"/>
              <a:pathLst>
                <a:path extrusionOk="0" h="5627" w="17107">
                  <a:moveTo>
                    <a:pt x="3545" y="1"/>
                  </a:moveTo>
                  <a:cubicBezTo>
                    <a:pt x="1594" y="1"/>
                    <a:pt x="1" y="1594"/>
                    <a:pt x="1" y="3545"/>
                  </a:cubicBezTo>
                  <a:lnTo>
                    <a:pt x="1" y="5626"/>
                  </a:lnTo>
                  <a:lnTo>
                    <a:pt x="2895" y="5626"/>
                  </a:lnTo>
                  <a:lnTo>
                    <a:pt x="2895" y="3545"/>
                  </a:lnTo>
                  <a:cubicBezTo>
                    <a:pt x="2895" y="3187"/>
                    <a:pt x="3188" y="2895"/>
                    <a:pt x="3545" y="2895"/>
                  </a:cubicBezTo>
                  <a:lnTo>
                    <a:pt x="13562" y="2895"/>
                  </a:lnTo>
                  <a:cubicBezTo>
                    <a:pt x="13919" y="2895"/>
                    <a:pt x="14179" y="3187"/>
                    <a:pt x="14179" y="3545"/>
                  </a:cubicBezTo>
                  <a:lnTo>
                    <a:pt x="14179" y="5626"/>
                  </a:lnTo>
                  <a:lnTo>
                    <a:pt x="17106" y="5626"/>
                  </a:lnTo>
                  <a:lnTo>
                    <a:pt x="17106" y="3545"/>
                  </a:lnTo>
                  <a:cubicBezTo>
                    <a:pt x="17106" y="1594"/>
                    <a:pt x="15513" y="1"/>
                    <a:pt x="13562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57"/>
            <p:cNvSpPr/>
            <p:nvPr/>
          </p:nvSpPr>
          <p:spPr>
            <a:xfrm>
              <a:off x="1338893" y="3418802"/>
              <a:ext cx="161153" cy="161361"/>
            </a:xfrm>
            <a:custGeom>
              <a:rect b="b" l="l" r="r" t="t"/>
              <a:pathLst>
                <a:path extrusionOk="0" h="21594" w="21595">
                  <a:moveTo>
                    <a:pt x="13692" y="2829"/>
                  </a:moveTo>
                  <a:cubicBezTo>
                    <a:pt x="14505" y="2829"/>
                    <a:pt x="15155" y="3480"/>
                    <a:pt x="15155" y="4260"/>
                  </a:cubicBezTo>
                  <a:lnTo>
                    <a:pt x="15155" y="6407"/>
                  </a:lnTo>
                  <a:lnTo>
                    <a:pt x="17301" y="6407"/>
                  </a:lnTo>
                  <a:cubicBezTo>
                    <a:pt x="18114" y="6407"/>
                    <a:pt x="18765" y="7057"/>
                    <a:pt x="18765" y="7870"/>
                  </a:cubicBezTo>
                  <a:lnTo>
                    <a:pt x="18765" y="13691"/>
                  </a:lnTo>
                  <a:cubicBezTo>
                    <a:pt x="18765" y="14504"/>
                    <a:pt x="18114" y="15154"/>
                    <a:pt x="17301" y="15154"/>
                  </a:cubicBezTo>
                  <a:lnTo>
                    <a:pt x="15155" y="15154"/>
                  </a:lnTo>
                  <a:lnTo>
                    <a:pt x="15155" y="17301"/>
                  </a:lnTo>
                  <a:cubicBezTo>
                    <a:pt x="15155" y="18114"/>
                    <a:pt x="14505" y="18764"/>
                    <a:pt x="13692" y="18764"/>
                  </a:cubicBezTo>
                  <a:lnTo>
                    <a:pt x="7871" y="18764"/>
                  </a:lnTo>
                  <a:cubicBezTo>
                    <a:pt x="7058" y="18764"/>
                    <a:pt x="6407" y="18114"/>
                    <a:pt x="6407" y="17301"/>
                  </a:cubicBezTo>
                  <a:lnTo>
                    <a:pt x="6407" y="15154"/>
                  </a:lnTo>
                  <a:lnTo>
                    <a:pt x="4261" y="15154"/>
                  </a:lnTo>
                  <a:cubicBezTo>
                    <a:pt x="3481" y="15154"/>
                    <a:pt x="2830" y="14504"/>
                    <a:pt x="2830" y="13691"/>
                  </a:cubicBezTo>
                  <a:lnTo>
                    <a:pt x="2830" y="7870"/>
                  </a:lnTo>
                  <a:cubicBezTo>
                    <a:pt x="2830" y="7057"/>
                    <a:pt x="3481" y="6407"/>
                    <a:pt x="4261" y="6407"/>
                  </a:cubicBezTo>
                  <a:lnTo>
                    <a:pt x="6407" y="6407"/>
                  </a:lnTo>
                  <a:lnTo>
                    <a:pt x="6407" y="4260"/>
                  </a:lnTo>
                  <a:cubicBezTo>
                    <a:pt x="6407" y="3480"/>
                    <a:pt x="7058" y="2829"/>
                    <a:pt x="7871" y="2829"/>
                  </a:cubicBezTo>
                  <a:close/>
                  <a:moveTo>
                    <a:pt x="10798" y="0"/>
                  </a:moveTo>
                  <a:cubicBezTo>
                    <a:pt x="4846" y="0"/>
                    <a:pt x="1" y="4846"/>
                    <a:pt x="1" y="10797"/>
                  </a:cubicBezTo>
                  <a:cubicBezTo>
                    <a:pt x="1" y="16748"/>
                    <a:pt x="4846" y="21593"/>
                    <a:pt x="10798" y="21593"/>
                  </a:cubicBezTo>
                  <a:cubicBezTo>
                    <a:pt x="16749" y="21593"/>
                    <a:pt x="21594" y="16748"/>
                    <a:pt x="21594" y="10797"/>
                  </a:cubicBezTo>
                  <a:cubicBezTo>
                    <a:pt x="21594" y="4846"/>
                    <a:pt x="16749" y="0"/>
                    <a:pt x="10798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57"/>
            <p:cNvSpPr/>
            <p:nvPr/>
          </p:nvSpPr>
          <p:spPr>
            <a:xfrm>
              <a:off x="1381613" y="3461561"/>
              <a:ext cx="75483" cy="75584"/>
            </a:xfrm>
            <a:custGeom>
              <a:rect b="b" l="l" r="r" t="t"/>
              <a:pathLst>
                <a:path extrusionOk="0" h="10115" w="10115">
                  <a:moveTo>
                    <a:pt x="3610" y="1"/>
                  </a:moveTo>
                  <a:lnTo>
                    <a:pt x="3610" y="2147"/>
                  </a:lnTo>
                  <a:cubicBezTo>
                    <a:pt x="3610" y="2960"/>
                    <a:pt x="2960" y="3610"/>
                    <a:pt x="2147" y="3610"/>
                  </a:cubicBezTo>
                  <a:lnTo>
                    <a:pt x="0" y="3610"/>
                  </a:lnTo>
                  <a:lnTo>
                    <a:pt x="0" y="6537"/>
                  </a:lnTo>
                  <a:lnTo>
                    <a:pt x="2147" y="6537"/>
                  </a:lnTo>
                  <a:cubicBezTo>
                    <a:pt x="2960" y="6537"/>
                    <a:pt x="3610" y="7188"/>
                    <a:pt x="3610" y="7968"/>
                  </a:cubicBezTo>
                  <a:lnTo>
                    <a:pt x="3610" y="10114"/>
                  </a:lnTo>
                  <a:lnTo>
                    <a:pt x="6537" y="10114"/>
                  </a:lnTo>
                  <a:lnTo>
                    <a:pt x="6537" y="7968"/>
                  </a:lnTo>
                  <a:cubicBezTo>
                    <a:pt x="6537" y="7188"/>
                    <a:pt x="7187" y="6537"/>
                    <a:pt x="8000" y="6537"/>
                  </a:cubicBezTo>
                  <a:lnTo>
                    <a:pt x="10114" y="6537"/>
                  </a:lnTo>
                  <a:lnTo>
                    <a:pt x="10114" y="3610"/>
                  </a:lnTo>
                  <a:lnTo>
                    <a:pt x="8000" y="3610"/>
                  </a:lnTo>
                  <a:cubicBezTo>
                    <a:pt x="7187" y="3610"/>
                    <a:pt x="6537" y="2960"/>
                    <a:pt x="6537" y="2147"/>
                  </a:cubicBezTo>
                  <a:lnTo>
                    <a:pt x="6537" y="1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57"/>
            <p:cNvSpPr/>
            <p:nvPr/>
          </p:nvSpPr>
          <p:spPr>
            <a:xfrm>
              <a:off x="1236475" y="3362191"/>
              <a:ext cx="365722" cy="274599"/>
            </a:xfrm>
            <a:custGeom>
              <a:rect b="b" l="l" r="r" t="t"/>
              <a:pathLst>
                <a:path extrusionOk="0" h="36748" w="49008">
                  <a:moveTo>
                    <a:pt x="24521" y="4650"/>
                  </a:moveTo>
                  <a:cubicBezTo>
                    <a:pt x="32065" y="4650"/>
                    <a:pt x="38211" y="10797"/>
                    <a:pt x="38211" y="18374"/>
                  </a:cubicBezTo>
                  <a:cubicBezTo>
                    <a:pt x="38211" y="25918"/>
                    <a:pt x="32065" y="32064"/>
                    <a:pt x="24521" y="32064"/>
                  </a:cubicBezTo>
                  <a:cubicBezTo>
                    <a:pt x="16943" y="32064"/>
                    <a:pt x="10797" y="25918"/>
                    <a:pt x="10797" y="18374"/>
                  </a:cubicBezTo>
                  <a:cubicBezTo>
                    <a:pt x="10797" y="10797"/>
                    <a:pt x="16943" y="4650"/>
                    <a:pt x="24521" y="4650"/>
                  </a:cubicBezTo>
                  <a:close/>
                  <a:moveTo>
                    <a:pt x="6179" y="0"/>
                  </a:moveTo>
                  <a:cubicBezTo>
                    <a:pt x="2797" y="0"/>
                    <a:pt x="1" y="2764"/>
                    <a:pt x="1" y="6179"/>
                  </a:cubicBezTo>
                  <a:lnTo>
                    <a:pt x="1" y="30569"/>
                  </a:lnTo>
                  <a:cubicBezTo>
                    <a:pt x="1" y="33983"/>
                    <a:pt x="2765" y="36747"/>
                    <a:pt x="6179" y="36747"/>
                  </a:cubicBezTo>
                  <a:lnTo>
                    <a:pt x="42829" y="36747"/>
                  </a:lnTo>
                  <a:cubicBezTo>
                    <a:pt x="46244" y="36747"/>
                    <a:pt x="49008" y="33983"/>
                    <a:pt x="49008" y="30569"/>
                  </a:cubicBezTo>
                  <a:lnTo>
                    <a:pt x="49008" y="6179"/>
                  </a:lnTo>
                  <a:cubicBezTo>
                    <a:pt x="49008" y="2764"/>
                    <a:pt x="46244" y="0"/>
                    <a:pt x="42829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" name="Google Shape;437;p57"/>
          <p:cNvGrpSpPr/>
          <p:nvPr/>
        </p:nvGrpSpPr>
        <p:grpSpPr>
          <a:xfrm>
            <a:off x="4880243" y="1094019"/>
            <a:ext cx="329143" cy="269290"/>
            <a:chOff x="6536221" y="2858022"/>
            <a:chExt cx="457206" cy="374066"/>
          </a:xfrm>
        </p:grpSpPr>
        <p:sp>
          <p:nvSpPr>
            <p:cNvPr id="438" name="Google Shape;438;p57"/>
            <p:cNvSpPr/>
            <p:nvPr/>
          </p:nvSpPr>
          <p:spPr>
            <a:xfrm>
              <a:off x="6585878" y="2987506"/>
              <a:ext cx="357652" cy="244583"/>
            </a:xfrm>
            <a:custGeom>
              <a:rect b="b" l="l" r="r" t="t"/>
              <a:pathLst>
                <a:path extrusionOk="0" h="25431" w="37236">
                  <a:moveTo>
                    <a:pt x="11480" y="0"/>
                  </a:moveTo>
                  <a:lnTo>
                    <a:pt x="8748" y="6504"/>
                  </a:lnTo>
                  <a:cubicBezTo>
                    <a:pt x="8521" y="7024"/>
                    <a:pt x="8033" y="7382"/>
                    <a:pt x="7447" y="7382"/>
                  </a:cubicBezTo>
                  <a:lnTo>
                    <a:pt x="0" y="7382"/>
                  </a:lnTo>
                  <a:cubicBezTo>
                    <a:pt x="130" y="7512"/>
                    <a:pt x="261" y="7675"/>
                    <a:pt x="423" y="7805"/>
                  </a:cubicBezTo>
                  <a:lnTo>
                    <a:pt x="17626" y="25008"/>
                  </a:lnTo>
                  <a:cubicBezTo>
                    <a:pt x="17919" y="25300"/>
                    <a:pt x="18276" y="25430"/>
                    <a:pt x="18634" y="25430"/>
                  </a:cubicBezTo>
                  <a:cubicBezTo>
                    <a:pt x="18992" y="25430"/>
                    <a:pt x="19350" y="25300"/>
                    <a:pt x="19610" y="25008"/>
                  </a:cubicBezTo>
                  <a:lnTo>
                    <a:pt x="36845" y="7805"/>
                  </a:lnTo>
                  <a:cubicBezTo>
                    <a:pt x="36975" y="7675"/>
                    <a:pt x="37105" y="7512"/>
                    <a:pt x="37235" y="7382"/>
                  </a:cubicBezTo>
                  <a:lnTo>
                    <a:pt x="27837" y="7382"/>
                  </a:lnTo>
                  <a:cubicBezTo>
                    <a:pt x="27349" y="7382"/>
                    <a:pt x="26894" y="7122"/>
                    <a:pt x="26667" y="6732"/>
                  </a:cubicBezTo>
                  <a:lnTo>
                    <a:pt x="24358" y="3089"/>
                  </a:lnTo>
                  <a:lnTo>
                    <a:pt x="19642" y="11317"/>
                  </a:lnTo>
                  <a:cubicBezTo>
                    <a:pt x="19382" y="11740"/>
                    <a:pt x="18927" y="12032"/>
                    <a:pt x="18439" y="12032"/>
                  </a:cubicBezTo>
                  <a:lnTo>
                    <a:pt x="18407" y="12032"/>
                  </a:lnTo>
                  <a:cubicBezTo>
                    <a:pt x="17886" y="12000"/>
                    <a:pt x="17431" y="11707"/>
                    <a:pt x="17203" y="11252"/>
                  </a:cubicBezTo>
                  <a:lnTo>
                    <a:pt x="11480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57"/>
            <p:cNvSpPr/>
            <p:nvPr/>
          </p:nvSpPr>
          <p:spPr>
            <a:xfrm>
              <a:off x="6554956" y="2858022"/>
              <a:ext cx="419815" cy="203304"/>
            </a:xfrm>
            <a:custGeom>
              <a:rect b="b" l="l" r="r" t="t"/>
              <a:pathLst>
                <a:path extrusionOk="0" h="21139" w="43708">
                  <a:moveTo>
                    <a:pt x="12456" y="1"/>
                  </a:moveTo>
                  <a:cubicBezTo>
                    <a:pt x="9106" y="1"/>
                    <a:pt x="5985" y="1302"/>
                    <a:pt x="3643" y="3643"/>
                  </a:cubicBezTo>
                  <a:cubicBezTo>
                    <a:pt x="1269" y="5985"/>
                    <a:pt x="1" y="9139"/>
                    <a:pt x="1" y="12456"/>
                  </a:cubicBezTo>
                  <a:cubicBezTo>
                    <a:pt x="1" y="14440"/>
                    <a:pt x="456" y="16326"/>
                    <a:pt x="1302" y="18049"/>
                  </a:cubicBezTo>
                  <a:lnTo>
                    <a:pt x="9757" y="18049"/>
                  </a:lnTo>
                  <a:lnTo>
                    <a:pt x="13301" y="9594"/>
                  </a:lnTo>
                  <a:cubicBezTo>
                    <a:pt x="13529" y="9106"/>
                    <a:pt x="13984" y="8781"/>
                    <a:pt x="14537" y="8749"/>
                  </a:cubicBezTo>
                  <a:cubicBezTo>
                    <a:pt x="14563" y="8747"/>
                    <a:pt x="14588" y="8746"/>
                    <a:pt x="14613" y="8746"/>
                  </a:cubicBezTo>
                  <a:cubicBezTo>
                    <a:pt x="15135" y="8746"/>
                    <a:pt x="15590" y="9062"/>
                    <a:pt x="15838" y="9497"/>
                  </a:cubicBezTo>
                  <a:lnTo>
                    <a:pt x="21724" y="21139"/>
                  </a:lnTo>
                  <a:lnTo>
                    <a:pt x="26309" y="13171"/>
                  </a:lnTo>
                  <a:cubicBezTo>
                    <a:pt x="26537" y="12749"/>
                    <a:pt x="26992" y="12488"/>
                    <a:pt x="27480" y="12456"/>
                  </a:cubicBezTo>
                  <a:cubicBezTo>
                    <a:pt x="27968" y="12456"/>
                    <a:pt x="28423" y="12716"/>
                    <a:pt x="28683" y="13106"/>
                  </a:cubicBezTo>
                  <a:lnTo>
                    <a:pt x="31805" y="18049"/>
                  </a:lnTo>
                  <a:lnTo>
                    <a:pt x="42374" y="18049"/>
                  </a:lnTo>
                  <a:cubicBezTo>
                    <a:pt x="43252" y="16326"/>
                    <a:pt x="43707" y="14440"/>
                    <a:pt x="43707" y="12456"/>
                  </a:cubicBezTo>
                  <a:cubicBezTo>
                    <a:pt x="43707" y="9106"/>
                    <a:pt x="42407" y="5985"/>
                    <a:pt x="40033" y="3643"/>
                  </a:cubicBezTo>
                  <a:cubicBezTo>
                    <a:pt x="37691" y="1269"/>
                    <a:pt x="34569" y="1"/>
                    <a:pt x="31220" y="1"/>
                  </a:cubicBezTo>
                  <a:cubicBezTo>
                    <a:pt x="27903" y="1"/>
                    <a:pt x="24781" y="1269"/>
                    <a:pt x="22407" y="3643"/>
                  </a:cubicBezTo>
                  <a:lnTo>
                    <a:pt x="21854" y="4228"/>
                  </a:lnTo>
                  <a:lnTo>
                    <a:pt x="21269" y="3643"/>
                  </a:lnTo>
                  <a:cubicBezTo>
                    <a:pt x="18895" y="1302"/>
                    <a:pt x="15773" y="1"/>
                    <a:pt x="12456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57"/>
            <p:cNvSpPr/>
            <p:nvPr/>
          </p:nvSpPr>
          <p:spPr>
            <a:xfrm>
              <a:off x="6536221" y="3031600"/>
              <a:ext cx="49677" cy="26900"/>
            </a:xfrm>
            <a:custGeom>
              <a:rect b="b" l="l" r="r" t="t"/>
              <a:pathLst>
                <a:path extrusionOk="0" h="2797" w="5172">
                  <a:moveTo>
                    <a:pt x="1399" y="0"/>
                  </a:moveTo>
                  <a:cubicBezTo>
                    <a:pt x="619" y="0"/>
                    <a:pt x="1" y="618"/>
                    <a:pt x="1" y="1399"/>
                  </a:cubicBezTo>
                  <a:cubicBezTo>
                    <a:pt x="1" y="2179"/>
                    <a:pt x="619" y="2797"/>
                    <a:pt x="1399" y="2797"/>
                  </a:cubicBezTo>
                  <a:lnTo>
                    <a:pt x="5171" y="2797"/>
                  </a:lnTo>
                  <a:cubicBezTo>
                    <a:pt x="4423" y="1951"/>
                    <a:pt x="3773" y="1008"/>
                    <a:pt x="3253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57"/>
            <p:cNvSpPr/>
            <p:nvPr/>
          </p:nvSpPr>
          <p:spPr>
            <a:xfrm>
              <a:off x="6943443" y="3031600"/>
              <a:ext cx="49984" cy="26900"/>
            </a:xfrm>
            <a:custGeom>
              <a:rect b="b" l="l" r="r" t="t"/>
              <a:pathLst>
                <a:path extrusionOk="0" h="2797" w="5204">
                  <a:moveTo>
                    <a:pt x="1919" y="0"/>
                  </a:moveTo>
                  <a:cubicBezTo>
                    <a:pt x="1431" y="1008"/>
                    <a:pt x="781" y="1951"/>
                    <a:pt x="0" y="2797"/>
                  </a:cubicBezTo>
                  <a:lnTo>
                    <a:pt x="3805" y="2797"/>
                  </a:lnTo>
                  <a:cubicBezTo>
                    <a:pt x="4553" y="2797"/>
                    <a:pt x="5204" y="2147"/>
                    <a:pt x="5204" y="1399"/>
                  </a:cubicBezTo>
                  <a:cubicBezTo>
                    <a:pt x="5204" y="618"/>
                    <a:pt x="4586" y="0"/>
                    <a:pt x="3805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42" name="Google Shape;442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7454" y="941322"/>
            <a:ext cx="533826" cy="533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3" name="Google Shape;443;p57"/>
          <p:cNvGrpSpPr/>
          <p:nvPr/>
        </p:nvGrpSpPr>
        <p:grpSpPr>
          <a:xfrm>
            <a:off x="3855538" y="2600633"/>
            <a:ext cx="332170" cy="329116"/>
            <a:chOff x="4448075" y="4230738"/>
            <a:chExt cx="369160" cy="365766"/>
          </a:xfrm>
        </p:grpSpPr>
        <p:sp>
          <p:nvSpPr>
            <p:cNvPr id="444" name="Google Shape;444;p57"/>
            <p:cNvSpPr/>
            <p:nvPr/>
          </p:nvSpPr>
          <p:spPr>
            <a:xfrm>
              <a:off x="4448075" y="4230738"/>
              <a:ext cx="218755" cy="219106"/>
            </a:xfrm>
            <a:custGeom>
              <a:rect b="b" l="l" r="r" t="t"/>
              <a:pathLst>
                <a:path extrusionOk="0" h="23415" w="23415">
                  <a:moveTo>
                    <a:pt x="11772" y="7415"/>
                  </a:moveTo>
                  <a:cubicBezTo>
                    <a:pt x="14049" y="7415"/>
                    <a:pt x="15935" y="9301"/>
                    <a:pt x="15935" y="11610"/>
                  </a:cubicBezTo>
                  <a:cubicBezTo>
                    <a:pt x="15935" y="13919"/>
                    <a:pt x="14049" y="15772"/>
                    <a:pt x="11772" y="15772"/>
                  </a:cubicBezTo>
                  <a:cubicBezTo>
                    <a:pt x="9463" y="15772"/>
                    <a:pt x="7577" y="13919"/>
                    <a:pt x="7577" y="11610"/>
                  </a:cubicBezTo>
                  <a:cubicBezTo>
                    <a:pt x="7577" y="9301"/>
                    <a:pt x="9463" y="7415"/>
                    <a:pt x="11772" y="7415"/>
                  </a:cubicBezTo>
                  <a:close/>
                  <a:moveTo>
                    <a:pt x="10504" y="0"/>
                  </a:moveTo>
                  <a:cubicBezTo>
                    <a:pt x="9951" y="0"/>
                    <a:pt x="9496" y="391"/>
                    <a:pt x="9431" y="943"/>
                  </a:cubicBezTo>
                  <a:lnTo>
                    <a:pt x="9268" y="2407"/>
                  </a:lnTo>
                  <a:cubicBezTo>
                    <a:pt x="8423" y="2634"/>
                    <a:pt x="7610" y="2960"/>
                    <a:pt x="6862" y="3415"/>
                  </a:cubicBezTo>
                  <a:lnTo>
                    <a:pt x="5691" y="2472"/>
                  </a:lnTo>
                  <a:cubicBezTo>
                    <a:pt x="5499" y="2324"/>
                    <a:pt x="5266" y="2250"/>
                    <a:pt x="5036" y="2250"/>
                  </a:cubicBezTo>
                  <a:cubicBezTo>
                    <a:pt x="4760" y="2250"/>
                    <a:pt x="4488" y="2357"/>
                    <a:pt x="4293" y="2569"/>
                  </a:cubicBezTo>
                  <a:lnTo>
                    <a:pt x="2504" y="4358"/>
                  </a:lnTo>
                  <a:cubicBezTo>
                    <a:pt x="2114" y="4748"/>
                    <a:pt x="2081" y="5334"/>
                    <a:pt x="2407" y="5789"/>
                  </a:cubicBezTo>
                  <a:lnTo>
                    <a:pt x="3382" y="6992"/>
                  </a:lnTo>
                  <a:cubicBezTo>
                    <a:pt x="2992" y="7707"/>
                    <a:pt x="2699" y="8455"/>
                    <a:pt x="2504" y="9236"/>
                  </a:cubicBezTo>
                  <a:lnTo>
                    <a:pt x="943" y="9431"/>
                  </a:lnTo>
                  <a:cubicBezTo>
                    <a:pt x="390" y="9496"/>
                    <a:pt x="0" y="9951"/>
                    <a:pt x="0" y="10472"/>
                  </a:cubicBezTo>
                  <a:lnTo>
                    <a:pt x="0" y="13008"/>
                  </a:lnTo>
                  <a:cubicBezTo>
                    <a:pt x="0" y="13561"/>
                    <a:pt x="390" y="14016"/>
                    <a:pt x="943" y="14081"/>
                  </a:cubicBezTo>
                  <a:lnTo>
                    <a:pt x="2602" y="14276"/>
                  </a:lnTo>
                  <a:cubicBezTo>
                    <a:pt x="2797" y="14992"/>
                    <a:pt x="3090" y="15675"/>
                    <a:pt x="3447" y="16293"/>
                  </a:cubicBezTo>
                  <a:lnTo>
                    <a:pt x="2407" y="17626"/>
                  </a:lnTo>
                  <a:cubicBezTo>
                    <a:pt x="2081" y="18049"/>
                    <a:pt x="2114" y="18667"/>
                    <a:pt x="2504" y="19024"/>
                  </a:cubicBezTo>
                  <a:lnTo>
                    <a:pt x="4293" y="20813"/>
                  </a:lnTo>
                  <a:cubicBezTo>
                    <a:pt x="4506" y="21026"/>
                    <a:pt x="4777" y="21132"/>
                    <a:pt x="5053" y="21132"/>
                  </a:cubicBezTo>
                  <a:cubicBezTo>
                    <a:pt x="5283" y="21132"/>
                    <a:pt x="5517" y="21058"/>
                    <a:pt x="5724" y="20910"/>
                  </a:cubicBezTo>
                  <a:lnTo>
                    <a:pt x="7024" y="19870"/>
                  </a:lnTo>
                  <a:cubicBezTo>
                    <a:pt x="7675" y="20260"/>
                    <a:pt x="8390" y="20553"/>
                    <a:pt x="9138" y="20780"/>
                  </a:cubicBezTo>
                  <a:lnTo>
                    <a:pt x="9333" y="22439"/>
                  </a:lnTo>
                  <a:cubicBezTo>
                    <a:pt x="9398" y="22992"/>
                    <a:pt x="9854" y="23414"/>
                    <a:pt x="10406" y="23414"/>
                  </a:cubicBezTo>
                  <a:lnTo>
                    <a:pt x="12910" y="23414"/>
                  </a:lnTo>
                  <a:cubicBezTo>
                    <a:pt x="13463" y="23414"/>
                    <a:pt x="13919" y="22992"/>
                    <a:pt x="13984" y="22439"/>
                  </a:cubicBezTo>
                  <a:lnTo>
                    <a:pt x="14179" y="20845"/>
                  </a:lnTo>
                  <a:cubicBezTo>
                    <a:pt x="14959" y="20618"/>
                    <a:pt x="15740" y="20325"/>
                    <a:pt x="16455" y="19935"/>
                  </a:cubicBezTo>
                  <a:lnTo>
                    <a:pt x="17723" y="20910"/>
                  </a:lnTo>
                  <a:cubicBezTo>
                    <a:pt x="17916" y="21073"/>
                    <a:pt x="18142" y="21148"/>
                    <a:pt x="18368" y="21148"/>
                  </a:cubicBezTo>
                  <a:cubicBezTo>
                    <a:pt x="18638" y="21148"/>
                    <a:pt x="18909" y="21040"/>
                    <a:pt x="19122" y="20845"/>
                  </a:cubicBezTo>
                  <a:lnTo>
                    <a:pt x="20910" y="19057"/>
                  </a:lnTo>
                  <a:cubicBezTo>
                    <a:pt x="21301" y="18667"/>
                    <a:pt x="21333" y="18049"/>
                    <a:pt x="21008" y="17626"/>
                  </a:cubicBezTo>
                  <a:lnTo>
                    <a:pt x="20032" y="16390"/>
                  </a:lnTo>
                  <a:cubicBezTo>
                    <a:pt x="20423" y="15675"/>
                    <a:pt x="20748" y="14927"/>
                    <a:pt x="20943" y="14146"/>
                  </a:cubicBezTo>
                  <a:lnTo>
                    <a:pt x="22471" y="13984"/>
                  </a:lnTo>
                  <a:cubicBezTo>
                    <a:pt x="22992" y="13919"/>
                    <a:pt x="23414" y="13463"/>
                    <a:pt x="23414" y="12911"/>
                  </a:cubicBezTo>
                  <a:lnTo>
                    <a:pt x="23414" y="10374"/>
                  </a:lnTo>
                  <a:cubicBezTo>
                    <a:pt x="23414" y="9821"/>
                    <a:pt x="22992" y="9366"/>
                    <a:pt x="22471" y="9301"/>
                  </a:cubicBezTo>
                  <a:lnTo>
                    <a:pt x="20975" y="9138"/>
                  </a:lnTo>
                  <a:cubicBezTo>
                    <a:pt x="20780" y="8358"/>
                    <a:pt x="20455" y="7610"/>
                    <a:pt x="20065" y="6927"/>
                  </a:cubicBezTo>
                  <a:lnTo>
                    <a:pt x="20975" y="5756"/>
                  </a:lnTo>
                  <a:cubicBezTo>
                    <a:pt x="21333" y="5334"/>
                    <a:pt x="21301" y="4748"/>
                    <a:pt x="20910" y="4358"/>
                  </a:cubicBezTo>
                  <a:lnTo>
                    <a:pt x="19122" y="2569"/>
                  </a:lnTo>
                  <a:cubicBezTo>
                    <a:pt x="18909" y="2357"/>
                    <a:pt x="18628" y="2250"/>
                    <a:pt x="18349" y="2250"/>
                  </a:cubicBezTo>
                  <a:cubicBezTo>
                    <a:pt x="18116" y="2250"/>
                    <a:pt x="17883" y="2324"/>
                    <a:pt x="17691" y="2472"/>
                  </a:cubicBezTo>
                  <a:lnTo>
                    <a:pt x="16585" y="3382"/>
                  </a:lnTo>
                  <a:cubicBezTo>
                    <a:pt x="15837" y="2960"/>
                    <a:pt x="15057" y="2602"/>
                    <a:pt x="14244" y="2407"/>
                  </a:cubicBezTo>
                  <a:lnTo>
                    <a:pt x="14081" y="943"/>
                  </a:lnTo>
                  <a:cubicBezTo>
                    <a:pt x="14016" y="391"/>
                    <a:pt x="13561" y="0"/>
                    <a:pt x="130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57"/>
            <p:cNvSpPr/>
            <p:nvPr/>
          </p:nvSpPr>
          <p:spPr>
            <a:xfrm>
              <a:off x="4636757" y="4343004"/>
              <a:ext cx="180478" cy="180188"/>
            </a:xfrm>
            <a:custGeom>
              <a:rect b="b" l="l" r="r" t="t"/>
              <a:pathLst>
                <a:path extrusionOk="0" h="19256" w="19318">
                  <a:moveTo>
                    <a:pt x="9776" y="6130"/>
                  </a:moveTo>
                  <a:cubicBezTo>
                    <a:pt x="11516" y="6130"/>
                    <a:pt x="12986" y="7500"/>
                    <a:pt x="13139" y="9270"/>
                  </a:cubicBezTo>
                  <a:cubicBezTo>
                    <a:pt x="13269" y="11124"/>
                    <a:pt x="11871" y="12815"/>
                    <a:pt x="10017" y="12945"/>
                  </a:cubicBezTo>
                  <a:cubicBezTo>
                    <a:pt x="9917" y="12953"/>
                    <a:pt x="9817" y="12958"/>
                    <a:pt x="9719" y="12958"/>
                  </a:cubicBezTo>
                  <a:cubicBezTo>
                    <a:pt x="7959" y="12958"/>
                    <a:pt x="6464" y="11609"/>
                    <a:pt x="6310" y="9823"/>
                  </a:cubicBezTo>
                  <a:cubicBezTo>
                    <a:pt x="6147" y="7937"/>
                    <a:pt x="7545" y="6278"/>
                    <a:pt x="9432" y="6148"/>
                  </a:cubicBezTo>
                  <a:cubicBezTo>
                    <a:pt x="9547" y="6136"/>
                    <a:pt x="9662" y="6130"/>
                    <a:pt x="9776" y="6130"/>
                  </a:cubicBezTo>
                  <a:close/>
                  <a:moveTo>
                    <a:pt x="9855" y="0"/>
                  </a:moveTo>
                  <a:cubicBezTo>
                    <a:pt x="9833" y="0"/>
                    <a:pt x="9811" y="1"/>
                    <a:pt x="9789" y="2"/>
                  </a:cubicBezTo>
                  <a:lnTo>
                    <a:pt x="8033" y="132"/>
                  </a:lnTo>
                  <a:cubicBezTo>
                    <a:pt x="7513" y="197"/>
                    <a:pt x="7090" y="620"/>
                    <a:pt x="7090" y="1173"/>
                  </a:cubicBezTo>
                  <a:lnTo>
                    <a:pt x="7058" y="2213"/>
                  </a:lnTo>
                  <a:cubicBezTo>
                    <a:pt x="6375" y="2441"/>
                    <a:pt x="5757" y="2766"/>
                    <a:pt x="5171" y="3189"/>
                  </a:cubicBezTo>
                  <a:lnTo>
                    <a:pt x="4293" y="2604"/>
                  </a:lnTo>
                  <a:cubicBezTo>
                    <a:pt x="4107" y="2484"/>
                    <a:pt x="3899" y="2424"/>
                    <a:pt x="3694" y="2424"/>
                  </a:cubicBezTo>
                  <a:cubicBezTo>
                    <a:pt x="3397" y="2424"/>
                    <a:pt x="3107" y="2549"/>
                    <a:pt x="2895" y="2799"/>
                  </a:cubicBezTo>
                  <a:lnTo>
                    <a:pt x="1757" y="4132"/>
                  </a:lnTo>
                  <a:cubicBezTo>
                    <a:pt x="1432" y="4555"/>
                    <a:pt x="1432" y="5173"/>
                    <a:pt x="1789" y="5563"/>
                  </a:cubicBezTo>
                  <a:lnTo>
                    <a:pt x="2570" y="6376"/>
                  </a:lnTo>
                  <a:cubicBezTo>
                    <a:pt x="2310" y="6961"/>
                    <a:pt x="2115" y="7612"/>
                    <a:pt x="2017" y="8262"/>
                  </a:cubicBezTo>
                  <a:lnTo>
                    <a:pt x="911" y="8490"/>
                  </a:lnTo>
                  <a:cubicBezTo>
                    <a:pt x="391" y="8587"/>
                    <a:pt x="1" y="9075"/>
                    <a:pt x="66" y="9595"/>
                  </a:cubicBezTo>
                  <a:lnTo>
                    <a:pt x="196" y="11351"/>
                  </a:lnTo>
                  <a:cubicBezTo>
                    <a:pt x="261" y="11872"/>
                    <a:pt x="684" y="12294"/>
                    <a:pt x="1237" y="12327"/>
                  </a:cubicBezTo>
                  <a:lnTo>
                    <a:pt x="2407" y="12359"/>
                  </a:lnTo>
                  <a:cubicBezTo>
                    <a:pt x="2635" y="12912"/>
                    <a:pt x="2928" y="13465"/>
                    <a:pt x="3253" y="13953"/>
                  </a:cubicBezTo>
                  <a:lnTo>
                    <a:pt x="2602" y="14961"/>
                  </a:lnTo>
                  <a:cubicBezTo>
                    <a:pt x="2277" y="15416"/>
                    <a:pt x="2375" y="16002"/>
                    <a:pt x="2798" y="16359"/>
                  </a:cubicBezTo>
                  <a:lnTo>
                    <a:pt x="4131" y="17498"/>
                  </a:lnTo>
                  <a:cubicBezTo>
                    <a:pt x="4317" y="17653"/>
                    <a:pt x="4555" y="17734"/>
                    <a:pt x="4796" y="17734"/>
                  </a:cubicBezTo>
                  <a:cubicBezTo>
                    <a:pt x="5059" y="17734"/>
                    <a:pt x="5325" y="17637"/>
                    <a:pt x="5529" y="17433"/>
                  </a:cubicBezTo>
                  <a:lnTo>
                    <a:pt x="6407" y="16620"/>
                  </a:lnTo>
                  <a:cubicBezTo>
                    <a:pt x="6960" y="16912"/>
                    <a:pt x="7578" y="17107"/>
                    <a:pt x="8196" y="17205"/>
                  </a:cubicBezTo>
                  <a:lnTo>
                    <a:pt x="8423" y="18408"/>
                  </a:lnTo>
                  <a:cubicBezTo>
                    <a:pt x="8548" y="18906"/>
                    <a:pt x="9001" y="19256"/>
                    <a:pt x="9496" y="19256"/>
                  </a:cubicBezTo>
                  <a:cubicBezTo>
                    <a:pt x="9518" y="19256"/>
                    <a:pt x="9540" y="19255"/>
                    <a:pt x="9562" y="19254"/>
                  </a:cubicBezTo>
                  <a:lnTo>
                    <a:pt x="11285" y="19124"/>
                  </a:lnTo>
                  <a:cubicBezTo>
                    <a:pt x="11838" y="19059"/>
                    <a:pt x="12261" y="18636"/>
                    <a:pt x="12261" y="18083"/>
                  </a:cubicBezTo>
                  <a:lnTo>
                    <a:pt x="12293" y="16912"/>
                  </a:lnTo>
                  <a:cubicBezTo>
                    <a:pt x="12944" y="16685"/>
                    <a:pt x="13529" y="16392"/>
                    <a:pt x="14114" y="16002"/>
                  </a:cubicBezTo>
                  <a:lnTo>
                    <a:pt x="15057" y="16652"/>
                  </a:lnTo>
                  <a:cubicBezTo>
                    <a:pt x="15237" y="16768"/>
                    <a:pt x="15437" y="16822"/>
                    <a:pt x="15635" y="16822"/>
                  </a:cubicBezTo>
                  <a:cubicBezTo>
                    <a:pt x="15939" y="16822"/>
                    <a:pt x="16239" y="16693"/>
                    <a:pt x="16456" y="16457"/>
                  </a:cubicBezTo>
                  <a:lnTo>
                    <a:pt x="17594" y="15124"/>
                  </a:lnTo>
                  <a:cubicBezTo>
                    <a:pt x="17919" y="14701"/>
                    <a:pt x="17919" y="14083"/>
                    <a:pt x="17561" y="13693"/>
                  </a:cubicBezTo>
                  <a:lnTo>
                    <a:pt x="16781" y="12880"/>
                  </a:lnTo>
                  <a:cubicBezTo>
                    <a:pt x="17041" y="12294"/>
                    <a:pt x="17269" y="11644"/>
                    <a:pt x="17366" y="10994"/>
                  </a:cubicBezTo>
                  <a:lnTo>
                    <a:pt x="18440" y="10766"/>
                  </a:lnTo>
                  <a:cubicBezTo>
                    <a:pt x="18960" y="10668"/>
                    <a:pt x="19318" y="10181"/>
                    <a:pt x="19285" y="9660"/>
                  </a:cubicBezTo>
                  <a:lnTo>
                    <a:pt x="19155" y="7904"/>
                  </a:lnTo>
                  <a:cubicBezTo>
                    <a:pt x="19090" y="7384"/>
                    <a:pt x="18667" y="6961"/>
                    <a:pt x="18114" y="6929"/>
                  </a:cubicBezTo>
                  <a:lnTo>
                    <a:pt x="17041" y="6896"/>
                  </a:lnTo>
                  <a:cubicBezTo>
                    <a:pt x="16846" y="6278"/>
                    <a:pt x="16553" y="5693"/>
                    <a:pt x="16163" y="5173"/>
                  </a:cubicBezTo>
                  <a:lnTo>
                    <a:pt x="16748" y="4295"/>
                  </a:lnTo>
                  <a:cubicBezTo>
                    <a:pt x="17074" y="3839"/>
                    <a:pt x="16976" y="3254"/>
                    <a:pt x="16553" y="2896"/>
                  </a:cubicBezTo>
                  <a:lnTo>
                    <a:pt x="15220" y="1758"/>
                  </a:lnTo>
                  <a:cubicBezTo>
                    <a:pt x="15030" y="1599"/>
                    <a:pt x="14785" y="1518"/>
                    <a:pt x="14539" y="1518"/>
                  </a:cubicBezTo>
                  <a:cubicBezTo>
                    <a:pt x="14281" y="1518"/>
                    <a:pt x="14021" y="1608"/>
                    <a:pt x="13822" y="1791"/>
                  </a:cubicBezTo>
                  <a:lnTo>
                    <a:pt x="13074" y="2506"/>
                  </a:lnTo>
                  <a:cubicBezTo>
                    <a:pt x="12456" y="2181"/>
                    <a:pt x="11806" y="1986"/>
                    <a:pt x="11123" y="1856"/>
                  </a:cubicBezTo>
                  <a:lnTo>
                    <a:pt x="10927" y="848"/>
                  </a:lnTo>
                  <a:cubicBezTo>
                    <a:pt x="10803" y="349"/>
                    <a:pt x="10350" y="0"/>
                    <a:pt x="9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57"/>
            <p:cNvSpPr/>
            <p:nvPr/>
          </p:nvSpPr>
          <p:spPr>
            <a:xfrm>
              <a:off x="4520085" y="4450124"/>
              <a:ext cx="146145" cy="146379"/>
            </a:xfrm>
            <a:custGeom>
              <a:rect b="b" l="l" r="r" t="t"/>
              <a:pathLst>
                <a:path extrusionOk="0" h="15643" w="15643">
                  <a:moveTo>
                    <a:pt x="7903" y="4976"/>
                  </a:moveTo>
                  <a:cubicBezTo>
                    <a:pt x="9431" y="5009"/>
                    <a:pt x="10667" y="6277"/>
                    <a:pt x="10634" y="7806"/>
                  </a:cubicBezTo>
                  <a:cubicBezTo>
                    <a:pt x="10634" y="9334"/>
                    <a:pt x="9366" y="10570"/>
                    <a:pt x="7838" y="10570"/>
                  </a:cubicBezTo>
                  <a:cubicBezTo>
                    <a:pt x="6277" y="10537"/>
                    <a:pt x="5041" y="9269"/>
                    <a:pt x="5073" y="7741"/>
                  </a:cubicBezTo>
                  <a:cubicBezTo>
                    <a:pt x="5106" y="6180"/>
                    <a:pt x="6374" y="4976"/>
                    <a:pt x="7903" y="4976"/>
                  </a:cubicBezTo>
                  <a:close/>
                  <a:moveTo>
                    <a:pt x="7415" y="1"/>
                  </a:moveTo>
                  <a:cubicBezTo>
                    <a:pt x="6895" y="1"/>
                    <a:pt x="6439" y="391"/>
                    <a:pt x="6342" y="944"/>
                  </a:cubicBezTo>
                  <a:lnTo>
                    <a:pt x="6277" y="1594"/>
                  </a:lnTo>
                  <a:cubicBezTo>
                    <a:pt x="5724" y="1724"/>
                    <a:pt x="5171" y="1952"/>
                    <a:pt x="4683" y="2245"/>
                  </a:cubicBezTo>
                  <a:lnTo>
                    <a:pt x="4130" y="1822"/>
                  </a:lnTo>
                  <a:cubicBezTo>
                    <a:pt x="3948" y="1655"/>
                    <a:pt x="3716" y="1573"/>
                    <a:pt x="3480" y="1573"/>
                  </a:cubicBezTo>
                  <a:cubicBezTo>
                    <a:pt x="3212" y="1573"/>
                    <a:pt x="2940" y="1679"/>
                    <a:pt x="2732" y="1887"/>
                  </a:cubicBezTo>
                  <a:lnTo>
                    <a:pt x="1952" y="2635"/>
                  </a:lnTo>
                  <a:cubicBezTo>
                    <a:pt x="1594" y="3025"/>
                    <a:pt x="1529" y="3611"/>
                    <a:pt x="1854" y="4033"/>
                  </a:cubicBezTo>
                  <a:lnTo>
                    <a:pt x="2309" y="4619"/>
                  </a:lnTo>
                  <a:cubicBezTo>
                    <a:pt x="2049" y="5107"/>
                    <a:pt x="1854" y="5594"/>
                    <a:pt x="1724" y="6115"/>
                  </a:cubicBezTo>
                  <a:lnTo>
                    <a:pt x="976" y="6180"/>
                  </a:lnTo>
                  <a:cubicBezTo>
                    <a:pt x="456" y="6245"/>
                    <a:pt x="33" y="6700"/>
                    <a:pt x="33" y="7220"/>
                  </a:cubicBezTo>
                  <a:lnTo>
                    <a:pt x="33" y="8293"/>
                  </a:lnTo>
                  <a:cubicBezTo>
                    <a:pt x="0" y="8846"/>
                    <a:pt x="423" y="9302"/>
                    <a:pt x="943" y="9367"/>
                  </a:cubicBezTo>
                  <a:lnTo>
                    <a:pt x="1724" y="9464"/>
                  </a:lnTo>
                  <a:cubicBezTo>
                    <a:pt x="1854" y="9952"/>
                    <a:pt x="2049" y="10407"/>
                    <a:pt x="2277" y="10830"/>
                  </a:cubicBezTo>
                  <a:lnTo>
                    <a:pt x="1789" y="11480"/>
                  </a:lnTo>
                  <a:cubicBezTo>
                    <a:pt x="1431" y="11871"/>
                    <a:pt x="1464" y="12488"/>
                    <a:pt x="1854" y="12879"/>
                  </a:cubicBezTo>
                  <a:lnTo>
                    <a:pt x="2602" y="13627"/>
                  </a:lnTo>
                  <a:cubicBezTo>
                    <a:pt x="2800" y="13843"/>
                    <a:pt x="3078" y="13959"/>
                    <a:pt x="3359" y="13959"/>
                  </a:cubicBezTo>
                  <a:cubicBezTo>
                    <a:pt x="3584" y="13959"/>
                    <a:pt x="3812" y="13884"/>
                    <a:pt x="4000" y="13724"/>
                  </a:cubicBezTo>
                  <a:lnTo>
                    <a:pt x="4618" y="13269"/>
                  </a:lnTo>
                  <a:cubicBezTo>
                    <a:pt x="5073" y="13529"/>
                    <a:pt x="5561" y="13724"/>
                    <a:pt x="6049" y="13854"/>
                  </a:cubicBezTo>
                  <a:lnTo>
                    <a:pt x="6114" y="14667"/>
                  </a:lnTo>
                  <a:cubicBezTo>
                    <a:pt x="6179" y="15220"/>
                    <a:pt x="6634" y="15610"/>
                    <a:pt x="7155" y="15643"/>
                  </a:cubicBezTo>
                  <a:lnTo>
                    <a:pt x="8228" y="15643"/>
                  </a:lnTo>
                  <a:cubicBezTo>
                    <a:pt x="8781" y="15643"/>
                    <a:pt x="9236" y="15253"/>
                    <a:pt x="9301" y="14732"/>
                  </a:cubicBezTo>
                  <a:lnTo>
                    <a:pt x="9399" y="13952"/>
                  </a:lnTo>
                  <a:cubicBezTo>
                    <a:pt x="9919" y="13822"/>
                    <a:pt x="10439" y="13627"/>
                    <a:pt x="10927" y="13334"/>
                  </a:cubicBezTo>
                  <a:lnTo>
                    <a:pt x="11512" y="13822"/>
                  </a:lnTo>
                  <a:cubicBezTo>
                    <a:pt x="11710" y="13989"/>
                    <a:pt x="11943" y="14071"/>
                    <a:pt x="12175" y="14071"/>
                  </a:cubicBezTo>
                  <a:cubicBezTo>
                    <a:pt x="12440" y="14071"/>
                    <a:pt x="12703" y="13965"/>
                    <a:pt x="12911" y="13757"/>
                  </a:cubicBezTo>
                  <a:lnTo>
                    <a:pt x="13691" y="13009"/>
                  </a:lnTo>
                  <a:cubicBezTo>
                    <a:pt x="14081" y="12651"/>
                    <a:pt x="14114" y="12033"/>
                    <a:pt x="13789" y="11610"/>
                  </a:cubicBezTo>
                  <a:lnTo>
                    <a:pt x="13333" y="11025"/>
                  </a:lnTo>
                  <a:cubicBezTo>
                    <a:pt x="13626" y="10537"/>
                    <a:pt x="13821" y="10049"/>
                    <a:pt x="13984" y="9529"/>
                  </a:cubicBezTo>
                  <a:lnTo>
                    <a:pt x="14667" y="9464"/>
                  </a:lnTo>
                  <a:cubicBezTo>
                    <a:pt x="15220" y="9399"/>
                    <a:pt x="15610" y="8944"/>
                    <a:pt x="15642" y="8424"/>
                  </a:cubicBezTo>
                  <a:lnTo>
                    <a:pt x="15642" y="7350"/>
                  </a:lnTo>
                  <a:cubicBezTo>
                    <a:pt x="15642" y="6830"/>
                    <a:pt x="15252" y="6342"/>
                    <a:pt x="14732" y="6277"/>
                  </a:cubicBezTo>
                  <a:lnTo>
                    <a:pt x="14016" y="6180"/>
                  </a:lnTo>
                  <a:cubicBezTo>
                    <a:pt x="13886" y="5692"/>
                    <a:pt x="13691" y="5172"/>
                    <a:pt x="13463" y="4716"/>
                  </a:cubicBezTo>
                  <a:lnTo>
                    <a:pt x="13886" y="4196"/>
                  </a:lnTo>
                  <a:cubicBezTo>
                    <a:pt x="14211" y="3773"/>
                    <a:pt x="14179" y="3155"/>
                    <a:pt x="13821" y="2798"/>
                  </a:cubicBezTo>
                  <a:lnTo>
                    <a:pt x="13073" y="2017"/>
                  </a:lnTo>
                  <a:cubicBezTo>
                    <a:pt x="12860" y="1804"/>
                    <a:pt x="12589" y="1698"/>
                    <a:pt x="12313" y="1698"/>
                  </a:cubicBezTo>
                  <a:cubicBezTo>
                    <a:pt x="12083" y="1698"/>
                    <a:pt x="11849" y="1772"/>
                    <a:pt x="11642" y="1920"/>
                  </a:cubicBezTo>
                  <a:lnTo>
                    <a:pt x="11155" y="2310"/>
                  </a:lnTo>
                  <a:cubicBezTo>
                    <a:pt x="10667" y="2017"/>
                    <a:pt x="10146" y="1790"/>
                    <a:pt x="9594" y="1627"/>
                  </a:cubicBezTo>
                  <a:lnTo>
                    <a:pt x="9529" y="977"/>
                  </a:lnTo>
                  <a:cubicBezTo>
                    <a:pt x="9464" y="424"/>
                    <a:pt x="9041" y="33"/>
                    <a:pt x="8488" y="33"/>
                  </a:cubicBezTo>
                  <a:lnTo>
                    <a:pt x="7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7" name="Google Shape;447;p57"/>
          <p:cNvSpPr/>
          <p:nvPr/>
        </p:nvSpPr>
        <p:spPr>
          <a:xfrm>
            <a:off x="7420749" y="3529219"/>
            <a:ext cx="1108531" cy="888933"/>
          </a:xfrm>
          <a:custGeom>
            <a:rect b="b" l="l" r="r" t="t"/>
            <a:pathLst>
              <a:path extrusionOk="0" h="39988" w="49279">
                <a:moveTo>
                  <a:pt x="7995" y="0"/>
                </a:moveTo>
                <a:cubicBezTo>
                  <a:pt x="3580" y="0"/>
                  <a:pt x="0" y="3579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8"/>
                  <a:pt x="7995" y="39988"/>
                </a:cubicBezTo>
                <a:lnTo>
                  <a:pt x="41282" y="39988"/>
                </a:lnTo>
                <a:cubicBezTo>
                  <a:pt x="45698" y="39988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79"/>
                  <a:pt x="45698" y="0"/>
                  <a:pt x="41282" y="0"/>
                </a:cubicBezTo>
                <a:close/>
              </a:path>
            </a:pathLst>
          </a:custGeom>
          <a:solidFill>
            <a:srgbClr val="FFF2CC"/>
          </a:solidFill>
          <a:ln cap="flat" cmpd="sng" w="19050">
            <a:solidFill>
              <a:srgbClr val="577F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Research and T&amp;A Info Systems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448" name="Google Shape;448;p57"/>
          <p:cNvSpPr/>
          <p:nvPr/>
        </p:nvSpPr>
        <p:spPr>
          <a:xfrm>
            <a:off x="2649128" y="2785873"/>
            <a:ext cx="75898" cy="70681"/>
          </a:xfrm>
          <a:custGeom>
            <a:rect b="b" l="l" r="r" t="t"/>
            <a:pathLst>
              <a:path extrusionOk="0" h="3373" w="3374">
                <a:moveTo>
                  <a:pt x="1687" y="0"/>
                </a:moveTo>
                <a:cubicBezTo>
                  <a:pt x="755" y="0"/>
                  <a:pt x="1" y="754"/>
                  <a:pt x="1" y="1687"/>
                </a:cubicBezTo>
                <a:cubicBezTo>
                  <a:pt x="1" y="2619"/>
                  <a:pt x="755" y="3373"/>
                  <a:pt x="1687" y="3373"/>
                </a:cubicBezTo>
                <a:cubicBezTo>
                  <a:pt x="2619" y="3370"/>
                  <a:pt x="3374" y="2617"/>
                  <a:pt x="3374" y="1687"/>
                </a:cubicBezTo>
                <a:cubicBezTo>
                  <a:pt x="3374" y="754"/>
                  <a:pt x="2619" y="0"/>
                  <a:pt x="1687" y="0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57"/>
          <p:cNvSpPr/>
          <p:nvPr/>
        </p:nvSpPr>
        <p:spPr>
          <a:xfrm>
            <a:off x="7200373" y="2749626"/>
            <a:ext cx="75898" cy="70681"/>
          </a:xfrm>
          <a:custGeom>
            <a:rect b="b" l="l" r="r" t="t"/>
            <a:pathLst>
              <a:path extrusionOk="0" h="3373" w="3374">
                <a:moveTo>
                  <a:pt x="1687" y="0"/>
                </a:moveTo>
                <a:cubicBezTo>
                  <a:pt x="755" y="0"/>
                  <a:pt x="1" y="754"/>
                  <a:pt x="1" y="1687"/>
                </a:cubicBezTo>
                <a:cubicBezTo>
                  <a:pt x="1" y="2619"/>
                  <a:pt x="755" y="3373"/>
                  <a:pt x="1687" y="3373"/>
                </a:cubicBezTo>
                <a:cubicBezTo>
                  <a:pt x="2619" y="3370"/>
                  <a:pt x="3374" y="2617"/>
                  <a:pt x="3374" y="1687"/>
                </a:cubicBezTo>
                <a:cubicBezTo>
                  <a:pt x="3374" y="754"/>
                  <a:pt x="2619" y="0"/>
                  <a:pt x="1687" y="0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0" name="Google Shape;450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6901" y="3888764"/>
            <a:ext cx="439800" cy="4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7"/>
          <p:cNvSpPr/>
          <p:nvPr/>
        </p:nvSpPr>
        <p:spPr>
          <a:xfrm>
            <a:off x="5004565" y="3305826"/>
            <a:ext cx="10933" cy="391775"/>
          </a:xfrm>
          <a:custGeom>
            <a:rect b="b" l="l" r="r" t="t"/>
            <a:pathLst>
              <a:path extrusionOk="0" h="18696" w="486">
                <a:moveTo>
                  <a:pt x="243" y="0"/>
                </a:moveTo>
                <a:cubicBezTo>
                  <a:pt x="108" y="0"/>
                  <a:pt x="1" y="109"/>
                  <a:pt x="1" y="243"/>
                </a:cubicBezTo>
                <a:lnTo>
                  <a:pt x="1" y="18453"/>
                </a:lnTo>
                <a:cubicBezTo>
                  <a:pt x="1" y="18588"/>
                  <a:pt x="108" y="18695"/>
                  <a:pt x="243" y="18695"/>
                </a:cubicBezTo>
                <a:cubicBezTo>
                  <a:pt x="377" y="18695"/>
                  <a:pt x="485" y="18588"/>
                  <a:pt x="485" y="18453"/>
                </a:cubicBezTo>
                <a:lnTo>
                  <a:pt x="485" y="243"/>
                </a:lnTo>
                <a:cubicBezTo>
                  <a:pt x="485" y="109"/>
                  <a:pt x="377" y="0"/>
                  <a:pt x="243" y="0"/>
                </a:cubicBezTo>
                <a:close/>
              </a:path>
            </a:pathLst>
          </a:custGeom>
          <a:solidFill>
            <a:srgbClr val="9FA0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57"/>
          <p:cNvSpPr/>
          <p:nvPr/>
        </p:nvSpPr>
        <p:spPr>
          <a:xfrm>
            <a:off x="4972083" y="3275567"/>
            <a:ext cx="75876" cy="70681"/>
          </a:xfrm>
          <a:custGeom>
            <a:rect b="b" l="l" r="r" t="t"/>
            <a:pathLst>
              <a:path extrusionOk="0" h="3373" w="3373">
                <a:moveTo>
                  <a:pt x="1687" y="0"/>
                </a:moveTo>
                <a:cubicBezTo>
                  <a:pt x="755" y="0"/>
                  <a:pt x="1" y="754"/>
                  <a:pt x="1" y="1687"/>
                </a:cubicBezTo>
                <a:cubicBezTo>
                  <a:pt x="1" y="2619"/>
                  <a:pt x="755" y="3373"/>
                  <a:pt x="1687" y="3373"/>
                </a:cubicBezTo>
                <a:cubicBezTo>
                  <a:pt x="2618" y="3373"/>
                  <a:pt x="3372" y="2617"/>
                  <a:pt x="3372" y="1687"/>
                </a:cubicBezTo>
                <a:cubicBezTo>
                  <a:pt x="3372" y="754"/>
                  <a:pt x="2618" y="0"/>
                  <a:pt x="1687" y="0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57"/>
          <p:cNvSpPr/>
          <p:nvPr/>
        </p:nvSpPr>
        <p:spPr>
          <a:xfrm>
            <a:off x="4972083" y="3657170"/>
            <a:ext cx="75876" cy="70681"/>
          </a:xfrm>
          <a:custGeom>
            <a:rect b="b" l="l" r="r" t="t"/>
            <a:pathLst>
              <a:path extrusionOk="0" h="3373" w="3373">
                <a:moveTo>
                  <a:pt x="1687" y="1"/>
                </a:moveTo>
                <a:cubicBezTo>
                  <a:pt x="755" y="1"/>
                  <a:pt x="1" y="754"/>
                  <a:pt x="1" y="1686"/>
                </a:cubicBezTo>
                <a:cubicBezTo>
                  <a:pt x="1" y="2618"/>
                  <a:pt x="755" y="3372"/>
                  <a:pt x="1687" y="3372"/>
                </a:cubicBezTo>
                <a:cubicBezTo>
                  <a:pt x="2618" y="3372"/>
                  <a:pt x="3372" y="2616"/>
                  <a:pt x="3372" y="1686"/>
                </a:cubicBezTo>
                <a:cubicBezTo>
                  <a:pt x="3372" y="754"/>
                  <a:pt x="2618" y="1"/>
                  <a:pt x="1687" y="1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7"/>
          <p:cNvSpPr/>
          <p:nvPr/>
        </p:nvSpPr>
        <p:spPr>
          <a:xfrm>
            <a:off x="3495037" y="2785873"/>
            <a:ext cx="75898" cy="70681"/>
          </a:xfrm>
          <a:custGeom>
            <a:rect b="b" l="l" r="r" t="t"/>
            <a:pathLst>
              <a:path extrusionOk="0" h="3373" w="3374">
                <a:moveTo>
                  <a:pt x="1687" y="0"/>
                </a:moveTo>
                <a:cubicBezTo>
                  <a:pt x="755" y="0"/>
                  <a:pt x="1" y="754"/>
                  <a:pt x="1" y="1687"/>
                </a:cubicBezTo>
                <a:cubicBezTo>
                  <a:pt x="1" y="2619"/>
                  <a:pt x="755" y="3373"/>
                  <a:pt x="1687" y="3373"/>
                </a:cubicBezTo>
                <a:cubicBezTo>
                  <a:pt x="2619" y="3370"/>
                  <a:pt x="3374" y="2617"/>
                  <a:pt x="3374" y="1687"/>
                </a:cubicBezTo>
                <a:cubicBezTo>
                  <a:pt x="3374" y="754"/>
                  <a:pt x="2619" y="0"/>
                  <a:pt x="1687" y="0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7"/>
          <p:cNvSpPr/>
          <p:nvPr/>
        </p:nvSpPr>
        <p:spPr>
          <a:xfrm>
            <a:off x="6390637" y="2755852"/>
            <a:ext cx="75898" cy="70681"/>
          </a:xfrm>
          <a:custGeom>
            <a:rect b="b" l="l" r="r" t="t"/>
            <a:pathLst>
              <a:path extrusionOk="0" h="3373" w="3374">
                <a:moveTo>
                  <a:pt x="1687" y="0"/>
                </a:moveTo>
                <a:cubicBezTo>
                  <a:pt x="755" y="0"/>
                  <a:pt x="1" y="754"/>
                  <a:pt x="1" y="1687"/>
                </a:cubicBezTo>
                <a:cubicBezTo>
                  <a:pt x="1" y="2619"/>
                  <a:pt x="755" y="3373"/>
                  <a:pt x="1687" y="3373"/>
                </a:cubicBezTo>
                <a:cubicBezTo>
                  <a:pt x="2619" y="3370"/>
                  <a:pt x="3374" y="2617"/>
                  <a:pt x="3374" y="1687"/>
                </a:cubicBezTo>
                <a:cubicBezTo>
                  <a:pt x="3374" y="754"/>
                  <a:pt x="2619" y="0"/>
                  <a:pt x="1687" y="0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6" name="Google Shape;456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91933" y="3541719"/>
            <a:ext cx="533826" cy="53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56493" y="2434405"/>
            <a:ext cx="459250" cy="4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8"/>
          <p:cNvSpPr txBox="1"/>
          <p:nvPr/>
        </p:nvSpPr>
        <p:spPr>
          <a:xfrm>
            <a:off x="1021400" y="225550"/>
            <a:ext cx="793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Roboto Medium"/>
                <a:ea typeface="Roboto Medium"/>
                <a:cs typeface="Roboto Medium"/>
                <a:sym typeface="Roboto Medium"/>
              </a:rPr>
              <a:t>Healthcare Interoperability Challenges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p58"/>
          <p:cNvSpPr/>
          <p:nvPr/>
        </p:nvSpPr>
        <p:spPr>
          <a:xfrm>
            <a:off x="5813895" y="1127484"/>
            <a:ext cx="2621770" cy="762699"/>
          </a:xfrm>
          <a:custGeom>
            <a:rect b="b" l="l" r="r" t="t"/>
            <a:pathLst>
              <a:path extrusionOk="0" h="36397" w="116549">
                <a:moveTo>
                  <a:pt x="18199" y="1"/>
                </a:moveTo>
                <a:cubicBezTo>
                  <a:pt x="8148" y="1"/>
                  <a:pt x="1" y="8148"/>
                  <a:pt x="1" y="18198"/>
                </a:cubicBezTo>
                <a:cubicBezTo>
                  <a:pt x="1" y="28249"/>
                  <a:pt x="8148" y="36396"/>
                  <a:pt x="18199" y="36396"/>
                </a:cubicBezTo>
                <a:lnTo>
                  <a:pt x="98350" y="36396"/>
                </a:lnTo>
                <a:cubicBezTo>
                  <a:pt x="108401" y="36396"/>
                  <a:pt x="116548" y="28249"/>
                  <a:pt x="116548" y="18198"/>
                </a:cubicBezTo>
                <a:cubicBezTo>
                  <a:pt x="116548" y="8148"/>
                  <a:pt x="108401" y="1"/>
                  <a:pt x="98350" y="1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    Integration (Integration &amp; IT) </a:t>
            </a:r>
            <a:endParaRPr sz="12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    &amp; Healthcare Data Analysis</a:t>
            </a:r>
            <a:endParaRPr sz="12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64" name="Google Shape;464;p58"/>
          <p:cNvSpPr/>
          <p:nvPr/>
        </p:nvSpPr>
        <p:spPr>
          <a:xfrm>
            <a:off x="5624066" y="980069"/>
            <a:ext cx="1052159" cy="1057536"/>
          </a:xfrm>
          <a:custGeom>
            <a:rect b="b" l="l" r="r" t="t"/>
            <a:pathLst>
              <a:path extrusionOk="0" h="50467" w="46773">
                <a:moveTo>
                  <a:pt x="25232" y="1"/>
                </a:moveTo>
                <a:cubicBezTo>
                  <a:pt x="11319" y="1"/>
                  <a:pt x="0" y="11322"/>
                  <a:pt x="0" y="25233"/>
                </a:cubicBezTo>
                <a:cubicBezTo>
                  <a:pt x="0" y="39146"/>
                  <a:pt x="11319" y="50466"/>
                  <a:pt x="25232" y="50466"/>
                </a:cubicBezTo>
                <a:lnTo>
                  <a:pt x="46773" y="50466"/>
                </a:lnTo>
                <a:lnTo>
                  <a:pt x="46773" y="49007"/>
                </a:lnTo>
                <a:lnTo>
                  <a:pt x="25232" y="49007"/>
                </a:lnTo>
                <a:cubicBezTo>
                  <a:pt x="12124" y="49007"/>
                  <a:pt x="1456" y="38344"/>
                  <a:pt x="1456" y="25233"/>
                </a:cubicBezTo>
                <a:cubicBezTo>
                  <a:pt x="1456" y="12123"/>
                  <a:pt x="12124" y="1457"/>
                  <a:pt x="25232" y="1457"/>
                </a:cubicBezTo>
                <a:lnTo>
                  <a:pt x="46773" y="1457"/>
                </a:lnTo>
                <a:lnTo>
                  <a:pt x="46773" y="1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8"/>
          <p:cNvSpPr/>
          <p:nvPr/>
        </p:nvSpPr>
        <p:spPr>
          <a:xfrm>
            <a:off x="7573240" y="980069"/>
            <a:ext cx="1052249" cy="1057536"/>
          </a:xfrm>
          <a:custGeom>
            <a:rect b="b" l="l" r="r" t="t"/>
            <a:pathLst>
              <a:path extrusionOk="0" h="50467" w="46777">
                <a:moveTo>
                  <a:pt x="1" y="1"/>
                </a:moveTo>
                <a:lnTo>
                  <a:pt x="1" y="1458"/>
                </a:lnTo>
                <a:lnTo>
                  <a:pt x="21544" y="1458"/>
                </a:lnTo>
                <a:cubicBezTo>
                  <a:pt x="34653" y="1458"/>
                  <a:pt x="45320" y="12123"/>
                  <a:pt x="45320" y="25233"/>
                </a:cubicBezTo>
                <a:cubicBezTo>
                  <a:pt x="45320" y="38344"/>
                  <a:pt x="34653" y="49009"/>
                  <a:pt x="21544" y="49009"/>
                </a:cubicBezTo>
                <a:lnTo>
                  <a:pt x="1" y="49009"/>
                </a:lnTo>
                <a:lnTo>
                  <a:pt x="1" y="50466"/>
                </a:lnTo>
                <a:lnTo>
                  <a:pt x="21544" y="50466"/>
                </a:lnTo>
                <a:cubicBezTo>
                  <a:pt x="35457" y="50466"/>
                  <a:pt x="46776" y="39146"/>
                  <a:pt x="46776" y="25233"/>
                </a:cubicBezTo>
                <a:cubicBezTo>
                  <a:pt x="46776" y="11322"/>
                  <a:pt x="35457" y="1"/>
                  <a:pt x="21544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6" name="Google Shape;466;p58"/>
          <p:cNvGrpSpPr/>
          <p:nvPr/>
        </p:nvGrpSpPr>
        <p:grpSpPr>
          <a:xfrm>
            <a:off x="5986438" y="1330108"/>
            <a:ext cx="332170" cy="329116"/>
            <a:chOff x="4448075" y="4230738"/>
            <a:chExt cx="369160" cy="365766"/>
          </a:xfrm>
        </p:grpSpPr>
        <p:sp>
          <p:nvSpPr>
            <p:cNvPr id="467" name="Google Shape;467;p58"/>
            <p:cNvSpPr/>
            <p:nvPr/>
          </p:nvSpPr>
          <p:spPr>
            <a:xfrm>
              <a:off x="4448075" y="4230738"/>
              <a:ext cx="218755" cy="219106"/>
            </a:xfrm>
            <a:custGeom>
              <a:rect b="b" l="l" r="r" t="t"/>
              <a:pathLst>
                <a:path extrusionOk="0" h="23415" w="23415">
                  <a:moveTo>
                    <a:pt x="11772" y="7415"/>
                  </a:moveTo>
                  <a:cubicBezTo>
                    <a:pt x="14049" y="7415"/>
                    <a:pt x="15935" y="9301"/>
                    <a:pt x="15935" y="11610"/>
                  </a:cubicBezTo>
                  <a:cubicBezTo>
                    <a:pt x="15935" y="13919"/>
                    <a:pt x="14049" y="15772"/>
                    <a:pt x="11772" y="15772"/>
                  </a:cubicBezTo>
                  <a:cubicBezTo>
                    <a:pt x="9463" y="15772"/>
                    <a:pt x="7577" y="13919"/>
                    <a:pt x="7577" y="11610"/>
                  </a:cubicBezTo>
                  <a:cubicBezTo>
                    <a:pt x="7577" y="9301"/>
                    <a:pt x="9463" y="7415"/>
                    <a:pt x="11772" y="7415"/>
                  </a:cubicBezTo>
                  <a:close/>
                  <a:moveTo>
                    <a:pt x="10504" y="0"/>
                  </a:moveTo>
                  <a:cubicBezTo>
                    <a:pt x="9951" y="0"/>
                    <a:pt x="9496" y="391"/>
                    <a:pt x="9431" y="943"/>
                  </a:cubicBezTo>
                  <a:lnTo>
                    <a:pt x="9268" y="2407"/>
                  </a:lnTo>
                  <a:cubicBezTo>
                    <a:pt x="8423" y="2634"/>
                    <a:pt x="7610" y="2960"/>
                    <a:pt x="6862" y="3415"/>
                  </a:cubicBezTo>
                  <a:lnTo>
                    <a:pt x="5691" y="2472"/>
                  </a:lnTo>
                  <a:cubicBezTo>
                    <a:pt x="5499" y="2324"/>
                    <a:pt x="5266" y="2250"/>
                    <a:pt x="5036" y="2250"/>
                  </a:cubicBezTo>
                  <a:cubicBezTo>
                    <a:pt x="4760" y="2250"/>
                    <a:pt x="4488" y="2357"/>
                    <a:pt x="4293" y="2569"/>
                  </a:cubicBezTo>
                  <a:lnTo>
                    <a:pt x="2504" y="4358"/>
                  </a:lnTo>
                  <a:cubicBezTo>
                    <a:pt x="2114" y="4748"/>
                    <a:pt x="2081" y="5334"/>
                    <a:pt x="2407" y="5789"/>
                  </a:cubicBezTo>
                  <a:lnTo>
                    <a:pt x="3382" y="6992"/>
                  </a:lnTo>
                  <a:cubicBezTo>
                    <a:pt x="2992" y="7707"/>
                    <a:pt x="2699" y="8455"/>
                    <a:pt x="2504" y="9236"/>
                  </a:cubicBezTo>
                  <a:lnTo>
                    <a:pt x="943" y="9431"/>
                  </a:lnTo>
                  <a:cubicBezTo>
                    <a:pt x="390" y="9496"/>
                    <a:pt x="0" y="9951"/>
                    <a:pt x="0" y="10472"/>
                  </a:cubicBezTo>
                  <a:lnTo>
                    <a:pt x="0" y="13008"/>
                  </a:lnTo>
                  <a:cubicBezTo>
                    <a:pt x="0" y="13561"/>
                    <a:pt x="390" y="14016"/>
                    <a:pt x="943" y="14081"/>
                  </a:cubicBezTo>
                  <a:lnTo>
                    <a:pt x="2602" y="14276"/>
                  </a:lnTo>
                  <a:cubicBezTo>
                    <a:pt x="2797" y="14992"/>
                    <a:pt x="3090" y="15675"/>
                    <a:pt x="3447" y="16293"/>
                  </a:cubicBezTo>
                  <a:lnTo>
                    <a:pt x="2407" y="17626"/>
                  </a:lnTo>
                  <a:cubicBezTo>
                    <a:pt x="2081" y="18049"/>
                    <a:pt x="2114" y="18667"/>
                    <a:pt x="2504" y="19024"/>
                  </a:cubicBezTo>
                  <a:lnTo>
                    <a:pt x="4293" y="20813"/>
                  </a:lnTo>
                  <a:cubicBezTo>
                    <a:pt x="4506" y="21026"/>
                    <a:pt x="4777" y="21132"/>
                    <a:pt x="5053" y="21132"/>
                  </a:cubicBezTo>
                  <a:cubicBezTo>
                    <a:pt x="5283" y="21132"/>
                    <a:pt x="5517" y="21058"/>
                    <a:pt x="5724" y="20910"/>
                  </a:cubicBezTo>
                  <a:lnTo>
                    <a:pt x="7024" y="19870"/>
                  </a:lnTo>
                  <a:cubicBezTo>
                    <a:pt x="7675" y="20260"/>
                    <a:pt x="8390" y="20553"/>
                    <a:pt x="9138" y="20780"/>
                  </a:cubicBezTo>
                  <a:lnTo>
                    <a:pt x="9333" y="22439"/>
                  </a:lnTo>
                  <a:cubicBezTo>
                    <a:pt x="9398" y="22992"/>
                    <a:pt x="9854" y="23414"/>
                    <a:pt x="10406" y="23414"/>
                  </a:cubicBezTo>
                  <a:lnTo>
                    <a:pt x="12910" y="23414"/>
                  </a:lnTo>
                  <a:cubicBezTo>
                    <a:pt x="13463" y="23414"/>
                    <a:pt x="13919" y="22992"/>
                    <a:pt x="13984" y="22439"/>
                  </a:cubicBezTo>
                  <a:lnTo>
                    <a:pt x="14179" y="20845"/>
                  </a:lnTo>
                  <a:cubicBezTo>
                    <a:pt x="14959" y="20618"/>
                    <a:pt x="15740" y="20325"/>
                    <a:pt x="16455" y="19935"/>
                  </a:cubicBezTo>
                  <a:lnTo>
                    <a:pt x="17723" y="20910"/>
                  </a:lnTo>
                  <a:cubicBezTo>
                    <a:pt x="17916" y="21073"/>
                    <a:pt x="18142" y="21148"/>
                    <a:pt x="18368" y="21148"/>
                  </a:cubicBezTo>
                  <a:cubicBezTo>
                    <a:pt x="18638" y="21148"/>
                    <a:pt x="18909" y="21040"/>
                    <a:pt x="19122" y="20845"/>
                  </a:cubicBezTo>
                  <a:lnTo>
                    <a:pt x="20910" y="19057"/>
                  </a:lnTo>
                  <a:cubicBezTo>
                    <a:pt x="21301" y="18667"/>
                    <a:pt x="21333" y="18049"/>
                    <a:pt x="21008" y="17626"/>
                  </a:cubicBezTo>
                  <a:lnTo>
                    <a:pt x="20032" y="16390"/>
                  </a:lnTo>
                  <a:cubicBezTo>
                    <a:pt x="20423" y="15675"/>
                    <a:pt x="20748" y="14927"/>
                    <a:pt x="20943" y="14146"/>
                  </a:cubicBezTo>
                  <a:lnTo>
                    <a:pt x="22471" y="13984"/>
                  </a:lnTo>
                  <a:cubicBezTo>
                    <a:pt x="22992" y="13919"/>
                    <a:pt x="23414" y="13463"/>
                    <a:pt x="23414" y="12911"/>
                  </a:cubicBezTo>
                  <a:lnTo>
                    <a:pt x="23414" y="10374"/>
                  </a:lnTo>
                  <a:cubicBezTo>
                    <a:pt x="23414" y="9821"/>
                    <a:pt x="22992" y="9366"/>
                    <a:pt x="22471" y="9301"/>
                  </a:cubicBezTo>
                  <a:lnTo>
                    <a:pt x="20975" y="9138"/>
                  </a:lnTo>
                  <a:cubicBezTo>
                    <a:pt x="20780" y="8358"/>
                    <a:pt x="20455" y="7610"/>
                    <a:pt x="20065" y="6927"/>
                  </a:cubicBezTo>
                  <a:lnTo>
                    <a:pt x="20975" y="5756"/>
                  </a:lnTo>
                  <a:cubicBezTo>
                    <a:pt x="21333" y="5334"/>
                    <a:pt x="21301" y="4748"/>
                    <a:pt x="20910" y="4358"/>
                  </a:cubicBezTo>
                  <a:lnTo>
                    <a:pt x="19122" y="2569"/>
                  </a:lnTo>
                  <a:cubicBezTo>
                    <a:pt x="18909" y="2357"/>
                    <a:pt x="18628" y="2250"/>
                    <a:pt x="18349" y="2250"/>
                  </a:cubicBezTo>
                  <a:cubicBezTo>
                    <a:pt x="18116" y="2250"/>
                    <a:pt x="17883" y="2324"/>
                    <a:pt x="17691" y="2472"/>
                  </a:cubicBezTo>
                  <a:lnTo>
                    <a:pt x="16585" y="3382"/>
                  </a:lnTo>
                  <a:cubicBezTo>
                    <a:pt x="15837" y="2960"/>
                    <a:pt x="15057" y="2602"/>
                    <a:pt x="14244" y="2407"/>
                  </a:cubicBezTo>
                  <a:lnTo>
                    <a:pt x="14081" y="943"/>
                  </a:lnTo>
                  <a:cubicBezTo>
                    <a:pt x="14016" y="391"/>
                    <a:pt x="13561" y="0"/>
                    <a:pt x="130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58"/>
            <p:cNvSpPr/>
            <p:nvPr/>
          </p:nvSpPr>
          <p:spPr>
            <a:xfrm>
              <a:off x="4636757" y="4343004"/>
              <a:ext cx="180478" cy="180188"/>
            </a:xfrm>
            <a:custGeom>
              <a:rect b="b" l="l" r="r" t="t"/>
              <a:pathLst>
                <a:path extrusionOk="0" h="19256" w="19318">
                  <a:moveTo>
                    <a:pt x="9776" y="6130"/>
                  </a:moveTo>
                  <a:cubicBezTo>
                    <a:pt x="11516" y="6130"/>
                    <a:pt x="12986" y="7500"/>
                    <a:pt x="13139" y="9270"/>
                  </a:cubicBezTo>
                  <a:cubicBezTo>
                    <a:pt x="13269" y="11124"/>
                    <a:pt x="11871" y="12815"/>
                    <a:pt x="10017" y="12945"/>
                  </a:cubicBezTo>
                  <a:cubicBezTo>
                    <a:pt x="9917" y="12953"/>
                    <a:pt x="9817" y="12958"/>
                    <a:pt x="9719" y="12958"/>
                  </a:cubicBezTo>
                  <a:cubicBezTo>
                    <a:pt x="7959" y="12958"/>
                    <a:pt x="6464" y="11609"/>
                    <a:pt x="6310" y="9823"/>
                  </a:cubicBezTo>
                  <a:cubicBezTo>
                    <a:pt x="6147" y="7937"/>
                    <a:pt x="7545" y="6278"/>
                    <a:pt x="9432" y="6148"/>
                  </a:cubicBezTo>
                  <a:cubicBezTo>
                    <a:pt x="9547" y="6136"/>
                    <a:pt x="9662" y="6130"/>
                    <a:pt x="9776" y="6130"/>
                  </a:cubicBezTo>
                  <a:close/>
                  <a:moveTo>
                    <a:pt x="9855" y="0"/>
                  </a:moveTo>
                  <a:cubicBezTo>
                    <a:pt x="9833" y="0"/>
                    <a:pt x="9811" y="1"/>
                    <a:pt x="9789" y="2"/>
                  </a:cubicBezTo>
                  <a:lnTo>
                    <a:pt x="8033" y="132"/>
                  </a:lnTo>
                  <a:cubicBezTo>
                    <a:pt x="7513" y="197"/>
                    <a:pt x="7090" y="620"/>
                    <a:pt x="7090" y="1173"/>
                  </a:cubicBezTo>
                  <a:lnTo>
                    <a:pt x="7058" y="2213"/>
                  </a:lnTo>
                  <a:cubicBezTo>
                    <a:pt x="6375" y="2441"/>
                    <a:pt x="5757" y="2766"/>
                    <a:pt x="5171" y="3189"/>
                  </a:cubicBezTo>
                  <a:lnTo>
                    <a:pt x="4293" y="2604"/>
                  </a:lnTo>
                  <a:cubicBezTo>
                    <a:pt x="4107" y="2484"/>
                    <a:pt x="3899" y="2424"/>
                    <a:pt x="3694" y="2424"/>
                  </a:cubicBezTo>
                  <a:cubicBezTo>
                    <a:pt x="3397" y="2424"/>
                    <a:pt x="3107" y="2549"/>
                    <a:pt x="2895" y="2799"/>
                  </a:cubicBezTo>
                  <a:lnTo>
                    <a:pt x="1757" y="4132"/>
                  </a:lnTo>
                  <a:cubicBezTo>
                    <a:pt x="1432" y="4555"/>
                    <a:pt x="1432" y="5173"/>
                    <a:pt x="1789" y="5563"/>
                  </a:cubicBezTo>
                  <a:lnTo>
                    <a:pt x="2570" y="6376"/>
                  </a:lnTo>
                  <a:cubicBezTo>
                    <a:pt x="2310" y="6961"/>
                    <a:pt x="2115" y="7612"/>
                    <a:pt x="2017" y="8262"/>
                  </a:cubicBezTo>
                  <a:lnTo>
                    <a:pt x="911" y="8490"/>
                  </a:lnTo>
                  <a:cubicBezTo>
                    <a:pt x="391" y="8587"/>
                    <a:pt x="1" y="9075"/>
                    <a:pt x="66" y="9595"/>
                  </a:cubicBezTo>
                  <a:lnTo>
                    <a:pt x="196" y="11351"/>
                  </a:lnTo>
                  <a:cubicBezTo>
                    <a:pt x="261" y="11872"/>
                    <a:pt x="684" y="12294"/>
                    <a:pt x="1237" y="12327"/>
                  </a:cubicBezTo>
                  <a:lnTo>
                    <a:pt x="2407" y="12359"/>
                  </a:lnTo>
                  <a:cubicBezTo>
                    <a:pt x="2635" y="12912"/>
                    <a:pt x="2928" y="13465"/>
                    <a:pt x="3253" y="13953"/>
                  </a:cubicBezTo>
                  <a:lnTo>
                    <a:pt x="2602" y="14961"/>
                  </a:lnTo>
                  <a:cubicBezTo>
                    <a:pt x="2277" y="15416"/>
                    <a:pt x="2375" y="16002"/>
                    <a:pt x="2798" y="16359"/>
                  </a:cubicBezTo>
                  <a:lnTo>
                    <a:pt x="4131" y="17498"/>
                  </a:lnTo>
                  <a:cubicBezTo>
                    <a:pt x="4317" y="17653"/>
                    <a:pt x="4555" y="17734"/>
                    <a:pt x="4796" y="17734"/>
                  </a:cubicBezTo>
                  <a:cubicBezTo>
                    <a:pt x="5059" y="17734"/>
                    <a:pt x="5325" y="17637"/>
                    <a:pt x="5529" y="17433"/>
                  </a:cubicBezTo>
                  <a:lnTo>
                    <a:pt x="6407" y="16620"/>
                  </a:lnTo>
                  <a:cubicBezTo>
                    <a:pt x="6960" y="16912"/>
                    <a:pt x="7578" y="17107"/>
                    <a:pt x="8196" y="17205"/>
                  </a:cubicBezTo>
                  <a:lnTo>
                    <a:pt x="8423" y="18408"/>
                  </a:lnTo>
                  <a:cubicBezTo>
                    <a:pt x="8548" y="18906"/>
                    <a:pt x="9001" y="19256"/>
                    <a:pt x="9496" y="19256"/>
                  </a:cubicBezTo>
                  <a:cubicBezTo>
                    <a:pt x="9518" y="19256"/>
                    <a:pt x="9540" y="19255"/>
                    <a:pt x="9562" y="19254"/>
                  </a:cubicBezTo>
                  <a:lnTo>
                    <a:pt x="11285" y="19124"/>
                  </a:lnTo>
                  <a:cubicBezTo>
                    <a:pt x="11838" y="19059"/>
                    <a:pt x="12261" y="18636"/>
                    <a:pt x="12261" y="18083"/>
                  </a:cubicBezTo>
                  <a:lnTo>
                    <a:pt x="12293" y="16912"/>
                  </a:lnTo>
                  <a:cubicBezTo>
                    <a:pt x="12944" y="16685"/>
                    <a:pt x="13529" y="16392"/>
                    <a:pt x="14114" y="16002"/>
                  </a:cubicBezTo>
                  <a:lnTo>
                    <a:pt x="15057" y="16652"/>
                  </a:lnTo>
                  <a:cubicBezTo>
                    <a:pt x="15237" y="16768"/>
                    <a:pt x="15437" y="16822"/>
                    <a:pt x="15635" y="16822"/>
                  </a:cubicBezTo>
                  <a:cubicBezTo>
                    <a:pt x="15939" y="16822"/>
                    <a:pt x="16239" y="16693"/>
                    <a:pt x="16456" y="16457"/>
                  </a:cubicBezTo>
                  <a:lnTo>
                    <a:pt x="17594" y="15124"/>
                  </a:lnTo>
                  <a:cubicBezTo>
                    <a:pt x="17919" y="14701"/>
                    <a:pt x="17919" y="14083"/>
                    <a:pt x="17561" y="13693"/>
                  </a:cubicBezTo>
                  <a:lnTo>
                    <a:pt x="16781" y="12880"/>
                  </a:lnTo>
                  <a:cubicBezTo>
                    <a:pt x="17041" y="12294"/>
                    <a:pt x="17269" y="11644"/>
                    <a:pt x="17366" y="10994"/>
                  </a:cubicBezTo>
                  <a:lnTo>
                    <a:pt x="18440" y="10766"/>
                  </a:lnTo>
                  <a:cubicBezTo>
                    <a:pt x="18960" y="10668"/>
                    <a:pt x="19318" y="10181"/>
                    <a:pt x="19285" y="9660"/>
                  </a:cubicBezTo>
                  <a:lnTo>
                    <a:pt x="19155" y="7904"/>
                  </a:lnTo>
                  <a:cubicBezTo>
                    <a:pt x="19090" y="7384"/>
                    <a:pt x="18667" y="6961"/>
                    <a:pt x="18114" y="6929"/>
                  </a:cubicBezTo>
                  <a:lnTo>
                    <a:pt x="17041" y="6896"/>
                  </a:lnTo>
                  <a:cubicBezTo>
                    <a:pt x="16846" y="6278"/>
                    <a:pt x="16553" y="5693"/>
                    <a:pt x="16163" y="5173"/>
                  </a:cubicBezTo>
                  <a:lnTo>
                    <a:pt x="16748" y="4295"/>
                  </a:lnTo>
                  <a:cubicBezTo>
                    <a:pt x="17074" y="3839"/>
                    <a:pt x="16976" y="3254"/>
                    <a:pt x="16553" y="2896"/>
                  </a:cubicBezTo>
                  <a:lnTo>
                    <a:pt x="15220" y="1758"/>
                  </a:lnTo>
                  <a:cubicBezTo>
                    <a:pt x="15030" y="1599"/>
                    <a:pt x="14785" y="1518"/>
                    <a:pt x="14539" y="1518"/>
                  </a:cubicBezTo>
                  <a:cubicBezTo>
                    <a:pt x="14281" y="1518"/>
                    <a:pt x="14021" y="1608"/>
                    <a:pt x="13822" y="1791"/>
                  </a:cubicBezTo>
                  <a:lnTo>
                    <a:pt x="13074" y="2506"/>
                  </a:lnTo>
                  <a:cubicBezTo>
                    <a:pt x="12456" y="2181"/>
                    <a:pt x="11806" y="1986"/>
                    <a:pt x="11123" y="1856"/>
                  </a:cubicBezTo>
                  <a:lnTo>
                    <a:pt x="10927" y="848"/>
                  </a:lnTo>
                  <a:cubicBezTo>
                    <a:pt x="10803" y="349"/>
                    <a:pt x="10350" y="0"/>
                    <a:pt x="9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58"/>
            <p:cNvSpPr/>
            <p:nvPr/>
          </p:nvSpPr>
          <p:spPr>
            <a:xfrm>
              <a:off x="4520085" y="4450124"/>
              <a:ext cx="146145" cy="146379"/>
            </a:xfrm>
            <a:custGeom>
              <a:rect b="b" l="l" r="r" t="t"/>
              <a:pathLst>
                <a:path extrusionOk="0" h="15643" w="15643">
                  <a:moveTo>
                    <a:pt x="7903" y="4976"/>
                  </a:moveTo>
                  <a:cubicBezTo>
                    <a:pt x="9431" y="5009"/>
                    <a:pt x="10667" y="6277"/>
                    <a:pt x="10634" y="7806"/>
                  </a:cubicBezTo>
                  <a:cubicBezTo>
                    <a:pt x="10634" y="9334"/>
                    <a:pt x="9366" y="10570"/>
                    <a:pt x="7838" y="10570"/>
                  </a:cubicBezTo>
                  <a:cubicBezTo>
                    <a:pt x="6277" y="10537"/>
                    <a:pt x="5041" y="9269"/>
                    <a:pt x="5073" y="7741"/>
                  </a:cubicBezTo>
                  <a:cubicBezTo>
                    <a:pt x="5106" y="6180"/>
                    <a:pt x="6374" y="4976"/>
                    <a:pt x="7903" y="4976"/>
                  </a:cubicBezTo>
                  <a:close/>
                  <a:moveTo>
                    <a:pt x="7415" y="1"/>
                  </a:moveTo>
                  <a:cubicBezTo>
                    <a:pt x="6895" y="1"/>
                    <a:pt x="6439" y="391"/>
                    <a:pt x="6342" y="944"/>
                  </a:cubicBezTo>
                  <a:lnTo>
                    <a:pt x="6277" y="1594"/>
                  </a:lnTo>
                  <a:cubicBezTo>
                    <a:pt x="5724" y="1724"/>
                    <a:pt x="5171" y="1952"/>
                    <a:pt x="4683" y="2245"/>
                  </a:cubicBezTo>
                  <a:lnTo>
                    <a:pt x="4130" y="1822"/>
                  </a:lnTo>
                  <a:cubicBezTo>
                    <a:pt x="3948" y="1655"/>
                    <a:pt x="3716" y="1573"/>
                    <a:pt x="3480" y="1573"/>
                  </a:cubicBezTo>
                  <a:cubicBezTo>
                    <a:pt x="3212" y="1573"/>
                    <a:pt x="2940" y="1679"/>
                    <a:pt x="2732" y="1887"/>
                  </a:cubicBezTo>
                  <a:lnTo>
                    <a:pt x="1952" y="2635"/>
                  </a:lnTo>
                  <a:cubicBezTo>
                    <a:pt x="1594" y="3025"/>
                    <a:pt x="1529" y="3611"/>
                    <a:pt x="1854" y="4033"/>
                  </a:cubicBezTo>
                  <a:lnTo>
                    <a:pt x="2309" y="4619"/>
                  </a:lnTo>
                  <a:cubicBezTo>
                    <a:pt x="2049" y="5107"/>
                    <a:pt x="1854" y="5594"/>
                    <a:pt x="1724" y="6115"/>
                  </a:cubicBezTo>
                  <a:lnTo>
                    <a:pt x="976" y="6180"/>
                  </a:lnTo>
                  <a:cubicBezTo>
                    <a:pt x="456" y="6245"/>
                    <a:pt x="33" y="6700"/>
                    <a:pt x="33" y="7220"/>
                  </a:cubicBezTo>
                  <a:lnTo>
                    <a:pt x="33" y="8293"/>
                  </a:lnTo>
                  <a:cubicBezTo>
                    <a:pt x="0" y="8846"/>
                    <a:pt x="423" y="9302"/>
                    <a:pt x="943" y="9367"/>
                  </a:cubicBezTo>
                  <a:lnTo>
                    <a:pt x="1724" y="9464"/>
                  </a:lnTo>
                  <a:cubicBezTo>
                    <a:pt x="1854" y="9952"/>
                    <a:pt x="2049" y="10407"/>
                    <a:pt x="2277" y="10830"/>
                  </a:cubicBezTo>
                  <a:lnTo>
                    <a:pt x="1789" y="11480"/>
                  </a:lnTo>
                  <a:cubicBezTo>
                    <a:pt x="1431" y="11871"/>
                    <a:pt x="1464" y="12488"/>
                    <a:pt x="1854" y="12879"/>
                  </a:cubicBezTo>
                  <a:lnTo>
                    <a:pt x="2602" y="13627"/>
                  </a:lnTo>
                  <a:cubicBezTo>
                    <a:pt x="2800" y="13843"/>
                    <a:pt x="3078" y="13959"/>
                    <a:pt x="3359" y="13959"/>
                  </a:cubicBezTo>
                  <a:cubicBezTo>
                    <a:pt x="3584" y="13959"/>
                    <a:pt x="3812" y="13884"/>
                    <a:pt x="4000" y="13724"/>
                  </a:cubicBezTo>
                  <a:lnTo>
                    <a:pt x="4618" y="13269"/>
                  </a:lnTo>
                  <a:cubicBezTo>
                    <a:pt x="5073" y="13529"/>
                    <a:pt x="5561" y="13724"/>
                    <a:pt x="6049" y="13854"/>
                  </a:cubicBezTo>
                  <a:lnTo>
                    <a:pt x="6114" y="14667"/>
                  </a:lnTo>
                  <a:cubicBezTo>
                    <a:pt x="6179" y="15220"/>
                    <a:pt x="6634" y="15610"/>
                    <a:pt x="7155" y="15643"/>
                  </a:cubicBezTo>
                  <a:lnTo>
                    <a:pt x="8228" y="15643"/>
                  </a:lnTo>
                  <a:cubicBezTo>
                    <a:pt x="8781" y="15643"/>
                    <a:pt x="9236" y="15253"/>
                    <a:pt x="9301" y="14732"/>
                  </a:cubicBezTo>
                  <a:lnTo>
                    <a:pt x="9399" y="13952"/>
                  </a:lnTo>
                  <a:cubicBezTo>
                    <a:pt x="9919" y="13822"/>
                    <a:pt x="10439" y="13627"/>
                    <a:pt x="10927" y="13334"/>
                  </a:cubicBezTo>
                  <a:lnTo>
                    <a:pt x="11512" y="13822"/>
                  </a:lnTo>
                  <a:cubicBezTo>
                    <a:pt x="11710" y="13989"/>
                    <a:pt x="11943" y="14071"/>
                    <a:pt x="12175" y="14071"/>
                  </a:cubicBezTo>
                  <a:cubicBezTo>
                    <a:pt x="12440" y="14071"/>
                    <a:pt x="12703" y="13965"/>
                    <a:pt x="12911" y="13757"/>
                  </a:cubicBezTo>
                  <a:lnTo>
                    <a:pt x="13691" y="13009"/>
                  </a:lnTo>
                  <a:cubicBezTo>
                    <a:pt x="14081" y="12651"/>
                    <a:pt x="14114" y="12033"/>
                    <a:pt x="13789" y="11610"/>
                  </a:cubicBezTo>
                  <a:lnTo>
                    <a:pt x="13333" y="11025"/>
                  </a:lnTo>
                  <a:cubicBezTo>
                    <a:pt x="13626" y="10537"/>
                    <a:pt x="13821" y="10049"/>
                    <a:pt x="13984" y="9529"/>
                  </a:cubicBezTo>
                  <a:lnTo>
                    <a:pt x="14667" y="9464"/>
                  </a:lnTo>
                  <a:cubicBezTo>
                    <a:pt x="15220" y="9399"/>
                    <a:pt x="15610" y="8944"/>
                    <a:pt x="15642" y="8424"/>
                  </a:cubicBezTo>
                  <a:lnTo>
                    <a:pt x="15642" y="7350"/>
                  </a:lnTo>
                  <a:cubicBezTo>
                    <a:pt x="15642" y="6830"/>
                    <a:pt x="15252" y="6342"/>
                    <a:pt x="14732" y="6277"/>
                  </a:cubicBezTo>
                  <a:lnTo>
                    <a:pt x="14016" y="6180"/>
                  </a:lnTo>
                  <a:cubicBezTo>
                    <a:pt x="13886" y="5692"/>
                    <a:pt x="13691" y="5172"/>
                    <a:pt x="13463" y="4716"/>
                  </a:cubicBezTo>
                  <a:lnTo>
                    <a:pt x="13886" y="4196"/>
                  </a:lnTo>
                  <a:cubicBezTo>
                    <a:pt x="14211" y="3773"/>
                    <a:pt x="14179" y="3155"/>
                    <a:pt x="13821" y="2798"/>
                  </a:cubicBezTo>
                  <a:lnTo>
                    <a:pt x="13073" y="2017"/>
                  </a:lnTo>
                  <a:cubicBezTo>
                    <a:pt x="12860" y="1804"/>
                    <a:pt x="12589" y="1698"/>
                    <a:pt x="12313" y="1698"/>
                  </a:cubicBezTo>
                  <a:cubicBezTo>
                    <a:pt x="12083" y="1698"/>
                    <a:pt x="11849" y="1772"/>
                    <a:pt x="11642" y="1920"/>
                  </a:cubicBezTo>
                  <a:lnTo>
                    <a:pt x="11155" y="2310"/>
                  </a:lnTo>
                  <a:cubicBezTo>
                    <a:pt x="10667" y="2017"/>
                    <a:pt x="10146" y="1790"/>
                    <a:pt x="9594" y="1627"/>
                  </a:cubicBezTo>
                  <a:lnTo>
                    <a:pt x="9529" y="977"/>
                  </a:lnTo>
                  <a:cubicBezTo>
                    <a:pt x="9464" y="424"/>
                    <a:pt x="9041" y="33"/>
                    <a:pt x="8488" y="33"/>
                  </a:cubicBezTo>
                  <a:lnTo>
                    <a:pt x="7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0" name="Google Shape;470;p58"/>
          <p:cNvSpPr txBox="1"/>
          <p:nvPr/>
        </p:nvSpPr>
        <p:spPr>
          <a:xfrm>
            <a:off x="5624075" y="2124575"/>
            <a:ext cx="329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Standard Registries</a:t>
            </a:r>
            <a:endParaRPr b="1"/>
          </a:p>
        </p:txBody>
      </p:sp>
      <p:sp>
        <p:nvSpPr>
          <p:cNvPr id="471" name="Google Shape;471;p58"/>
          <p:cNvSpPr/>
          <p:nvPr/>
        </p:nvSpPr>
        <p:spPr>
          <a:xfrm>
            <a:off x="5492000" y="2617925"/>
            <a:ext cx="11931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Terminology Services</a:t>
            </a:r>
            <a:endParaRPr sz="1000"/>
          </a:p>
        </p:txBody>
      </p:sp>
      <p:sp>
        <p:nvSpPr>
          <p:cNvPr id="472" name="Google Shape;472;p58"/>
          <p:cNvSpPr/>
          <p:nvPr/>
        </p:nvSpPr>
        <p:spPr>
          <a:xfrm>
            <a:off x="6685156" y="2611750"/>
            <a:ext cx="11931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Client Registry</a:t>
            </a:r>
            <a:endParaRPr sz="1000"/>
          </a:p>
        </p:txBody>
      </p:sp>
      <p:sp>
        <p:nvSpPr>
          <p:cNvPr id="473" name="Google Shape;473;p58"/>
          <p:cNvSpPr/>
          <p:nvPr/>
        </p:nvSpPr>
        <p:spPr>
          <a:xfrm>
            <a:off x="7878312" y="2611750"/>
            <a:ext cx="11931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Facility Registry</a:t>
            </a:r>
            <a:endParaRPr sz="1000"/>
          </a:p>
        </p:txBody>
      </p:sp>
      <p:sp>
        <p:nvSpPr>
          <p:cNvPr id="474" name="Google Shape;474;p58"/>
          <p:cNvSpPr/>
          <p:nvPr/>
        </p:nvSpPr>
        <p:spPr>
          <a:xfrm>
            <a:off x="5492000" y="2998925"/>
            <a:ext cx="11931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Human Resource Registry</a:t>
            </a:r>
            <a:endParaRPr sz="1000"/>
          </a:p>
        </p:txBody>
      </p:sp>
      <p:sp>
        <p:nvSpPr>
          <p:cNvPr id="475" name="Google Shape;475;p58"/>
          <p:cNvSpPr/>
          <p:nvPr/>
        </p:nvSpPr>
        <p:spPr>
          <a:xfrm>
            <a:off x="6685156" y="2992750"/>
            <a:ext cx="11931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Health Product Catalogue</a:t>
            </a:r>
            <a:endParaRPr sz="1000"/>
          </a:p>
        </p:txBody>
      </p:sp>
      <p:sp>
        <p:nvSpPr>
          <p:cNvPr id="476" name="Google Shape;476;p58"/>
          <p:cNvSpPr/>
          <p:nvPr/>
        </p:nvSpPr>
        <p:spPr>
          <a:xfrm>
            <a:off x="7878312" y="2992750"/>
            <a:ext cx="11931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Others</a:t>
            </a:r>
            <a:endParaRPr sz="1000"/>
          </a:p>
        </p:txBody>
      </p:sp>
      <p:sp>
        <p:nvSpPr>
          <p:cNvPr id="477" name="Google Shape;477;p58"/>
          <p:cNvSpPr txBox="1"/>
          <p:nvPr/>
        </p:nvSpPr>
        <p:spPr>
          <a:xfrm>
            <a:off x="915325" y="1043400"/>
            <a:ext cx="3978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S.E.C.U.R.E.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S</a:t>
            </a:r>
            <a:r>
              <a:rPr lang="en"/>
              <a:t>eamless Interoperability: Smooth data exchange among stakeholders.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E</a:t>
            </a:r>
            <a:r>
              <a:rPr lang="en"/>
              <a:t>nhanced Care: Improved patient treatment and outcomes.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C</a:t>
            </a:r>
            <a:r>
              <a:rPr lang="en"/>
              <a:t>onsistency: Standardized, accurate health information.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U</a:t>
            </a:r>
            <a:r>
              <a:rPr lang="en"/>
              <a:t>tility: Streamlined workflows and timely data access.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R</a:t>
            </a:r>
            <a:r>
              <a:rPr lang="en"/>
              <a:t>esilience: Adaptability to changing healthcare needs.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E</a:t>
            </a:r>
            <a:r>
              <a:rPr lang="en"/>
              <a:t>mpowerment: Patient engagement and data control.</a:t>
            </a:r>
            <a:endParaRPr/>
          </a:p>
        </p:txBody>
      </p:sp>
      <p:sp>
        <p:nvSpPr>
          <p:cNvPr id="478" name="Google Shape;478;p58"/>
          <p:cNvSpPr/>
          <p:nvPr/>
        </p:nvSpPr>
        <p:spPr>
          <a:xfrm>
            <a:off x="967825" y="4339425"/>
            <a:ext cx="7930500" cy="682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the Service-Oriented Architecture Pattern to enable all of this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/>
        </p:nvSpPr>
        <p:spPr>
          <a:xfrm>
            <a:off x="137975" y="594932"/>
            <a:ext cx="8747700" cy="23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Development of the Health Sector </a:t>
            </a:r>
            <a:endParaRPr b="1" sz="4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Enterprise Architecture</a:t>
            </a:r>
            <a:endParaRPr b="0" i="1" sz="2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41"/>
          <p:cNvSpPr txBox="1"/>
          <p:nvPr/>
        </p:nvSpPr>
        <p:spPr>
          <a:xfrm>
            <a:off x="1147421" y="2453405"/>
            <a:ext cx="68352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Mr. Francis Uy</a:t>
            </a:r>
            <a:endParaRPr b="1" sz="2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Chief Enterprise Architecture, Sinag Solutions, Inc.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Consultant, DOH-</a:t>
            </a:r>
            <a:r>
              <a:rPr b="0" i="0" lang="en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Management and Information Technology Service</a:t>
            </a:r>
            <a:endParaRPr b="0" i="0" sz="17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9"/>
          <p:cNvSpPr txBox="1"/>
          <p:nvPr/>
        </p:nvSpPr>
        <p:spPr>
          <a:xfrm>
            <a:off x="1387063" y="161650"/>
            <a:ext cx="7175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92D05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936325" y="1137609"/>
            <a:ext cx="954300" cy="937500"/>
          </a:xfrm>
          <a:prstGeom prst="cube">
            <a:avLst>
              <a:gd fmla="val 25000" name="adj"/>
            </a:avLst>
          </a:prstGeom>
          <a:solidFill>
            <a:srgbClr val="92D050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App</a:t>
            </a:r>
            <a:endParaRPr/>
          </a:p>
        </p:txBody>
      </p:sp>
      <p:sp>
        <p:nvSpPr>
          <p:cNvPr id="485" name="Google Shape;485;p59"/>
          <p:cNvSpPr/>
          <p:nvPr/>
        </p:nvSpPr>
        <p:spPr>
          <a:xfrm>
            <a:off x="7927370" y="1137609"/>
            <a:ext cx="954300" cy="937500"/>
          </a:xfrm>
          <a:prstGeom prst="cube">
            <a:avLst>
              <a:gd fmla="val 25000" name="adj"/>
            </a:avLst>
          </a:prstGeom>
          <a:solidFill>
            <a:srgbClr val="92D050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App</a:t>
            </a:r>
            <a:endParaRPr/>
          </a:p>
        </p:txBody>
      </p:sp>
      <p:cxnSp>
        <p:nvCxnSpPr>
          <p:cNvPr id="486" name="Google Shape;486;p59"/>
          <p:cNvCxnSpPr>
            <a:stCxn id="484" idx="4"/>
            <a:endCxn id="485" idx="2"/>
          </p:cNvCxnSpPr>
          <p:nvPr/>
        </p:nvCxnSpPr>
        <p:spPr>
          <a:xfrm>
            <a:off x="1656250" y="1723546"/>
            <a:ext cx="6271200" cy="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7" name="Google Shape;487;p59"/>
          <p:cNvSpPr/>
          <p:nvPr/>
        </p:nvSpPr>
        <p:spPr>
          <a:xfrm>
            <a:off x="7949170" y="2156105"/>
            <a:ext cx="954300" cy="937500"/>
          </a:xfrm>
          <a:prstGeom prst="cube">
            <a:avLst>
              <a:gd fmla="val 25000" name="adj"/>
            </a:avLst>
          </a:prstGeom>
          <a:solidFill>
            <a:srgbClr val="92D050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App</a:t>
            </a:r>
            <a:endParaRPr/>
          </a:p>
        </p:txBody>
      </p:sp>
      <p:cxnSp>
        <p:nvCxnSpPr>
          <p:cNvPr id="488" name="Google Shape;488;p59"/>
          <p:cNvCxnSpPr>
            <a:stCxn id="484" idx="4"/>
            <a:endCxn id="487" idx="2"/>
          </p:cNvCxnSpPr>
          <p:nvPr/>
        </p:nvCxnSpPr>
        <p:spPr>
          <a:xfrm>
            <a:off x="1656250" y="1723546"/>
            <a:ext cx="6292800" cy="10185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9" name="Google Shape;489;p59"/>
          <p:cNvSpPr/>
          <p:nvPr/>
        </p:nvSpPr>
        <p:spPr>
          <a:xfrm>
            <a:off x="7927370" y="3093568"/>
            <a:ext cx="954300" cy="937500"/>
          </a:xfrm>
          <a:prstGeom prst="cube">
            <a:avLst>
              <a:gd fmla="val 25000" name="adj"/>
            </a:avLst>
          </a:prstGeom>
          <a:solidFill>
            <a:srgbClr val="92D050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App</a:t>
            </a:r>
            <a:endParaRPr/>
          </a:p>
        </p:txBody>
      </p:sp>
      <p:cxnSp>
        <p:nvCxnSpPr>
          <p:cNvPr id="490" name="Google Shape;490;p59"/>
          <p:cNvCxnSpPr>
            <a:stCxn id="484" idx="4"/>
            <a:endCxn id="489" idx="2"/>
          </p:cNvCxnSpPr>
          <p:nvPr/>
        </p:nvCxnSpPr>
        <p:spPr>
          <a:xfrm>
            <a:off x="1656250" y="1723546"/>
            <a:ext cx="6271200" cy="19560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1" name="Google Shape;491;p59"/>
          <p:cNvSpPr/>
          <p:nvPr/>
        </p:nvSpPr>
        <p:spPr>
          <a:xfrm>
            <a:off x="7927370" y="4031031"/>
            <a:ext cx="954300" cy="937500"/>
          </a:xfrm>
          <a:prstGeom prst="cube">
            <a:avLst>
              <a:gd fmla="val 25000" name="adj"/>
            </a:avLst>
          </a:prstGeom>
          <a:solidFill>
            <a:srgbClr val="92D050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App</a:t>
            </a:r>
            <a:endParaRPr/>
          </a:p>
        </p:txBody>
      </p:sp>
      <p:cxnSp>
        <p:nvCxnSpPr>
          <p:cNvPr id="492" name="Google Shape;492;p59"/>
          <p:cNvCxnSpPr>
            <a:stCxn id="484" idx="4"/>
            <a:endCxn id="491" idx="2"/>
          </p:cNvCxnSpPr>
          <p:nvPr/>
        </p:nvCxnSpPr>
        <p:spPr>
          <a:xfrm>
            <a:off x="1656250" y="1723546"/>
            <a:ext cx="6271200" cy="28935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3" name="Google Shape;493;p59"/>
          <p:cNvSpPr/>
          <p:nvPr/>
        </p:nvSpPr>
        <p:spPr>
          <a:xfrm>
            <a:off x="936325" y="2151940"/>
            <a:ext cx="954300" cy="937500"/>
          </a:xfrm>
          <a:prstGeom prst="cube">
            <a:avLst>
              <a:gd fmla="val 25000" name="adj"/>
            </a:avLst>
          </a:prstGeom>
          <a:solidFill>
            <a:srgbClr val="92D050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App</a:t>
            </a:r>
            <a:endParaRPr/>
          </a:p>
        </p:txBody>
      </p:sp>
      <p:cxnSp>
        <p:nvCxnSpPr>
          <p:cNvPr id="494" name="Google Shape;494;p59"/>
          <p:cNvCxnSpPr>
            <a:stCxn id="493" idx="4"/>
            <a:endCxn id="485" idx="2"/>
          </p:cNvCxnSpPr>
          <p:nvPr/>
        </p:nvCxnSpPr>
        <p:spPr>
          <a:xfrm flipH="1" rot="10800000">
            <a:off x="1656250" y="1723578"/>
            <a:ext cx="6271200" cy="10143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5" name="Google Shape;495;p59"/>
          <p:cNvCxnSpPr>
            <a:stCxn id="493" idx="4"/>
            <a:endCxn id="487" idx="2"/>
          </p:cNvCxnSpPr>
          <p:nvPr/>
        </p:nvCxnSpPr>
        <p:spPr>
          <a:xfrm>
            <a:off x="1656250" y="2737878"/>
            <a:ext cx="6292800" cy="42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6" name="Google Shape;496;p59"/>
          <p:cNvCxnSpPr>
            <a:stCxn id="493" idx="4"/>
            <a:endCxn id="489" idx="2"/>
          </p:cNvCxnSpPr>
          <p:nvPr/>
        </p:nvCxnSpPr>
        <p:spPr>
          <a:xfrm>
            <a:off x="1656250" y="2737878"/>
            <a:ext cx="6271200" cy="9417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7" name="Google Shape;497;p59"/>
          <p:cNvCxnSpPr>
            <a:stCxn id="493" idx="4"/>
            <a:endCxn id="491" idx="2"/>
          </p:cNvCxnSpPr>
          <p:nvPr/>
        </p:nvCxnSpPr>
        <p:spPr>
          <a:xfrm>
            <a:off x="1656250" y="2737878"/>
            <a:ext cx="6271200" cy="18792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8" name="Google Shape;498;p59"/>
          <p:cNvSpPr/>
          <p:nvPr/>
        </p:nvSpPr>
        <p:spPr>
          <a:xfrm>
            <a:off x="936325" y="3111461"/>
            <a:ext cx="954300" cy="937500"/>
          </a:xfrm>
          <a:prstGeom prst="cube">
            <a:avLst>
              <a:gd fmla="val 25000" name="adj"/>
            </a:avLst>
          </a:prstGeom>
          <a:solidFill>
            <a:srgbClr val="92D050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App</a:t>
            </a:r>
            <a:endParaRPr/>
          </a:p>
        </p:txBody>
      </p:sp>
      <p:cxnSp>
        <p:nvCxnSpPr>
          <p:cNvPr id="499" name="Google Shape;499;p59"/>
          <p:cNvCxnSpPr>
            <a:stCxn id="498" idx="4"/>
            <a:endCxn id="485" idx="2"/>
          </p:cNvCxnSpPr>
          <p:nvPr/>
        </p:nvCxnSpPr>
        <p:spPr>
          <a:xfrm flipH="1" rot="10800000">
            <a:off x="1656250" y="1723398"/>
            <a:ext cx="6271200" cy="19740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0" name="Google Shape;500;p59"/>
          <p:cNvCxnSpPr>
            <a:stCxn id="498" idx="4"/>
            <a:endCxn id="487" idx="2"/>
          </p:cNvCxnSpPr>
          <p:nvPr/>
        </p:nvCxnSpPr>
        <p:spPr>
          <a:xfrm flipH="1" rot="10800000">
            <a:off x="1656250" y="2741898"/>
            <a:ext cx="6292800" cy="9555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1" name="Google Shape;501;p59"/>
          <p:cNvCxnSpPr>
            <a:stCxn id="498" idx="4"/>
            <a:endCxn id="489" idx="2"/>
          </p:cNvCxnSpPr>
          <p:nvPr/>
        </p:nvCxnSpPr>
        <p:spPr>
          <a:xfrm flipH="1" rot="10800000">
            <a:off x="1656250" y="3679398"/>
            <a:ext cx="6271200" cy="180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2" name="Google Shape;502;p59"/>
          <p:cNvCxnSpPr>
            <a:stCxn id="498" idx="4"/>
            <a:endCxn id="491" idx="2"/>
          </p:cNvCxnSpPr>
          <p:nvPr/>
        </p:nvCxnSpPr>
        <p:spPr>
          <a:xfrm>
            <a:off x="1656250" y="3697398"/>
            <a:ext cx="6271200" cy="9195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3" name="Google Shape;503;p59"/>
          <p:cNvSpPr/>
          <p:nvPr/>
        </p:nvSpPr>
        <p:spPr>
          <a:xfrm>
            <a:off x="936325" y="4063292"/>
            <a:ext cx="954300" cy="937500"/>
          </a:xfrm>
          <a:prstGeom prst="cube">
            <a:avLst>
              <a:gd fmla="val 25000" name="adj"/>
            </a:avLst>
          </a:prstGeom>
          <a:solidFill>
            <a:srgbClr val="92D050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App</a:t>
            </a:r>
            <a:endParaRPr/>
          </a:p>
        </p:txBody>
      </p:sp>
      <p:cxnSp>
        <p:nvCxnSpPr>
          <p:cNvPr id="504" name="Google Shape;504;p59"/>
          <p:cNvCxnSpPr>
            <a:stCxn id="503" idx="4"/>
            <a:endCxn id="485" idx="2"/>
          </p:cNvCxnSpPr>
          <p:nvPr/>
        </p:nvCxnSpPr>
        <p:spPr>
          <a:xfrm flipH="1" rot="10800000">
            <a:off x="1656250" y="1723629"/>
            <a:ext cx="6271200" cy="29256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59"/>
          <p:cNvCxnSpPr>
            <a:stCxn id="503" idx="4"/>
            <a:endCxn id="487" idx="2"/>
          </p:cNvCxnSpPr>
          <p:nvPr/>
        </p:nvCxnSpPr>
        <p:spPr>
          <a:xfrm flipH="1" rot="10800000">
            <a:off x="1656250" y="2742129"/>
            <a:ext cx="6292800" cy="19071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59"/>
          <p:cNvCxnSpPr>
            <a:stCxn id="503" idx="4"/>
            <a:endCxn id="489" idx="2"/>
          </p:cNvCxnSpPr>
          <p:nvPr/>
        </p:nvCxnSpPr>
        <p:spPr>
          <a:xfrm flipH="1" rot="10800000">
            <a:off x="1656250" y="3679629"/>
            <a:ext cx="6271200" cy="9696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7" name="Google Shape;507;p59"/>
          <p:cNvCxnSpPr>
            <a:stCxn id="503" idx="4"/>
            <a:endCxn id="491" idx="2"/>
          </p:cNvCxnSpPr>
          <p:nvPr/>
        </p:nvCxnSpPr>
        <p:spPr>
          <a:xfrm flipH="1" rot="10800000">
            <a:off x="1656250" y="4616829"/>
            <a:ext cx="6271200" cy="324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8" name="Google Shape;508;p59"/>
          <p:cNvSpPr txBox="1"/>
          <p:nvPr/>
        </p:nvSpPr>
        <p:spPr>
          <a:xfrm>
            <a:off x="968925" y="73150"/>
            <a:ext cx="793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Roboto Medium"/>
                <a:ea typeface="Roboto Medium"/>
                <a:cs typeface="Roboto Medium"/>
                <a:sym typeface="Roboto Medium"/>
              </a:rPr>
              <a:t>Point to Point example</a:t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0"/>
          <p:cNvSpPr txBox="1"/>
          <p:nvPr/>
        </p:nvSpPr>
        <p:spPr>
          <a:xfrm>
            <a:off x="1387063" y="161650"/>
            <a:ext cx="7175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92D05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4" name="Google Shape;514;p60"/>
          <p:cNvSpPr txBox="1"/>
          <p:nvPr/>
        </p:nvSpPr>
        <p:spPr>
          <a:xfrm>
            <a:off x="968925" y="73150"/>
            <a:ext cx="793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Roboto Medium"/>
                <a:ea typeface="Roboto Medium"/>
                <a:cs typeface="Roboto Medium"/>
                <a:sym typeface="Roboto Medium"/>
              </a:rPr>
              <a:t>SOA example</a:t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15" name="Google Shape;515;p60"/>
          <p:cNvSpPr txBox="1"/>
          <p:nvPr/>
        </p:nvSpPr>
        <p:spPr>
          <a:xfrm>
            <a:off x="1924717" y="534853"/>
            <a:ext cx="61119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92D05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6" name="Google Shape;516;p60"/>
          <p:cNvSpPr/>
          <p:nvPr/>
        </p:nvSpPr>
        <p:spPr>
          <a:xfrm>
            <a:off x="968925" y="731050"/>
            <a:ext cx="949800" cy="1038000"/>
          </a:xfrm>
          <a:prstGeom prst="cube">
            <a:avLst>
              <a:gd fmla="val 25000" name="adj"/>
            </a:avLst>
          </a:prstGeom>
          <a:solidFill>
            <a:srgbClr val="92D050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App</a:t>
            </a:r>
            <a:endParaRPr/>
          </a:p>
        </p:txBody>
      </p:sp>
      <p:sp>
        <p:nvSpPr>
          <p:cNvPr id="517" name="Google Shape;517;p60"/>
          <p:cNvSpPr/>
          <p:nvPr/>
        </p:nvSpPr>
        <p:spPr>
          <a:xfrm>
            <a:off x="7927817" y="731050"/>
            <a:ext cx="949800" cy="1038000"/>
          </a:xfrm>
          <a:prstGeom prst="cube">
            <a:avLst>
              <a:gd fmla="val 25000" name="adj"/>
            </a:avLst>
          </a:prstGeom>
          <a:solidFill>
            <a:srgbClr val="92D050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App</a:t>
            </a:r>
            <a:endParaRPr/>
          </a:p>
        </p:txBody>
      </p:sp>
      <p:cxnSp>
        <p:nvCxnSpPr>
          <p:cNvPr id="518" name="Google Shape;518;p60"/>
          <p:cNvCxnSpPr>
            <a:stCxn id="516" idx="4"/>
          </p:cNvCxnSpPr>
          <p:nvPr/>
        </p:nvCxnSpPr>
        <p:spPr>
          <a:xfrm>
            <a:off x="1681275" y="1368775"/>
            <a:ext cx="2603700" cy="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9" name="Google Shape;519;p60"/>
          <p:cNvSpPr/>
          <p:nvPr/>
        </p:nvSpPr>
        <p:spPr>
          <a:xfrm>
            <a:off x="7949518" y="1858500"/>
            <a:ext cx="949800" cy="1038000"/>
          </a:xfrm>
          <a:prstGeom prst="cube">
            <a:avLst>
              <a:gd fmla="val 25000" name="adj"/>
            </a:avLst>
          </a:prstGeom>
          <a:solidFill>
            <a:srgbClr val="92D050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App</a:t>
            </a:r>
            <a:endParaRPr/>
          </a:p>
        </p:txBody>
      </p:sp>
      <p:sp>
        <p:nvSpPr>
          <p:cNvPr id="520" name="Google Shape;520;p60"/>
          <p:cNvSpPr/>
          <p:nvPr/>
        </p:nvSpPr>
        <p:spPr>
          <a:xfrm>
            <a:off x="7927817" y="2896248"/>
            <a:ext cx="949800" cy="1038000"/>
          </a:xfrm>
          <a:prstGeom prst="cube">
            <a:avLst>
              <a:gd fmla="val 25000" name="adj"/>
            </a:avLst>
          </a:prstGeom>
          <a:solidFill>
            <a:srgbClr val="92D050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App</a:t>
            </a:r>
            <a:endParaRPr/>
          </a:p>
        </p:txBody>
      </p:sp>
      <p:sp>
        <p:nvSpPr>
          <p:cNvPr id="521" name="Google Shape;521;p60"/>
          <p:cNvSpPr/>
          <p:nvPr/>
        </p:nvSpPr>
        <p:spPr>
          <a:xfrm>
            <a:off x="7927817" y="3933995"/>
            <a:ext cx="949800" cy="1038000"/>
          </a:xfrm>
          <a:prstGeom prst="cube">
            <a:avLst>
              <a:gd fmla="val 25000" name="adj"/>
            </a:avLst>
          </a:prstGeom>
          <a:solidFill>
            <a:srgbClr val="92D050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App</a:t>
            </a:r>
            <a:endParaRPr/>
          </a:p>
        </p:txBody>
      </p:sp>
      <p:sp>
        <p:nvSpPr>
          <p:cNvPr id="522" name="Google Shape;522;p60"/>
          <p:cNvSpPr/>
          <p:nvPr/>
        </p:nvSpPr>
        <p:spPr>
          <a:xfrm>
            <a:off x="968925" y="1853890"/>
            <a:ext cx="949800" cy="1038000"/>
          </a:xfrm>
          <a:prstGeom prst="cube">
            <a:avLst>
              <a:gd fmla="val 25000" name="adj"/>
            </a:avLst>
          </a:prstGeom>
          <a:solidFill>
            <a:srgbClr val="92D050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App</a:t>
            </a:r>
            <a:endParaRPr/>
          </a:p>
        </p:txBody>
      </p:sp>
      <p:cxnSp>
        <p:nvCxnSpPr>
          <p:cNvPr id="523" name="Google Shape;523;p60"/>
          <p:cNvCxnSpPr>
            <a:endCxn id="519" idx="2"/>
          </p:cNvCxnSpPr>
          <p:nvPr/>
        </p:nvCxnSpPr>
        <p:spPr>
          <a:xfrm>
            <a:off x="5323918" y="2491425"/>
            <a:ext cx="2625600" cy="48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4" name="Google Shape;524;p60"/>
          <p:cNvSpPr/>
          <p:nvPr/>
        </p:nvSpPr>
        <p:spPr>
          <a:xfrm>
            <a:off x="968925" y="2916055"/>
            <a:ext cx="949800" cy="1038000"/>
          </a:xfrm>
          <a:prstGeom prst="cube">
            <a:avLst>
              <a:gd fmla="val 25000" name="adj"/>
            </a:avLst>
          </a:prstGeom>
          <a:solidFill>
            <a:srgbClr val="92D050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App</a:t>
            </a:r>
            <a:endParaRPr/>
          </a:p>
        </p:txBody>
      </p:sp>
      <p:cxnSp>
        <p:nvCxnSpPr>
          <p:cNvPr id="525" name="Google Shape;525;p60"/>
          <p:cNvCxnSpPr>
            <a:stCxn id="524" idx="4"/>
          </p:cNvCxnSpPr>
          <p:nvPr/>
        </p:nvCxnSpPr>
        <p:spPr>
          <a:xfrm flipH="1" rot="10800000">
            <a:off x="1681275" y="3533980"/>
            <a:ext cx="2603700" cy="198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6" name="Google Shape;526;p60"/>
          <p:cNvSpPr/>
          <p:nvPr/>
        </p:nvSpPr>
        <p:spPr>
          <a:xfrm>
            <a:off x="968925" y="3969707"/>
            <a:ext cx="949800" cy="1038000"/>
          </a:xfrm>
          <a:prstGeom prst="cube">
            <a:avLst>
              <a:gd fmla="val 25000" name="adj"/>
            </a:avLst>
          </a:prstGeom>
          <a:solidFill>
            <a:srgbClr val="92D050"/>
          </a:solidFill>
          <a:ln cap="flat" cmpd="sng" w="12700">
            <a:solidFill>
              <a:srgbClr val="6A9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App</a:t>
            </a:r>
            <a:endParaRPr/>
          </a:p>
        </p:txBody>
      </p:sp>
      <p:cxnSp>
        <p:nvCxnSpPr>
          <p:cNvPr id="527" name="Google Shape;527;p60"/>
          <p:cNvCxnSpPr>
            <a:endCxn id="521" idx="2"/>
          </p:cNvCxnSpPr>
          <p:nvPr/>
        </p:nvCxnSpPr>
        <p:spPr>
          <a:xfrm flipH="1" rot="10800000">
            <a:off x="5324117" y="4571720"/>
            <a:ext cx="2603700" cy="180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8" name="Google Shape;528;p60"/>
          <p:cNvSpPr/>
          <p:nvPr/>
        </p:nvSpPr>
        <p:spPr>
          <a:xfrm>
            <a:off x="4285129" y="753435"/>
            <a:ext cx="1039200" cy="4276500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F9C954"/>
              </a:gs>
              <a:gs pos="50000">
                <a:srgbClr val="FFC727"/>
              </a:gs>
              <a:gs pos="100000">
                <a:srgbClr val="E3B516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ndara"/>
                <a:ea typeface="Candara"/>
                <a:cs typeface="Candara"/>
                <a:sym typeface="Candara"/>
              </a:rPr>
              <a:t>SOA</a:t>
            </a:r>
            <a:endParaRPr/>
          </a:p>
        </p:txBody>
      </p:sp>
      <p:cxnSp>
        <p:nvCxnSpPr>
          <p:cNvPr id="529" name="Google Shape;529;p60"/>
          <p:cNvCxnSpPr>
            <a:endCxn id="517" idx="2"/>
          </p:cNvCxnSpPr>
          <p:nvPr/>
        </p:nvCxnSpPr>
        <p:spPr>
          <a:xfrm>
            <a:off x="5324117" y="1368775"/>
            <a:ext cx="2603700" cy="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0" name="Google Shape;530;p60"/>
          <p:cNvCxnSpPr>
            <a:stCxn id="522" idx="4"/>
          </p:cNvCxnSpPr>
          <p:nvPr/>
        </p:nvCxnSpPr>
        <p:spPr>
          <a:xfrm>
            <a:off x="1681275" y="2491615"/>
            <a:ext cx="2603700" cy="48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" name="Google Shape;531;p60"/>
          <p:cNvCxnSpPr>
            <a:endCxn id="520" idx="2"/>
          </p:cNvCxnSpPr>
          <p:nvPr/>
        </p:nvCxnSpPr>
        <p:spPr>
          <a:xfrm flipH="1" rot="10800000">
            <a:off x="5324117" y="3533973"/>
            <a:ext cx="2603700" cy="102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p60"/>
          <p:cNvCxnSpPr>
            <a:stCxn id="526" idx="4"/>
          </p:cNvCxnSpPr>
          <p:nvPr/>
        </p:nvCxnSpPr>
        <p:spPr>
          <a:xfrm>
            <a:off x="1681275" y="4607432"/>
            <a:ext cx="2603700" cy="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1"/>
          <p:cNvSpPr txBox="1"/>
          <p:nvPr/>
        </p:nvSpPr>
        <p:spPr>
          <a:xfrm>
            <a:off x="137975" y="1052132"/>
            <a:ext cx="8747700" cy="23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b="0" i="1" sz="2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/>
          <p:nvPr>
            <p:ph idx="1" type="body"/>
          </p:nvPr>
        </p:nvSpPr>
        <p:spPr>
          <a:xfrm>
            <a:off x="763525" y="718150"/>
            <a:ext cx="7971000" cy="3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AutoNum type="arabicPeriod"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Enterprise Architecture (EA)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AutoNum type="arabicPeriod"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EA applied to the Covid Response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AutoNum type="arabicPeriod"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EA for the Universal Health Care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42"/>
          <p:cNvSpPr txBox="1"/>
          <p:nvPr/>
        </p:nvSpPr>
        <p:spPr>
          <a:xfrm>
            <a:off x="1021400" y="225550"/>
            <a:ext cx="793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Roboto Medium"/>
                <a:ea typeface="Roboto Medium"/>
                <a:cs typeface="Roboto Medium"/>
                <a:sym typeface="Roboto Medium"/>
              </a:rPr>
              <a:t>Presentation Outline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/>
          <p:nvPr/>
        </p:nvSpPr>
        <p:spPr>
          <a:xfrm>
            <a:off x="137975" y="594932"/>
            <a:ext cx="8747700" cy="23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b="1" lang="en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Enterprise Architecture </a:t>
            </a:r>
            <a:endParaRPr b="1" sz="4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4"/>
          <p:cNvSpPr txBox="1"/>
          <p:nvPr/>
        </p:nvSpPr>
        <p:spPr>
          <a:xfrm>
            <a:off x="1021400" y="225550"/>
            <a:ext cx="793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Roboto Medium"/>
                <a:ea typeface="Roboto Medium"/>
                <a:cs typeface="Roboto Medium"/>
                <a:sym typeface="Roboto Medium"/>
              </a:rPr>
              <a:t>Defining Enterprise Architecture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44"/>
          <p:cNvSpPr txBox="1"/>
          <p:nvPr/>
        </p:nvSpPr>
        <p:spPr>
          <a:xfrm>
            <a:off x="1370750" y="991025"/>
            <a:ext cx="72708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 is the organizing logic for </a:t>
            </a:r>
            <a:r>
              <a:rPr lang="en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processes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infrastructure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reflecting the </a:t>
            </a: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and standardization 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requirements of the company's operating model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 is a management framework for </a:t>
            </a:r>
            <a:r>
              <a:rPr lang="en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making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executed through a structured planning and design of business process, organization, KPI / information, and technology.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4"/>
          <p:cNvSpPr txBox="1"/>
          <p:nvPr/>
        </p:nvSpPr>
        <p:spPr>
          <a:xfrm>
            <a:off x="6615175" y="2502475"/>
            <a:ext cx="254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EA As Strategy</a:t>
            </a:r>
            <a:endParaRPr i="1"/>
          </a:p>
        </p:txBody>
      </p:sp>
      <p:sp>
        <p:nvSpPr>
          <p:cNvPr id="291" name="Google Shape;291;p44"/>
          <p:cNvSpPr txBox="1"/>
          <p:nvPr/>
        </p:nvSpPr>
        <p:spPr>
          <a:xfrm>
            <a:off x="6694100" y="3931025"/>
            <a:ext cx="254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Sinag Solutions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 txBox="1"/>
          <p:nvPr/>
        </p:nvSpPr>
        <p:spPr>
          <a:xfrm>
            <a:off x="1021400" y="225550"/>
            <a:ext cx="793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Roboto Medium"/>
                <a:ea typeface="Roboto Medium"/>
                <a:cs typeface="Roboto Medium"/>
                <a:sym typeface="Roboto Medium"/>
              </a:rPr>
              <a:t>How EA Delivers Value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7" name="Google Shape;29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850" y="1490486"/>
            <a:ext cx="1812176" cy="929994"/>
          </a:xfrm>
          <a:prstGeom prst="rect">
            <a:avLst/>
          </a:prstGeom>
          <a:noFill/>
          <a:ln cap="flat" cmpd="sng" w="9525">
            <a:solidFill>
              <a:srgbClr val="08153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8" name="Google Shape;29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0316" y="1731340"/>
            <a:ext cx="1622206" cy="1040172"/>
          </a:xfrm>
          <a:prstGeom prst="rect">
            <a:avLst/>
          </a:prstGeom>
          <a:noFill/>
          <a:ln cap="flat" cmpd="sng" w="9525">
            <a:solidFill>
              <a:srgbClr val="08153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9" name="Google Shape;299;p45"/>
          <p:cNvPicPr preferRelativeResize="0"/>
          <p:nvPr/>
        </p:nvPicPr>
        <p:blipFill rotWithShape="1">
          <a:blip r:embed="rId5">
            <a:alphaModFix/>
          </a:blip>
          <a:srcRect b="0" l="0" r="14185" t="0"/>
          <a:stretch/>
        </p:blipFill>
        <p:spPr>
          <a:xfrm>
            <a:off x="863259" y="1629207"/>
            <a:ext cx="1392058" cy="835172"/>
          </a:xfrm>
          <a:prstGeom prst="rect">
            <a:avLst/>
          </a:prstGeom>
          <a:noFill/>
          <a:ln cap="flat" cmpd="sng" w="9525">
            <a:solidFill>
              <a:srgbClr val="08153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0" name="Google Shape;300;p45"/>
          <p:cNvSpPr txBox="1"/>
          <p:nvPr/>
        </p:nvSpPr>
        <p:spPr>
          <a:xfrm>
            <a:off x="831350" y="2736531"/>
            <a:ext cx="145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Start with the 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Architecture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1" name="Google Shape;301;p45"/>
          <p:cNvSpPr txBox="1"/>
          <p:nvPr/>
        </p:nvSpPr>
        <p:spPr>
          <a:xfrm>
            <a:off x="2583507" y="2824467"/>
            <a:ext cx="189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Create  Blueprint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2" name="Google Shape;302;p45"/>
          <p:cNvSpPr txBox="1"/>
          <p:nvPr/>
        </p:nvSpPr>
        <p:spPr>
          <a:xfrm>
            <a:off x="5236640" y="2547093"/>
            <a:ext cx="1766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Govern the Construction and Implementation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3" name="Google Shape;303;p45"/>
          <p:cNvSpPr txBox="1"/>
          <p:nvPr/>
        </p:nvSpPr>
        <p:spPr>
          <a:xfrm>
            <a:off x="7366782" y="2687019"/>
            <a:ext cx="145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Value Achieved!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04" name="Google Shape;304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7118" y="3506078"/>
            <a:ext cx="1688603" cy="877554"/>
          </a:xfrm>
          <a:prstGeom prst="rect">
            <a:avLst/>
          </a:prstGeom>
          <a:noFill/>
          <a:ln cap="flat" cmpd="sng" w="9525">
            <a:solidFill>
              <a:srgbClr val="08153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5" name="Google Shape;305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4737" y="3792334"/>
            <a:ext cx="1222942" cy="1096041"/>
          </a:xfrm>
          <a:prstGeom prst="rect">
            <a:avLst/>
          </a:prstGeom>
          <a:noFill/>
          <a:ln cap="flat" cmpd="sng" w="9525">
            <a:solidFill>
              <a:srgbClr val="08153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6" name="Google Shape;306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65851" y="3611619"/>
            <a:ext cx="1812176" cy="1003028"/>
          </a:xfrm>
          <a:prstGeom prst="rect">
            <a:avLst/>
          </a:prstGeom>
          <a:noFill/>
          <a:ln cap="flat" cmpd="sng" w="9525">
            <a:solidFill>
              <a:srgbClr val="08153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7" name="Google Shape;307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79636" y="3648139"/>
            <a:ext cx="1806364" cy="929994"/>
          </a:xfrm>
          <a:prstGeom prst="rect">
            <a:avLst/>
          </a:prstGeom>
          <a:noFill/>
          <a:ln cap="flat" cmpd="sng" w="9525">
            <a:solidFill>
              <a:srgbClr val="08153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8" name="Google Shape;308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36706" y="1338701"/>
            <a:ext cx="1688602" cy="955301"/>
          </a:xfrm>
          <a:prstGeom prst="rect">
            <a:avLst/>
          </a:prstGeom>
          <a:noFill/>
          <a:ln cap="flat" cmpd="sng" w="9525">
            <a:solidFill>
              <a:srgbClr val="08153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9" name="Google Shape;309;p4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21921" y="1608027"/>
            <a:ext cx="1363689" cy="877545"/>
          </a:xfrm>
          <a:prstGeom prst="rect">
            <a:avLst/>
          </a:prstGeom>
          <a:noFill/>
          <a:ln cap="flat" cmpd="sng" w="9525">
            <a:solidFill>
              <a:srgbClr val="08153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0" name="Google Shape;310;p4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38505" y="1490479"/>
            <a:ext cx="1688603" cy="1112644"/>
          </a:xfrm>
          <a:prstGeom prst="rect">
            <a:avLst/>
          </a:prstGeom>
          <a:noFill/>
          <a:ln cap="flat" cmpd="sng" w="9525">
            <a:solidFill>
              <a:srgbClr val="08153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6"/>
          <p:cNvSpPr txBox="1"/>
          <p:nvPr/>
        </p:nvSpPr>
        <p:spPr>
          <a:xfrm>
            <a:off x="137975" y="594932"/>
            <a:ext cx="8747700" cy="23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 Enterprise Architecture Applied during Covid Response </a:t>
            </a:r>
            <a:endParaRPr b="1" sz="4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50" y="186850"/>
            <a:ext cx="8748575" cy="495665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300" y="659000"/>
            <a:ext cx="7730752" cy="43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8"/>
          <p:cNvSpPr txBox="1"/>
          <p:nvPr/>
        </p:nvSpPr>
        <p:spPr>
          <a:xfrm>
            <a:off x="1021400" y="225550"/>
            <a:ext cx="793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Roboto Medium"/>
                <a:ea typeface="Roboto Medium"/>
                <a:cs typeface="Roboto Medium"/>
                <a:sym typeface="Roboto Medium"/>
              </a:rPr>
              <a:t>Application Communication Diagram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NAG DECK TEMPLATE">
  <a:themeElements>
    <a:clrScheme name="Simple Light">
      <a:dk1>
        <a:srgbClr val="FFFFFF"/>
      </a:dk1>
      <a:lt1>
        <a:srgbClr val="FFFFFF"/>
      </a:lt1>
      <a:dk2>
        <a:srgbClr val="08153A"/>
      </a:dk2>
      <a:lt2>
        <a:srgbClr val="D78C29"/>
      </a:lt2>
      <a:accent1>
        <a:srgbClr val="F9CAD2"/>
      </a:accent1>
      <a:accent2>
        <a:srgbClr val="F4DC90"/>
      </a:accent2>
      <a:accent3>
        <a:srgbClr val="D78C29"/>
      </a:accent3>
      <a:accent4>
        <a:srgbClr val="C89641"/>
      </a:accent4>
      <a:accent5>
        <a:srgbClr val="D69D2A"/>
      </a:accent5>
      <a:accent6>
        <a:srgbClr val="1C4587"/>
      </a:accent6>
      <a:hlink>
        <a:srgbClr val="8492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