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7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</p:sldIdLst>
  <p:sldSz cx="18288000" cy="10287000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Libre Baskerville" panose="02000000000000000000" pitchFamily="2" charset="0"/>
      <p:regular r:id="rId78"/>
      <p:bold r:id="rId79"/>
      <p:italic r:id="rId80"/>
    </p:embeddedFont>
    <p:embeddedFont>
      <p:font typeface="Miriam Libre" panose="00000500000000000000" pitchFamily="2" charset="-79"/>
      <p:regular r:id="rId81"/>
      <p:bold r:id="rId82"/>
    </p:embeddedFont>
    <p:embeddedFont>
      <p:font typeface="Montserrat" panose="00000500000000000000" pitchFamily="2" charset="0"/>
      <p:regular r:id="rId83"/>
      <p:bold r:id="rId84"/>
      <p:italic r:id="rId85"/>
      <p:boldItalic r:id="rId86"/>
    </p:embeddedFont>
    <p:embeddedFont>
      <p:font typeface="Montserrat Black" panose="00000A00000000000000" pitchFamily="2" charset="0"/>
      <p:bold r:id="rId87"/>
      <p:boldItalic r:id="rId88"/>
    </p:embeddedFont>
    <p:embeddedFont>
      <p:font typeface="Montserrat ExtraBold" panose="00000900000000000000" pitchFamily="2" charset="0"/>
      <p:bold r:id="rId89"/>
      <p:boldItalic r:id="rId90"/>
    </p:embeddedFont>
    <p:embeddedFont>
      <p:font typeface="Open Sans" panose="020B0606030504020204" pitchFamily="34" charset="0"/>
      <p:regular r:id="rId91"/>
      <p:bold r:id="rId92"/>
      <p:italic r:id="rId93"/>
      <p:boldItalic r:id="rId94"/>
    </p:embeddedFont>
    <p:embeddedFont>
      <p:font typeface="Poppins" panose="00000500000000000000" pitchFamily="2" charset="0"/>
      <p:regular r:id="rId95"/>
      <p:bold r:id="rId96"/>
      <p:italic r:id="rId97"/>
      <p:boldItalic r:id="rId98"/>
    </p:embeddedFont>
    <p:embeddedFont>
      <p:font typeface="Poppins Black" panose="00000A00000000000000" pitchFamily="2" charset="0"/>
      <p:bold r:id="rId99"/>
      <p:boldItalic r:id="rId100"/>
    </p:embeddedFont>
    <p:embeddedFont>
      <p:font typeface="Roboto" pitchFamily="2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0DB11C-2519-4C52-8E0D-ECEFD7F384AD}">
  <a:tblStyle styleId="{530DB11C-2519-4C52-8E0D-ECEFD7F384A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90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102" Type="http://schemas.openxmlformats.org/officeDocument/2006/relationships/font" Target="fonts/font29.fntdata"/><Relationship Id="rId5" Type="http://schemas.openxmlformats.org/officeDocument/2006/relationships/slide" Target="slides/slide1.xml"/><Relationship Id="rId90" Type="http://schemas.openxmlformats.org/officeDocument/2006/relationships/font" Target="fonts/font17.fntdata"/><Relationship Id="rId95" Type="http://schemas.openxmlformats.org/officeDocument/2006/relationships/font" Target="fonts/font22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font" Target="fonts/font30.fntdata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font" Target="fonts/font18.fntdata"/><Relationship Id="rId96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font" Target="fonts/font21.fntdata"/><Relationship Id="rId99" Type="http://schemas.openxmlformats.org/officeDocument/2006/relationships/font" Target="fonts/font26.fntdata"/><Relationship Id="rId101" Type="http://schemas.openxmlformats.org/officeDocument/2006/relationships/font" Target="fonts/font2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3.fntdata"/><Relationship Id="rId97" Type="http://schemas.openxmlformats.org/officeDocument/2006/relationships/font" Target="fonts/font24.fntdata"/><Relationship Id="rId104" Type="http://schemas.openxmlformats.org/officeDocument/2006/relationships/font" Target="fonts/font31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4.fntdata"/><Relationship Id="rId61" Type="http://schemas.openxmlformats.org/officeDocument/2006/relationships/slide" Target="slides/slide57.xml"/><Relationship Id="rId82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4.fntdata"/><Relationship Id="rId100" Type="http://schemas.openxmlformats.org/officeDocument/2006/relationships/font" Target="fonts/font27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20.fntdata"/><Relationship Id="rId98" Type="http://schemas.openxmlformats.org/officeDocument/2006/relationships/font" Target="fonts/font25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77aa68a86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277aa68a86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77aa68a86e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g277aa68a86e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277aa68a86e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277aa68a86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77aa68a86e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g277aa68a86e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277aa68a86e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g277aa68a86e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77aa68a86e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g277aa68a86e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77aa68a86e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277aa68a86e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77aa68a86e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g277aa68a86e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77aa68a86e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g277aa68a86e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1" name="Google Shape;1401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no-bkgrnd">
  <p:cSld name="1_Title Slide_no-bkgrn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371600" y="3771900"/>
            <a:ext cx="15087600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200"/>
              <a:buFont typeface="Calibri"/>
              <a:buNone/>
              <a:defRPr sz="13200" b="0" i="0" u="none" strike="noStrike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7658100"/>
            <a:ext cx="12923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A7493"/>
              </a:buClr>
              <a:buSzPts val="4000"/>
              <a:buFont typeface="Calibri"/>
              <a:buNone/>
              <a:defRPr sz="4000" i="1" u="none" strike="noStrike" cap="none">
                <a:solidFill>
                  <a:srgbClr val="1A74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EAD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sldNum" idx="12"/>
          </p:nvPr>
        </p:nvSpPr>
        <p:spPr>
          <a:xfrm>
            <a:off x="17686900" y="8847800"/>
            <a:ext cx="504600" cy="4734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A8A8A"/>
              </a:buClr>
              <a:buSzPts val="3200"/>
              <a:buNone/>
              <a:defRPr>
                <a:solidFill>
                  <a:srgbClr val="8A8A8A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8A8A"/>
              </a:buClr>
              <a:buSzPts val="2800"/>
              <a:buNone/>
              <a:defRPr>
                <a:solidFill>
                  <a:srgbClr val="8A8A8A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>
                <a:solidFill>
                  <a:srgbClr val="8A8A8A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who.int/teams/digital-health-and-innovation/smart-guidelin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digital-health-and-innovation/smart-guidelin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digital-health-and-innovation/smart-guidelin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digital-health-and-innovation/smart-guidelin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digital-health-and-innovation/smart-guidelin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bQcJj1GqH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c/SmileCD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bQcJj1GqH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c/SmileCD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bQcJj1GqH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c/SmileCD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patient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hl7.org/fhir/implementationguide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who.int/teams/digital-health-and-innovation/smart-guidelines" TargetMode="Externa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up.smilecdr.com:8000/Encounter?_lastUpdated=gt2022-11-04&amp;patient=2167" TargetMode="External"/><Relationship Id="rId4" Type="http://schemas.openxmlformats.org/officeDocument/2006/relationships/hyperlink" Target="https://up.smilecdr.com:8000/Patient?identifier=12-123456789-8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up.smilecdr.com:8000/Encounter?_lastUpdated=gt2022-11-04&amp;patient=2167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who.int/teams/digital-health-and-innovation/smart-guidelines" TargetMode="Externa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 amt="21999"/>
          </a:blip>
          <a:srcRect/>
          <a:stretch/>
        </p:blipFill>
        <p:spPr>
          <a:xfrm>
            <a:off x="12438725" y="-1665008"/>
            <a:ext cx="8647129" cy="14736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4"/>
          <p:cNvGrpSpPr/>
          <p:nvPr/>
        </p:nvGrpSpPr>
        <p:grpSpPr>
          <a:xfrm>
            <a:off x="902457" y="9927277"/>
            <a:ext cx="6700984" cy="184052"/>
            <a:chOff x="0" y="0"/>
            <a:chExt cx="8934646" cy="245402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45402" cy="245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59310" y="0"/>
              <a:ext cx="245402" cy="245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52045" y="0"/>
              <a:ext cx="245402" cy="245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15726" y="0"/>
              <a:ext cx="336168" cy="245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4"/>
            <p:cNvSpPr txBox="1"/>
            <p:nvPr/>
          </p:nvSpPr>
          <p:spPr>
            <a:xfrm>
              <a:off x="340831" y="88620"/>
              <a:ext cx="838979" cy="134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4994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1"/>
                <a:buFont typeface="Arial"/>
                <a:buNone/>
              </a:pPr>
              <a:r>
                <a:rPr lang="en-US" sz="991" b="0" i="0" u="none" strike="noStrike" cap="none">
                  <a:solidFill>
                    <a:srgbClr val="242424"/>
                  </a:solidFill>
                  <a:latin typeface="Miriam Libre"/>
                  <a:ea typeface="Miriam Libre"/>
                  <a:cs typeface="Miriam Libre"/>
                  <a:sym typeface="Miriam Libre"/>
                </a:rPr>
                <a:t>UPM SILab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2602932" y="88620"/>
              <a:ext cx="833294" cy="134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4994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1"/>
                <a:buFont typeface="Arial"/>
                <a:buNone/>
              </a:pPr>
              <a:r>
                <a:rPr lang="en-US" sz="991" b="0" i="0" u="none" strike="noStrike" cap="none">
                  <a:solidFill>
                    <a:srgbClr val="242424"/>
                  </a:solidFill>
                  <a:latin typeface="Miriam Libre"/>
                  <a:ea typeface="Miriam Libre"/>
                  <a:cs typeface="Miriam Libre"/>
                  <a:sym typeface="Miriam Libre"/>
                </a:rPr>
                <a:t>upm_silab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8095667" y="88620"/>
              <a:ext cx="838979" cy="134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4994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1"/>
                <a:buFont typeface="Arial"/>
                <a:buNone/>
              </a:pPr>
              <a:r>
                <a:rPr lang="en-US" sz="991" b="0" i="0" u="none" strike="noStrike" cap="none">
                  <a:solidFill>
                    <a:srgbClr val="242424"/>
                  </a:solidFill>
                  <a:latin typeface="Miriam Libre"/>
                  <a:ea typeface="Miriam Libre"/>
                  <a:cs typeface="Miriam Libre"/>
                  <a:sym typeface="Miriam Libre"/>
                </a:rPr>
                <a:t>UPM SILab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4950111" y="88620"/>
              <a:ext cx="2118809" cy="114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4994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1"/>
                <a:buFont typeface="Arial"/>
                <a:buNone/>
              </a:pPr>
              <a:r>
                <a:rPr lang="en-US" sz="991" b="0" i="0" u="none" strike="noStrike" cap="none">
                  <a:solidFill>
                    <a:srgbClr val="242424"/>
                  </a:solidFill>
                  <a:latin typeface="Miriam Libre"/>
                  <a:ea typeface="Miriam Libre"/>
                  <a:cs typeface="Miriam Libre"/>
                  <a:sym typeface="Miriam Libre"/>
                </a:rPr>
                <a:t>silab.upm@up.edu.ph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573063" y="264098"/>
            <a:ext cx="13890573" cy="2938015"/>
            <a:chOff x="573063" y="264098"/>
            <a:chExt cx="13890573" cy="2938015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3063" y="264098"/>
              <a:ext cx="1723959" cy="2938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4"/>
            <p:cNvSpPr txBox="1"/>
            <p:nvPr/>
          </p:nvSpPr>
          <p:spPr>
            <a:xfrm>
              <a:off x="2790605" y="952500"/>
              <a:ext cx="11673031" cy="622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2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45"/>
                <a:buFont typeface="Arial"/>
                <a:buNone/>
              </a:pPr>
              <a:r>
                <a:rPr lang="en-US" sz="3645" b="1" i="0" u="none" strike="noStrike" cap="none">
                  <a:solidFill>
                    <a:srgbClr val="242424"/>
                  </a:solidFill>
                  <a:latin typeface="Miriam Libre"/>
                  <a:ea typeface="Miriam Libre"/>
                  <a:cs typeface="Miriam Libre"/>
                  <a:sym typeface="Miriam Libre"/>
                </a:rPr>
                <a:t>UP Manila Standards &amp; Interoperability Lab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5;p14"/>
            <p:cNvGrpSpPr/>
            <p:nvPr/>
          </p:nvGrpSpPr>
          <p:grpSpPr>
            <a:xfrm>
              <a:off x="2881948" y="1684497"/>
              <a:ext cx="10332917" cy="1"/>
              <a:chOff x="0" y="0"/>
              <a:chExt cx="13777222" cy="1"/>
            </a:xfrm>
          </p:grpSpPr>
          <p:cxnSp>
            <p:nvCxnSpPr>
              <p:cNvPr id="106" name="Google Shape;106;p14"/>
              <p:cNvCxnSpPr/>
              <p:nvPr/>
            </p:nvCxnSpPr>
            <p:spPr>
              <a:xfrm>
                <a:off x="2773699" y="0"/>
                <a:ext cx="2773699" cy="0"/>
              </a:xfrm>
              <a:prstGeom prst="straightConnector1">
                <a:avLst/>
              </a:prstGeom>
              <a:noFill/>
              <a:ln w="37025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4"/>
              <p:cNvCxnSpPr/>
              <p:nvPr/>
            </p:nvCxnSpPr>
            <p:spPr>
              <a:xfrm>
                <a:off x="5547398" y="0"/>
                <a:ext cx="2773699" cy="0"/>
              </a:xfrm>
              <a:prstGeom prst="straightConnector1">
                <a:avLst/>
              </a:prstGeom>
              <a:noFill/>
              <a:ln w="37025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14"/>
              <p:cNvCxnSpPr/>
              <p:nvPr/>
            </p:nvCxnSpPr>
            <p:spPr>
              <a:xfrm>
                <a:off x="8247802" y="1"/>
                <a:ext cx="2773698" cy="0"/>
              </a:xfrm>
              <a:prstGeom prst="straightConnector1">
                <a:avLst/>
              </a:prstGeom>
              <a:noFill/>
              <a:ln w="37025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p14"/>
              <p:cNvCxnSpPr/>
              <p:nvPr/>
            </p:nvCxnSpPr>
            <p:spPr>
              <a:xfrm>
                <a:off x="0" y="0"/>
                <a:ext cx="2773699" cy="0"/>
              </a:xfrm>
              <a:prstGeom prst="straightConnector1">
                <a:avLst/>
              </a:prstGeom>
              <a:noFill/>
              <a:ln w="37025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4"/>
              <p:cNvCxnSpPr/>
              <p:nvPr/>
            </p:nvCxnSpPr>
            <p:spPr>
              <a:xfrm>
                <a:off x="10991002" y="0"/>
                <a:ext cx="2786220" cy="0"/>
              </a:xfrm>
              <a:prstGeom prst="straightConnector1">
                <a:avLst/>
              </a:prstGeom>
              <a:noFill/>
              <a:ln w="370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1" name="Google Shape;111;p14"/>
            <p:cNvSpPr txBox="1"/>
            <p:nvPr/>
          </p:nvSpPr>
          <p:spPr>
            <a:xfrm>
              <a:off x="2869471" y="1938536"/>
              <a:ext cx="8174700" cy="4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24"/>
                <a:buFont typeface="Arial"/>
                <a:buNone/>
              </a:pPr>
              <a:r>
                <a:rPr lang="en-US" sz="2624" dirty="0">
                  <a:solidFill>
                    <a:srgbClr val="666666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HL7 Philippines Summit 2023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2907275" y="3580450"/>
            <a:ext cx="12264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9"/>
              <a:buFont typeface="Arial"/>
              <a:buNone/>
            </a:pPr>
            <a:r>
              <a:rPr lang="en-US" sz="7449" b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Mapping Hepatitis B Data to FHIR using</a:t>
            </a:r>
            <a:endParaRPr sz="7449" b="1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9"/>
              <a:buFont typeface="Arial"/>
              <a:buNone/>
            </a:pPr>
            <a:r>
              <a:rPr lang="en-US" sz="7449" b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9">
            <a:alphaModFix amt="25000"/>
          </a:blip>
          <a:srcRect/>
          <a:stretch/>
        </p:blipFill>
        <p:spPr>
          <a:xfrm>
            <a:off x="-1378937" y="-7189787"/>
            <a:ext cx="13462791" cy="13462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649263" y="7990164"/>
            <a:ext cx="75804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1"/>
              <a:buFont typeface="Arial"/>
              <a:buNone/>
            </a:pPr>
            <a:r>
              <a:rPr lang="en-US" sz="2100" b="1">
                <a:latin typeface="Montserrat"/>
                <a:ea typeface="Montserrat"/>
                <a:cs typeface="Montserrat"/>
                <a:sym typeface="Montserrat"/>
              </a:rPr>
              <a:t>Jan Michael M. Herber, RN</a:t>
            </a:r>
            <a:endParaRPr sz="21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1"/>
              <a:buFont typeface="Arial"/>
              <a:buNone/>
            </a:pPr>
            <a:r>
              <a:rPr lang="en-US" sz="2100" i="1">
                <a:latin typeface="Montserrat"/>
                <a:ea typeface="Montserrat"/>
                <a:cs typeface="Montserrat"/>
                <a:sym typeface="Montserrat"/>
              </a:rPr>
              <a:t>Terminology Specialist</a:t>
            </a:r>
            <a:endParaRPr sz="21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1"/>
              <a:buFont typeface="Arial"/>
              <a:buNone/>
            </a:pPr>
            <a:r>
              <a:rPr lang="en-US" sz="2100" i="1">
                <a:latin typeface="Montserrat"/>
                <a:ea typeface="Montserrat"/>
                <a:cs typeface="Montserrat"/>
                <a:sym typeface="Montserrat"/>
              </a:rPr>
              <a:t>University of the Philippines Manila</a:t>
            </a:r>
            <a:endParaRPr sz="21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1"/>
              <a:buFont typeface="Arial"/>
              <a:buNone/>
            </a:pPr>
            <a:r>
              <a:rPr lang="en-US" sz="2100" i="1">
                <a:latin typeface="Montserrat"/>
                <a:ea typeface="Montserrat"/>
                <a:cs typeface="Montserrat"/>
                <a:sym typeface="Montserrat"/>
              </a:rPr>
              <a:t>Standards and Interoperability Lab (UPM SILab)</a:t>
            </a:r>
            <a:endParaRPr sz="21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674" y="1616765"/>
            <a:ext cx="13320650" cy="7492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69" name="Google Shape;269;p2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70" name="Google Shape;270;p23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2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72" name="Google Shape;272;p2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2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2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2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2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77" name="Google Shape;277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3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</a:t>
            </a:r>
            <a:r>
              <a:rPr lang="en-US" sz="6000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Team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24"/>
          <p:cNvGraphicFramePr/>
          <p:nvPr/>
        </p:nvGraphicFramePr>
        <p:xfrm>
          <a:off x="1347268" y="1738321"/>
          <a:ext cx="15619875" cy="6666785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804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Stakeholders</a:t>
                      </a:r>
                      <a:endParaRPr sz="35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Function/Role</a:t>
                      </a:r>
                      <a:endParaRPr sz="35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University of the Philippines Manila</a:t>
                      </a:r>
                      <a:endParaRPr sz="23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Proponent</a:t>
                      </a:r>
                      <a:endParaRPr sz="2300" b="1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Hepatology Society of the Philippines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 Experts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EMR Providers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EMR Data Source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Department of Health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61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Montserrat"/>
                        <a:buChar char="●"/>
                      </a:pPr>
                      <a:r>
                        <a:rPr lang="en-US" sz="21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Epidemiology Bureau</a:t>
                      </a:r>
                      <a:endParaRPr sz="21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61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Montserrat"/>
                        <a:buChar char="●"/>
                      </a:pPr>
                      <a:r>
                        <a:rPr lang="en-US" sz="21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Knowledge Management and Information Technology Service (KMITS)</a:t>
                      </a:r>
                      <a:endParaRPr sz="21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61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Montserrat"/>
                        <a:buChar char="●"/>
                      </a:pPr>
                      <a:r>
                        <a:rPr lang="en-US" sz="21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Disease Prevention and Control Bureau (DPCB)</a:t>
                      </a:r>
                      <a:endParaRPr sz="21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61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Montserrat"/>
                        <a:buChar char="●"/>
                      </a:pPr>
                      <a:r>
                        <a:rPr lang="en-US" sz="21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AIDS, STI Prevention and Control Program (NASPCP)</a:t>
                      </a:r>
                      <a:endParaRPr sz="21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Ownership, Administrative, and Policy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 Warriors Society of the Philippines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Advocates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World Health Organization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 Experts</a:t>
                      </a:r>
                      <a:endParaRPr sz="2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4" name="Google Shape;284;p24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Stakeholder Overview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85" name="Google Shape;285;p2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86" name="Google Shape;286;p2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87" name="Google Shape;287;p24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8" name="Google Shape;288;p2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89" name="Google Shape;289;p2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2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2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2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94" name="Google Shape;294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/>
        </p:nvSpPr>
        <p:spPr>
          <a:xfrm>
            <a:off x="6386425" y="1853475"/>
            <a:ext cx="563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TERMINOLOGY SERVICE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5330229" y="2995669"/>
            <a:ext cx="7959900" cy="4918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6063654" y="5128019"/>
            <a:ext cx="2429400" cy="1485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Translates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submitted Hepatitis data to a Reference Terminology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9574204" y="5128007"/>
            <a:ext cx="3412800" cy="148560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“HEPATITIS B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[66071002]</a:t>
            </a: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 Terminology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13910454" y="3112569"/>
            <a:ext cx="3694800" cy="4624800"/>
          </a:xfrm>
          <a:prstGeom prst="can">
            <a:avLst>
              <a:gd name="adj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5"/>
          <p:cNvSpPr txBox="1"/>
          <p:nvPr/>
        </p:nvSpPr>
        <p:spPr>
          <a:xfrm>
            <a:off x="14046100" y="1440825"/>
            <a:ext cx="33045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HEALTH DATA REPOSITORY</a:t>
            </a:r>
            <a:endParaRPr sz="2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1074225" y="1853475"/>
            <a:ext cx="392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EMR PROVIDERS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6" name="Google Shape;306;p25"/>
          <p:cNvCxnSpPr>
            <a:stCxn id="307" idx="5"/>
            <a:endCxn id="301" idx="1"/>
          </p:cNvCxnSpPr>
          <p:nvPr/>
        </p:nvCxnSpPr>
        <p:spPr>
          <a:xfrm>
            <a:off x="4374824" y="4083369"/>
            <a:ext cx="1688700" cy="1787400"/>
          </a:xfrm>
          <a:prstGeom prst="bentConnector3">
            <a:avLst>
              <a:gd name="adj1" fmla="val 43818"/>
            </a:avLst>
          </a:prstGeom>
          <a:noFill/>
          <a:ln w="76200" cap="flat" cmpd="sng">
            <a:solidFill>
              <a:srgbClr val="00683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8" name="Google Shape;308;p25"/>
          <p:cNvCxnSpPr>
            <a:stCxn id="309" idx="5"/>
            <a:endCxn id="301" idx="1"/>
          </p:cNvCxnSpPr>
          <p:nvPr/>
        </p:nvCxnSpPr>
        <p:spPr>
          <a:xfrm rot="10800000" flipH="1">
            <a:off x="4145749" y="5870794"/>
            <a:ext cx="1917900" cy="1500"/>
          </a:xfrm>
          <a:prstGeom prst="bentConnector3">
            <a:avLst>
              <a:gd name="adj1" fmla="val 58897"/>
            </a:avLst>
          </a:prstGeom>
          <a:noFill/>
          <a:ln w="76200" cap="flat" cmpd="sng">
            <a:solidFill>
              <a:srgbClr val="00683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0" name="Google Shape;310;p25"/>
          <p:cNvCxnSpPr>
            <a:stCxn id="311" idx="5"/>
            <a:endCxn id="301" idx="1"/>
          </p:cNvCxnSpPr>
          <p:nvPr/>
        </p:nvCxnSpPr>
        <p:spPr>
          <a:xfrm rot="10800000" flipH="1">
            <a:off x="3829574" y="5870819"/>
            <a:ext cx="2234100" cy="1866600"/>
          </a:xfrm>
          <a:prstGeom prst="bentConnector3">
            <a:avLst>
              <a:gd name="adj1" fmla="val 57638"/>
            </a:avLst>
          </a:prstGeom>
          <a:noFill/>
          <a:ln w="76200" cap="flat" cmpd="sng">
            <a:solidFill>
              <a:srgbClr val="00683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7" name="Google Shape;307;p25"/>
          <p:cNvSpPr/>
          <p:nvPr/>
        </p:nvSpPr>
        <p:spPr>
          <a:xfrm>
            <a:off x="1303304" y="3340569"/>
            <a:ext cx="3412800" cy="148560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“HEPATITIS B”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Government EMR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1074229" y="5129494"/>
            <a:ext cx="3412800" cy="148560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“VIRAL HEPATITIS”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EMR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758054" y="6994619"/>
            <a:ext cx="3412800" cy="148560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“HEPATITIS B POSITIVE”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EMR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2" name="Google Shape;312;p25"/>
          <p:cNvCxnSpPr>
            <a:stCxn id="301" idx="3"/>
            <a:endCxn id="302" idx="2"/>
          </p:cNvCxnSpPr>
          <p:nvPr/>
        </p:nvCxnSpPr>
        <p:spPr>
          <a:xfrm>
            <a:off x="8493054" y="5870819"/>
            <a:ext cx="1422300" cy="600"/>
          </a:xfrm>
          <a:prstGeom prst="bentConnector3">
            <a:avLst>
              <a:gd name="adj1" fmla="val 38007"/>
            </a:avLst>
          </a:prstGeom>
          <a:noFill/>
          <a:ln w="76200" cap="flat" cmpd="sng">
            <a:solidFill>
              <a:srgbClr val="00683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3" name="Google Shape;313;p25"/>
          <p:cNvSpPr/>
          <p:nvPr/>
        </p:nvSpPr>
        <p:spPr>
          <a:xfrm>
            <a:off x="13921379" y="5129494"/>
            <a:ext cx="3694800" cy="1485600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“HEPATITIS B”</a:t>
            </a:r>
            <a:endParaRPr sz="1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Unambiguous, shared meaning</a:t>
            </a:r>
            <a:endParaRPr sz="1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4" name="Google Shape;314;p25"/>
          <p:cNvCxnSpPr>
            <a:stCxn id="302" idx="5"/>
            <a:endCxn id="313" idx="2"/>
          </p:cNvCxnSpPr>
          <p:nvPr/>
        </p:nvCxnSpPr>
        <p:spPr>
          <a:xfrm>
            <a:off x="12645724" y="5870807"/>
            <a:ext cx="1645200" cy="1500"/>
          </a:xfrm>
          <a:prstGeom prst="bentConnector3">
            <a:avLst>
              <a:gd name="adj1" fmla="val 49141"/>
            </a:avLst>
          </a:prstGeom>
          <a:noFill/>
          <a:ln w="76200" cap="flat" cmpd="sng">
            <a:solidFill>
              <a:srgbClr val="00683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5" name="Google Shape;315;p25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a Terminology Service Works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16" name="Google Shape;316;p2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317" name="Google Shape;317;p2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318" name="Google Shape;318;p25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9" name="Google Shape;319;p2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320" name="Google Shape;320;p2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" name="Google Shape;321;p2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2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4" name="Google Shape;324;p2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325" name="Google Shape;32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/>
        </p:nvSpPr>
        <p:spPr>
          <a:xfrm>
            <a:off x="404875" y="1576634"/>
            <a:ext cx="173961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Computer-Based Training</a:t>
            </a:r>
            <a:endParaRPr sz="3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404875" y="2568559"/>
            <a:ext cx="8695500" cy="5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Creation of CBT modules with multiple chapters for health workers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Hepatitis B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Hepatitis C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CBT modules were based on the DOH guidelines on the diagnosis and treatment of HBV and HCV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Embed in a website for access by health workers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2" name="Google Shape;332;p26"/>
          <p:cNvPicPr preferRelativeResize="0"/>
          <p:nvPr/>
        </p:nvPicPr>
        <p:blipFill rotWithShape="1">
          <a:blip r:embed="rId3">
            <a:alphaModFix/>
          </a:blip>
          <a:srcRect l="38657" b="31525"/>
          <a:stretch/>
        </p:blipFill>
        <p:spPr>
          <a:xfrm>
            <a:off x="9144000" y="1998409"/>
            <a:ext cx="8781250" cy="551394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Other eHealth Initiatives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34" name="Google Shape;334;p2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335" name="Google Shape;335;p2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336" name="Google Shape;336;p26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7" name="Google Shape;337;p2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338" name="Google Shape;338;p2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2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2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2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2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343" name="Google Shape;343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27"/>
          <p:cNvGraphicFramePr/>
          <p:nvPr/>
        </p:nvGraphicFramePr>
        <p:xfrm>
          <a:off x="1347268" y="1554272"/>
          <a:ext cx="15619850" cy="6991801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203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0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Timeline</a:t>
                      </a:r>
                      <a:endParaRPr sz="30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0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Informatics Track</a:t>
                      </a:r>
                      <a:endParaRPr sz="30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0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eLearning Track</a:t>
                      </a:r>
                      <a:endParaRPr sz="30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Q4 (2020)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Stakeholder Engagement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Q1 (2021)</a:t>
                      </a:r>
                      <a:endParaRPr sz="22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Forms Analysis; Terminology Mapping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Computer-Based Training (CBT)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Content Development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Q2 (2021)</a:t>
                      </a:r>
                      <a:endParaRPr sz="22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Consensus Conference of Viral Hepatitis Terminology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Q3 (2021)</a:t>
                      </a:r>
                      <a:endParaRPr sz="22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Workshop Documentation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Q4 (2021)</a:t>
                      </a:r>
                      <a:endParaRPr sz="22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Exchange Protocol (FHIR Resource) Mapping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Q1 (2022)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Exchange Server (FHIR Server) Setup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CBT Rollout: Region 3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Q2 (2022)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API Development and Testing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CBT Rollout: Region 4a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Q3 (2022)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200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Alignment with </a:t>
                      </a:r>
                      <a:r>
                        <a:rPr lang="en-US" sz="2200" b="1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Guidelines</a:t>
                      </a:r>
                      <a:r>
                        <a:rPr lang="en-US" sz="2200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 Datathon Workshop</a:t>
                      </a:r>
                      <a:endParaRPr sz="2200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Telementoring Sessions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Q4 (2022)</a:t>
                      </a:r>
                      <a:endParaRPr sz="22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Follow-up Datathon Workshop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Q1 (2023)</a:t>
                      </a:r>
                      <a:endParaRPr sz="22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Face-to-Face Datathon/Hacktahon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CBT Rollout: Taguig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Telementoring Graduation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9" name="Google Shape;349;p27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Timeline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50" name="Google Shape;350;p2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351" name="Google Shape;351;p2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352" name="Google Shape;352;p27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3" name="Google Shape;353;p2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354" name="Google Shape;354;p2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2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2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8" name="Google Shape;358;p2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359" name="Google Shape;359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/>
          <p:nvPr/>
        </p:nvSpPr>
        <p:spPr>
          <a:xfrm>
            <a:off x="1674825" y="3928200"/>
            <a:ext cx="15329100" cy="24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Transforming Paper to Digital:</a:t>
            </a:r>
            <a:r>
              <a:rPr lang="en-US" sz="6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27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WHO SMART Guidelines</a:t>
            </a:r>
            <a:endParaRPr sz="6469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5" name="Google Shape;365;p2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366" name="Google Shape;366;p2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367" name="Google Shape;367;p28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8" name="Google Shape;368;p2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369" name="Google Shape;369;p2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2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3" name="Google Shape;373;p2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374" name="Google Shape;37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/>
          <p:nvPr/>
        </p:nvSpPr>
        <p:spPr>
          <a:xfrm>
            <a:off x="343893" y="142821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9"/>
          <p:cNvSpPr txBox="1"/>
          <p:nvPr/>
        </p:nvSpPr>
        <p:spPr>
          <a:xfrm>
            <a:off x="343893" y="1614571"/>
            <a:ext cx="17396100" cy="5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 sz="3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98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800"/>
              <a:buFont typeface="Montserrat"/>
              <a:buAutoNum type="arabicPeriod"/>
            </a:pP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To obtain expert </a:t>
            </a:r>
            <a:r>
              <a:rPr lang="en-US" sz="3800" b="1" i="1" u="sng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consensus on the terminologies</a:t>
            </a: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related to viral hepatitis to create the data dictionary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98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800"/>
              <a:buFont typeface="Montserrat"/>
              <a:buAutoNum type="arabicPeriod"/>
            </a:pP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To populate a </a:t>
            </a:r>
            <a:r>
              <a:rPr lang="en-US" sz="3800" b="1" i="1" u="sng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data terminology service</a:t>
            </a: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with the data dictionary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98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800"/>
              <a:buFont typeface="Montserrat"/>
              <a:buAutoNum type="arabicPeriod"/>
            </a:pP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lang="en-US" sz="3800" b="1" i="1" u="sng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map EMR terms</a:t>
            </a: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to the terminology service</a:t>
            </a:r>
            <a:endParaRPr sz="3800" b="1" i="1" u="none" strike="noStrike" cap="non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98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800"/>
              <a:buFont typeface="Montserrat"/>
              <a:buAutoNum type="arabicPeriod"/>
            </a:pP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To collect </a:t>
            </a:r>
            <a:r>
              <a:rPr lang="en-US" sz="3800" b="1" i="1" u="sng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data from EMRs</a:t>
            </a:r>
            <a:r>
              <a:rPr lang="en-US" sz="3800" b="1" i="1" u="none" strike="noStrike" cap="none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into a monitoring dashboard</a:t>
            </a:r>
            <a:endParaRPr sz="3800" b="1" i="1" u="none" strike="noStrike" cap="non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support for the Hepatitis Program through </a:t>
            </a:r>
            <a:r>
              <a:rPr lang="en-US" sz="33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e-Health initiatives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(Computer-Based Training and TeleMentoring).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Objectives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82" name="Google Shape;382;p2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383" name="Google Shape;383;p2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384" name="Google Shape;384;p29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5" name="Google Shape;385;p2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386" name="Google Shape;386;p2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2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2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2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2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391" name="Google Shape;39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787" y="1558384"/>
            <a:ext cx="13022025" cy="69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 txBox="1"/>
          <p:nvPr/>
        </p:nvSpPr>
        <p:spPr>
          <a:xfrm>
            <a:off x="215587" y="8448469"/>
            <a:ext cx="1739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Successful Information Systems require Multi-stakeholder Engagement</a:t>
            </a:r>
            <a:endParaRPr sz="2800" b="1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0"/>
          <p:cNvSpPr txBox="1"/>
          <p:nvPr/>
        </p:nvSpPr>
        <p:spPr>
          <a:xfrm>
            <a:off x="13566762" y="8937659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0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Problem 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Statement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00" name="Google Shape;400;p3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01" name="Google Shape;401;p3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02" name="Google Shape;402;p30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3" name="Google Shape;403;p3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04" name="Google Shape;404;p3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" name="Google Shape;405;p3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3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3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3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09" name="Google Shape;409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"/>
          <p:cNvSpPr txBox="1"/>
          <p:nvPr/>
        </p:nvSpPr>
        <p:spPr>
          <a:xfrm>
            <a:off x="13648051" y="889373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5" name="Google Shape;41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626" y="1475160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1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WHO SMART Guidelines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17" name="Google Shape;417;p3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18" name="Google Shape;418;p3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19" name="Google Shape;419;p31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0" name="Google Shape;420;p3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21" name="Google Shape;421;p3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3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3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3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3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26" name="Google Shape;426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Google Shape;431;p32"/>
          <p:cNvGraphicFramePr/>
          <p:nvPr>
            <p:extLst>
              <p:ext uri="{D42A27DB-BD31-4B8C-83A1-F6EECF244321}">
                <p14:modId xmlns:p14="http://schemas.microsoft.com/office/powerpoint/2010/main" val="1605677644"/>
              </p:ext>
            </p:extLst>
          </p:nvPr>
        </p:nvGraphicFramePr>
        <p:xfrm>
          <a:off x="445950" y="2227306"/>
          <a:ext cx="17396100" cy="175254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2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3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3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L1 (Narrative)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Viral Hepatitis Surveillance Initiative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 panose="020B0604020202020204" pitchFamily="34" charset="0"/>
                        <a:buChar char="•"/>
                      </a:pPr>
                      <a:r>
                        <a:rPr lang="en-US" sz="3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 review of existing policies.</a:t>
                      </a:r>
                      <a:endParaRPr sz="3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2" name="Google Shape;432;p32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WHO SMART Guidelines in Steps (</a:t>
            </a:r>
            <a:r>
              <a:rPr lang="en-US" sz="6000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L1)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33" name="Google Shape;433;p3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34" name="Google Shape;434;p3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35" name="Google Shape;435;p32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6" name="Google Shape;436;p3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37" name="Google Shape;437;p3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3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3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3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3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42" name="Google Shape;442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7628200" y="3390900"/>
            <a:ext cx="30315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Disclaimer: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933700" y="4358670"/>
            <a:ext cx="12420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"HL7, FHIR and the FHIR [FLAME DESIGN] are the registered trademarks of Health Level Seven International and their use does not constitute endorsement by HL7."</a:t>
            </a: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 txBox="1"/>
          <p:nvPr/>
        </p:nvSpPr>
        <p:spPr>
          <a:xfrm>
            <a:off x="445951" y="368377"/>
            <a:ext cx="1739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Applied to Viral Hepatitis</a:t>
            </a:r>
            <a:endParaRPr sz="5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13648051" y="8896352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9" name="Google Shape;44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626" y="1477777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3"/>
          <p:cNvSpPr txBox="1"/>
          <p:nvPr/>
        </p:nvSpPr>
        <p:spPr>
          <a:xfrm>
            <a:off x="11734876" y="1984077"/>
            <a:ext cx="3508800" cy="50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applied into Viral Hepatitis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33"/>
          <p:cNvSpPr txBox="1"/>
          <p:nvPr/>
        </p:nvSpPr>
        <p:spPr>
          <a:xfrm>
            <a:off x="9377872" y="3106250"/>
            <a:ext cx="6445800" cy="53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Viral Hepatitis Surveillance Initiative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2" name="Google Shape;452;p3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53" name="Google Shape;453;p3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54" name="Google Shape;454;p33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5" name="Google Shape;455;p3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56" name="Google Shape;456;p3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7" name="Google Shape;457;p3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8" name="Google Shape;458;p3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3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0" name="Google Shape;460;p3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61" name="Google Shape;461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p34"/>
          <p:cNvGraphicFramePr/>
          <p:nvPr>
            <p:extLst>
              <p:ext uri="{D42A27DB-BD31-4B8C-83A1-F6EECF244321}">
                <p14:modId xmlns:p14="http://schemas.microsoft.com/office/powerpoint/2010/main" val="2308753435"/>
              </p:ext>
            </p:extLst>
          </p:nvPr>
        </p:nvGraphicFramePr>
        <p:xfrm>
          <a:off x="445950" y="2227306"/>
          <a:ext cx="17396100" cy="458715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2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3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3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L1 (Narrative)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Viral Hepatitis Surveillance Initiative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 panose="020B0604020202020204" pitchFamily="34" charset="0"/>
                        <a:buChar char="•"/>
                      </a:pPr>
                      <a:r>
                        <a:rPr lang="en-US" sz="30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 review of existing policies.</a:t>
                      </a:r>
                      <a:endParaRPr sz="30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L2 (Operational)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Operational Guidelines; Case Report and Care Form Elements</a:t>
                      </a:r>
                      <a:endParaRPr sz="2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Roboto"/>
                        <a:buAutoNum type="arabicPeriod"/>
                      </a:pPr>
                      <a:r>
                        <a:rPr lang="en-US" sz="2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Analyze the Viral Hepatitis Forms and its Data Elements.</a:t>
                      </a:r>
                      <a:endParaRPr sz="2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Roboto"/>
                        <a:buAutoNum type="arabicPeriod"/>
                      </a:pPr>
                      <a:r>
                        <a:rPr lang="en-US" sz="2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each form element into Terminology Code Sets and Data Exchange Protocols.</a:t>
                      </a:r>
                      <a:endParaRPr sz="2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Roboto"/>
                        <a:buAutoNum type="arabicPeriod"/>
                      </a:pPr>
                      <a:r>
                        <a:rPr lang="en-US" sz="2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 the output to the content experts for consensus.</a:t>
                      </a:r>
                      <a:endParaRPr sz="2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7" name="Google Shape;467;p34"/>
          <p:cNvSpPr txBox="1"/>
          <p:nvPr/>
        </p:nvSpPr>
        <p:spPr>
          <a:xfrm>
            <a:off x="343893" y="4554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WHO SMART Guidelines in Steps (L2)</a:t>
            </a:r>
            <a:endParaRPr sz="6000" b="1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68" name="Google Shape;468;p3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69" name="Google Shape;469;p3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70" name="Google Shape;470;p34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1" name="Google Shape;471;p3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72" name="Google Shape;472;p3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3" name="Google Shape;473;p3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3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3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3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77" name="Google Shape;477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/>
          <p:nvPr/>
        </p:nvSpPr>
        <p:spPr>
          <a:xfrm>
            <a:off x="13648051" y="873757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3" name="Google Shape;4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626" y="1471395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5"/>
          <p:cNvSpPr txBox="1"/>
          <p:nvPr/>
        </p:nvSpPr>
        <p:spPr>
          <a:xfrm>
            <a:off x="11734876" y="1977695"/>
            <a:ext cx="3508800" cy="50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applied into Viral Hepatitis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35"/>
          <p:cNvSpPr txBox="1"/>
          <p:nvPr/>
        </p:nvSpPr>
        <p:spPr>
          <a:xfrm>
            <a:off x="9446301" y="3099870"/>
            <a:ext cx="6189900" cy="53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Viral Hepatitis Surveillance Initiative</a:t>
            </a:r>
            <a:endParaRPr sz="1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35"/>
          <p:cNvSpPr/>
          <p:nvPr/>
        </p:nvSpPr>
        <p:spPr>
          <a:xfrm>
            <a:off x="1774776" y="3776770"/>
            <a:ext cx="14776800" cy="13077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 txBox="1"/>
          <p:nvPr/>
        </p:nvSpPr>
        <p:spPr>
          <a:xfrm>
            <a:off x="9446301" y="3991875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Clinical: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Operational Guidelines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Informatics: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Report, Care Form Elements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445951" y="368377"/>
            <a:ext cx="1739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Applied to Viral Hepatitis</a:t>
            </a:r>
            <a:endParaRPr sz="5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9" name="Google Shape;489;p3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490" name="Google Shape;490;p3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491" name="Google Shape;491;p35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2" name="Google Shape;492;p3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493" name="Google Shape;493;p3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4" name="Google Shape;494;p3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3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6" name="Google Shape;496;p3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7" name="Google Shape;497;p3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498" name="Google Shape;498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/>
        </p:nvSpPr>
        <p:spPr>
          <a:xfrm>
            <a:off x="425635" y="1833745"/>
            <a:ext cx="4131000" cy="2723792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endParaRPr sz="3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Analyze the Viral Hepatitis Forms and its Data Elements.</a:t>
            </a:r>
            <a:endParaRPr sz="33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4" name="Google Shape;5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410" y="1550420"/>
            <a:ext cx="5060658" cy="7061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5" name="Google Shape;5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9960" y="1550420"/>
            <a:ext cx="4993026" cy="706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6" name="Google Shape;506;p36"/>
          <p:cNvSpPr txBox="1"/>
          <p:nvPr/>
        </p:nvSpPr>
        <p:spPr>
          <a:xfrm>
            <a:off x="5866785" y="8611820"/>
            <a:ext cx="3573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 Form</a:t>
            </a:r>
            <a:endParaRPr sz="2700" b="1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36"/>
          <p:cNvSpPr txBox="1"/>
          <p:nvPr/>
        </p:nvSpPr>
        <p:spPr>
          <a:xfrm>
            <a:off x="11639523" y="8611820"/>
            <a:ext cx="3573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Form</a:t>
            </a:r>
            <a:endParaRPr sz="2700" b="1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8" name="Google Shape;508;p3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509" name="Google Shape;509;p3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510" name="Google Shape;510;p36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1" name="Google Shape;511;p3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512" name="Google Shape;512;p3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3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4" name="Google Shape;514;p3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5" name="Google Shape;515;p3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6" name="Google Shape;516;p3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517" name="Google Shape;517;p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36"/>
          <p:cNvSpPr txBox="1"/>
          <p:nvPr/>
        </p:nvSpPr>
        <p:spPr>
          <a:xfrm>
            <a:off x="448500" y="392475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410" y="1546096"/>
            <a:ext cx="5060658" cy="7061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4" name="Google Shape;52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9960" y="1546096"/>
            <a:ext cx="4993026" cy="706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5" name="Google Shape;525;p37"/>
          <p:cNvSpPr txBox="1"/>
          <p:nvPr/>
        </p:nvSpPr>
        <p:spPr>
          <a:xfrm>
            <a:off x="5866785" y="8607496"/>
            <a:ext cx="3573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 Form</a:t>
            </a:r>
            <a:endParaRPr sz="2700" b="1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37"/>
          <p:cNvSpPr txBox="1"/>
          <p:nvPr/>
        </p:nvSpPr>
        <p:spPr>
          <a:xfrm>
            <a:off x="11639523" y="8607496"/>
            <a:ext cx="3573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Form</a:t>
            </a:r>
            <a:endParaRPr sz="2700" b="1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6521375" y="2453977"/>
            <a:ext cx="2264700" cy="226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59 elements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12294125" y="2453981"/>
            <a:ext cx="2264700" cy="226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 elements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37"/>
          <p:cNvSpPr/>
          <p:nvPr/>
        </p:nvSpPr>
        <p:spPr>
          <a:xfrm>
            <a:off x="6521385" y="5768221"/>
            <a:ext cx="8037300" cy="226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125 unique elements</a:t>
            </a:r>
            <a:endParaRPr sz="3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(34 duplicate elements)</a:t>
            </a:r>
            <a:endParaRPr sz="27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0" name="Google Shape;530;p3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531" name="Google Shape;531;p3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532" name="Google Shape;532;p37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3" name="Google Shape;533;p3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534" name="Google Shape;534;p3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5" name="Google Shape;535;p3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p3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3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8" name="Google Shape;538;p3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539" name="Google Shape;539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37"/>
          <p:cNvSpPr txBox="1"/>
          <p:nvPr/>
        </p:nvSpPr>
        <p:spPr>
          <a:xfrm>
            <a:off x="448500" y="392475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37"/>
          <p:cNvSpPr txBox="1"/>
          <p:nvPr/>
        </p:nvSpPr>
        <p:spPr>
          <a:xfrm>
            <a:off x="425635" y="1833745"/>
            <a:ext cx="4131000" cy="27243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endParaRPr sz="3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Analyze the Viral Hepatitis Forms and its Data Elements.</a:t>
            </a:r>
            <a:endParaRPr sz="33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/>
          <p:nvPr/>
        </p:nvSpPr>
        <p:spPr>
          <a:xfrm>
            <a:off x="471355" y="1848985"/>
            <a:ext cx="17396100" cy="631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-US" sz="29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Map each form element into Terminology Code Sets and Data Exchange Protocols.</a:t>
            </a:r>
            <a:endParaRPr sz="29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47" name="Google Shape;547;p38"/>
          <p:cNvGraphicFramePr/>
          <p:nvPr/>
        </p:nvGraphicFramePr>
        <p:xfrm>
          <a:off x="8212152" y="2899655"/>
          <a:ext cx="9588775" cy="5977645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3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of Standard [Website]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Context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Curator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HL7-FHIR (hl7.org/fhir)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Exchange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HL7 International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International Classification of Diseases 11th Revision (ICD-11) [icd.who.int]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Disease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Family of International Classifications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Logical Observation Identifiers Names and Codes (LOINC) [loinc.org]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Laboratory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Regenstrief Institute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SNOMED Clinical Terms (SNOMED-CT) [snomed.org]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Clinical Terminologies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SNOMED International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national membership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SNOMED Global Patient Set [snomed.org/gps]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Clinical Terminologies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SNOMED International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 </a:t>
                      </a:r>
                      <a:r>
                        <a:rPr lang="en-US" sz="2000" i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sz="2000" i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8" name="Google Shape;548;p38"/>
          <p:cNvSpPr txBox="1"/>
          <p:nvPr/>
        </p:nvSpPr>
        <p:spPr>
          <a:xfrm>
            <a:off x="471355" y="2765441"/>
            <a:ext cx="7058100" cy="4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AutoNum type="arabicPeriod"/>
            </a:pPr>
            <a:r>
              <a:rPr lang="en-US" sz="3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Terminology Code Sets:</a:t>
            </a:r>
            <a:br>
              <a:rPr lang="en-US" sz="3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Project Team looked for </a:t>
            </a:r>
            <a:r>
              <a:rPr lang="en-US" sz="3100" i="1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terminology code sets</a:t>
            </a:r>
            <a:r>
              <a:rPr lang="en-US" sz="3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be used for mapping the data elements with </a:t>
            </a:r>
            <a:r>
              <a:rPr lang="en-US" sz="3100" b="1" i="1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preference</a:t>
            </a:r>
            <a:r>
              <a:rPr lang="en-US" sz="3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for:</a:t>
            </a:r>
            <a:endParaRPr sz="3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15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Curated terminology over non-curated,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15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standards over local standards, and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15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Free-to-use over pay-for-use terminology systems</a:t>
            </a:r>
            <a:endParaRPr sz="2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9" name="Google Shape;549;p3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550" name="Google Shape;550;p3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551" name="Google Shape;551;p38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2" name="Google Shape;552;p3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553" name="Google Shape;553;p3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4" name="Google Shape;554;p3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3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6" name="Google Shape;556;p3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3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558" name="Google Shape;558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38"/>
          <p:cNvSpPr txBox="1"/>
          <p:nvPr/>
        </p:nvSpPr>
        <p:spPr>
          <a:xfrm>
            <a:off x="448500" y="392475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/>
          <p:nvPr/>
        </p:nvSpPr>
        <p:spPr>
          <a:xfrm>
            <a:off x="448500" y="392475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39"/>
          <p:cNvSpPr txBox="1"/>
          <p:nvPr/>
        </p:nvSpPr>
        <p:spPr>
          <a:xfrm>
            <a:off x="448500" y="2755816"/>
            <a:ext cx="17086200" cy="52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 startAt="2"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Terminology (</a:t>
            </a:r>
            <a:r>
              <a:rPr lang="en-US" sz="3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Semantic)</a:t>
            </a:r>
            <a:r>
              <a:rPr lang="en-US" sz="33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Each of the identified data element was mapped into the following terminology code sets:</a:t>
            </a:r>
            <a:endParaRPr sz="33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1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●"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Free-to-Use: ICD-11 / LOINC</a:t>
            </a:r>
            <a:endParaRPr sz="33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1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●"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Pay-for-Use: SNOMED CT</a:t>
            </a:r>
            <a:br>
              <a:rPr lang="en-US" sz="33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3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725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 startAt="2"/>
            </a:pPr>
            <a:r>
              <a:rPr lang="en-US" sz="33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Exchange Format (S</a:t>
            </a:r>
            <a:r>
              <a:rPr lang="en-US" sz="3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yntactic)</a:t>
            </a:r>
            <a:r>
              <a:rPr lang="en-US" sz="33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n-US" sz="3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data elements were initially mapped into HL7-FHIR.</a:t>
            </a:r>
            <a:endParaRPr sz="33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7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7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dirty="0">
                <a:latin typeface="Montserrat"/>
                <a:ea typeface="Montserrat"/>
                <a:cs typeface="Montserrat"/>
                <a:sym typeface="Montserrat"/>
              </a:rPr>
              <a:t>OUTPUT</a:t>
            </a:r>
            <a:r>
              <a:rPr lang="en-US" sz="3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3300" i="1" u="sng" dirty="0">
                <a:latin typeface="Montserrat"/>
                <a:ea typeface="Montserrat"/>
                <a:cs typeface="Montserrat"/>
                <a:sym typeface="Montserrat"/>
              </a:rPr>
              <a:t>Spreadsheet of Terminology Mapping</a:t>
            </a:r>
            <a:endParaRPr sz="3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39"/>
          <p:cNvSpPr txBox="1"/>
          <p:nvPr/>
        </p:nvSpPr>
        <p:spPr>
          <a:xfrm>
            <a:off x="471355" y="1848985"/>
            <a:ext cx="17396100" cy="6312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2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-US" sz="29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Map each form element into Terminology Code Sets and Data Exchange Protocols.</a:t>
            </a:r>
            <a:endParaRPr sz="29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7" name="Google Shape;567;p3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568" name="Google Shape;568;p3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569" name="Google Shape;569;p39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0" name="Google Shape;570;p3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571" name="Google Shape;571;p3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2" name="Google Shape;572;p3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3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3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5" name="Google Shape;575;p3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576" name="Google Shape;576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0"/>
          <p:cNvSpPr txBox="1"/>
          <p:nvPr/>
        </p:nvSpPr>
        <p:spPr>
          <a:xfrm>
            <a:off x="445950" y="3908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p40"/>
          <p:cNvSpPr txBox="1"/>
          <p:nvPr/>
        </p:nvSpPr>
        <p:spPr>
          <a:xfrm>
            <a:off x="445950" y="1786350"/>
            <a:ext cx="17396100" cy="677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Present the output to the content experts for consensus.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40"/>
          <p:cNvSpPr txBox="1"/>
          <p:nvPr/>
        </p:nvSpPr>
        <p:spPr>
          <a:xfrm>
            <a:off x="445950" y="2624550"/>
            <a:ext cx="173961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virtual workshop with three breakout sessions was conducted, represented by hepatologists and public health officers.</a:t>
            </a:r>
            <a:endParaRPr sz="3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During the breakout sessions:</a:t>
            </a:r>
            <a:endParaRPr sz="3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data element was presented to the audience showing both free-to-use and pay-for-use terminologies.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recommendation from the Project Team was then followed with preference to free-to-use.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1" indent="-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audience were instructed to accept or reject the recommendation. If they are to reject, they were asked on their comments/suggestions on the terminology.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4" name="Google Shape;584;p4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585" name="Google Shape;585;p4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586" name="Google Shape;586;p40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7" name="Google Shape;587;p4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588" name="Google Shape;588;p4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4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0" name="Google Shape;590;p4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4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2" name="Google Shape;592;p4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593" name="Google Shape;593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41"/>
          <p:cNvPicPr preferRelativeResize="0"/>
          <p:nvPr/>
        </p:nvPicPr>
        <p:blipFill rotWithShape="1">
          <a:blip r:embed="rId3">
            <a:alphaModFix/>
          </a:blip>
          <a:srcRect l="796" t="1752" r="923" b="1419"/>
          <a:stretch/>
        </p:blipFill>
        <p:spPr>
          <a:xfrm>
            <a:off x="3433849" y="2690335"/>
            <a:ext cx="11420301" cy="634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9" name="Google Shape;599;p41"/>
          <p:cNvSpPr txBox="1"/>
          <p:nvPr/>
        </p:nvSpPr>
        <p:spPr>
          <a:xfrm>
            <a:off x="445950" y="1786350"/>
            <a:ext cx="17396100" cy="677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Present the output to the content experts for consensus.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0" name="Google Shape;600;p4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01" name="Google Shape;601;p4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02" name="Google Shape;602;p41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3" name="Google Shape;603;p4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04" name="Google Shape;604;p4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6" name="Google Shape;606;p4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7" name="Google Shape;607;p4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4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09" name="Google Shape;609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0" name="Google Shape;610;p41"/>
          <p:cNvSpPr txBox="1"/>
          <p:nvPr/>
        </p:nvSpPr>
        <p:spPr>
          <a:xfrm>
            <a:off x="445950" y="390800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2"/>
          <p:cNvSpPr txBox="1"/>
          <p:nvPr/>
        </p:nvSpPr>
        <p:spPr>
          <a:xfrm>
            <a:off x="410395" y="2885305"/>
            <a:ext cx="6789900" cy="54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INITIAL RESULTS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200" b="0" i="1" u="sng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70% of data elements achieved consensus.</a:t>
            </a:r>
            <a:endParaRPr sz="3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1445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total of </a:t>
            </a:r>
            <a:r>
              <a:rPr lang="en-US" sz="2800" b="1" i="1" u="sng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38 data elements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were parked due to comments or in the interest of time.</a:t>
            </a:r>
            <a:endParaRPr sz="2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Some comments elicited was on the </a:t>
            </a:r>
            <a:r>
              <a:rPr lang="en-US" sz="3200" b="0" i="1" u="sng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actual content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 form, not the terminology mapping.</a:t>
            </a:r>
            <a:endParaRPr sz="3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16" name="Google Shape;616;p42"/>
          <p:cNvGraphicFramePr/>
          <p:nvPr>
            <p:extLst>
              <p:ext uri="{D42A27DB-BD31-4B8C-83A1-F6EECF244321}">
                <p14:modId xmlns:p14="http://schemas.microsoft.com/office/powerpoint/2010/main" val="2315778045"/>
              </p:ext>
            </p:extLst>
          </p:nvPr>
        </p:nvGraphicFramePr>
        <p:xfrm>
          <a:off x="7388395" y="2892205"/>
          <a:ext cx="10227625" cy="5595747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259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24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Consensus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Minor Comment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Suggestion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Not Reviewed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Group 1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(Patient Demographics and </a:t>
                      </a:r>
                      <a:endParaRPr sz="1800" i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Physical Examination)</a:t>
                      </a:r>
                      <a:endParaRPr sz="1800" i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43</a:t>
                      </a:r>
                      <a:endParaRPr sz="2400" u="none" strike="noStrike" cap="none" dirty="0">
                        <a:solidFill>
                          <a:srgbClr val="274E13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24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Group 2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(Medical History)</a:t>
                      </a:r>
                      <a:endParaRPr sz="1800" i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2400" u="none" strike="noStrike" cap="none">
                        <a:solidFill>
                          <a:srgbClr val="274E13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Group 3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(Diagnostics and Therapeutics)</a:t>
                      </a:r>
                      <a:endParaRPr sz="1800" i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36</a:t>
                      </a:r>
                      <a:endParaRPr sz="2400" u="none" strike="noStrike" cap="none">
                        <a:solidFill>
                          <a:srgbClr val="274E13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24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87</a:t>
                      </a:r>
                      <a:br>
                        <a:rPr lang="en-US" sz="2400" b="1" u="none" strike="noStrike" cap="none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2000" b="1" i="1" u="none" strike="noStrike" cap="none">
                          <a:solidFill>
                            <a:srgbClr val="274E1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(69.60%)</a:t>
                      </a:r>
                      <a:endParaRPr sz="2000" b="1" i="1" u="none" strike="noStrike" cap="none">
                        <a:solidFill>
                          <a:srgbClr val="274E13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(12.00%)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(13.60%)</a:t>
                      </a:r>
                      <a:endParaRPr sz="2400" b="1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2400" b="1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b="1" i="1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(4.80%)</a:t>
                      </a:r>
                      <a:endParaRPr sz="2400" b="1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" name="Google Shape;617;p42"/>
          <p:cNvSpPr txBox="1"/>
          <p:nvPr/>
        </p:nvSpPr>
        <p:spPr>
          <a:xfrm>
            <a:off x="445950" y="1786350"/>
            <a:ext cx="17396100" cy="677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Present the output to the content experts for consensus.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8" name="Google Shape;618;p42"/>
          <p:cNvSpPr txBox="1"/>
          <p:nvPr/>
        </p:nvSpPr>
        <p:spPr>
          <a:xfrm>
            <a:off x="445950" y="390800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9" name="Google Shape;619;p4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20" name="Google Shape;620;p4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21" name="Google Shape;621;p42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2" name="Google Shape;622;p4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23" name="Google Shape;623;p4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4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4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4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4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28" name="Google Shape;628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1569650" y="3928200"/>
            <a:ext cx="15329100" cy="24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Overview of the </a:t>
            </a:r>
            <a:r>
              <a:rPr lang="en-US" sz="6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6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ase </a:t>
            </a:r>
            <a:r>
              <a:rPr lang="en-US" sz="6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6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tudy: </a:t>
            </a:r>
            <a:endParaRPr sz="6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270" b="0" i="0" u="none" strike="noStrike" cap="none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Viral Hepatitis Project</a:t>
            </a:r>
            <a:endParaRPr sz="8270" b="0" i="0" u="none" strike="noStrike" cap="none">
              <a:solidFill>
                <a:srgbClr val="33333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26" name="Google Shape;126;p16"/>
          <p:cNvGrpSpPr/>
          <p:nvPr/>
        </p:nvGrpSpPr>
        <p:grpSpPr>
          <a:xfrm>
            <a:off x="343893" y="9237114"/>
            <a:ext cx="17780634" cy="945002"/>
            <a:chOff x="343893" y="9237114"/>
            <a:chExt cx="17780634" cy="945002"/>
          </a:xfrm>
        </p:grpSpPr>
        <p:sp>
          <p:nvSpPr>
            <p:cNvPr id="127" name="Google Shape;127;p1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8" name="Google Shape;128;p16"/>
            <p:cNvPicPr preferRelativeResize="0"/>
            <p:nvPr/>
          </p:nvPicPr>
          <p:blipFill rotWithShape="1">
            <a:blip r:embed="rId3">
              <a:alphaModFix/>
            </a:blip>
            <a:srcRect t="8350" b="6426"/>
            <a:stretch/>
          </p:blipFill>
          <p:spPr>
            <a:xfrm>
              <a:off x="17477327" y="9237114"/>
              <a:ext cx="647200" cy="9399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" name="Google Shape;129;p16"/>
            <p:cNvGrpSpPr/>
            <p:nvPr/>
          </p:nvGrpSpPr>
          <p:grpSpPr>
            <a:xfrm>
              <a:off x="343893" y="9532805"/>
              <a:ext cx="14569144" cy="13953"/>
              <a:chOff x="454730" y="9584739"/>
              <a:chExt cx="14112729" cy="2400"/>
            </a:xfrm>
          </p:grpSpPr>
          <p:cxnSp>
            <p:nvCxnSpPr>
              <p:cNvPr id="130" name="Google Shape;130;p1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1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35" name="Google Shape;135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3"/>
          <p:cNvSpPr txBox="1"/>
          <p:nvPr/>
        </p:nvSpPr>
        <p:spPr>
          <a:xfrm>
            <a:off x="425252" y="2889273"/>
            <a:ext cx="17396100" cy="5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dirty="0">
                <a:latin typeface="Montserrat"/>
                <a:ea typeface="Montserrat"/>
                <a:cs typeface="Montserrat"/>
                <a:sym typeface="Montserrat"/>
              </a:rPr>
              <a:t>RESULTS:</a:t>
            </a:r>
            <a:endParaRPr sz="3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AutoNum type="arabicPeriod" startAt="3"/>
            </a:pP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follow-up virtual workshop was reconvened to settle the remaining elements.</a:t>
            </a:r>
            <a:endParaRPr sz="33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1445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Expectations were set that the consensus shall be elicited on the terminologies, not on the actual content of the form.</a:t>
            </a:r>
            <a:endParaRPr sz="2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1445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remaining 38 data elements were presented once again with the revisions from the comments and those that were not discussed.</a:t>
            </a:r>
            <a:endParaRPr sz="29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300"/>
              <a:buFont typeface="Montserrat"/>
              <a:buAutoNum type="arabicPeriod" startAt="3"/>
            </a:pPr>
            <a:r>
              <a:rPr lang="en-US" sz="3300" b="1" i="1" u="none" strike="noStrike" cap="none" dirty="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Consensus was then achieved to all 125 data elements.</a:t>
            </a:r>
            <a:endParaRPr sz="3300" b="1" i="1" u="none" strike="noStrike" cap="none" dirty="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latin typeface="Montserrat"/>
                <a:ea typeface="Montserrat"/>
                <a:cs typeface="Montserrat"/>
                <a:sym typeface="Montserrat"/>
              </a:rPr>
              <a:t>OUTPUT: </a:t>
            </a:r>
            <a:r>
              <a:rPr lang="en-US" sz="3300" i="1" u="sng" dirty="0">
                <a:latin typeface="Montserrat"/>
                <a:ea typeface="Montserrat"/>
                <a:cs typeface="Montserrat"/>
                <a:sym typeface="Montserrat"/>
              </a:rPr>
              <a:t>Expert Consensus</a:t>
            </a:r>
            <a:endParaRPr sz="3300" b="1" i="1" dirty="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445950" y="390800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1: Obtaining Expert Consensus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445950" y="1786350"/>
            <a:ext cx="17396100" cy="677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Present the output to the content experts for consensus.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6" name="Google Shape;636;p4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37" name="Google Shape;637;p4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38" name="Google Shape;638;p43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9" name="Google Shape;639;p4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40" name="Google Shape;640;p4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4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3" name="Google Shape;643;p4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4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45" name="Google Shape;645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Google Shape;650;p44"/>
          <p:cNvGraphicFramePr/>
          <p:nvPr>
            <p:extLst>
              <p:ext uri="{D42A27DB-BD31-4B8C-83A1-F6EECF244321}">
                <p14:modId xmlns:p14="http://schemas.microsoft.com/office/powerpoint/2010/main" val="2131522875"/>
              </p:ext>
            </p:extLst>
          </p:nvPr>
        </p:nvGraphicFramePr>
        <p:xfrm>
          <a:off x="445950" y="1840796"/>
          <a:ext cx="17396100" cy="444999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2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3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3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L1 (Narrative)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VIral Hepatitis Surveillance Initiative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 review of existing policies.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L2 (Operational)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Operational Guidelines; Case Report and Care Form Elements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Analyze the Viral Hepatitis Forms and its Data Elements.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each form element into Terminology Code Sets and Data Exchange Protocols.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 the output to the content experts for consensus.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1" name="Google Shape;651;p44"/>
          <p:cNvSpPr txBox="1"/>
          <p:nvPr/>
        </p:nvSpPr>
        <p:spPr>
          <a:xfrm>
            <a:off x="445950" y="600021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</a:t>
            </a:r>
            <a:r>
              <a:rPr lang="en-US" sz="60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(Revisit)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2" name="Google Shape;652;p4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53" name="Google Shape;653;p4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54" name="Google Shape;654;p44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5" name="Google Shape;655;p4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56" name="Google Shape;656;p4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7" name="Google Shape;657;p4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8" name="Google Shape;658;p4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0" name="Google Shape;660;p4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61" name="Google Shape;661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" name="Google Shape;666;p45"/>
          <p:cNvGraphicFramePr/>
          <p:nvPr/>
        </p:nvGraphicFramePr>
        <p:xfrm>
          <a:off x="343893" y="1688396"/>
          <a:ext cx="17396100" cy="481578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StructureDefinition Resources(JSON or xml).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7" name="Google Shape;667;p45"/>
          <p:cNvSpPr txBox="1"/>
          <p:nvPr/>
        </p:nvSpPr>
        <p:spPr>
          <a:xfrm>
            <a:off x="343893" y="447621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(L</a:t>
            </a:r>
            <a:r>
              <a:rPr lang="en-US"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8" name="Google Shape;668;p4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69" name="Google Shape;669;p4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70" name="Google Shape;670;p45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1" name="Google Shape;671;p4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72" name="Google Shape;672;p4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3" name="Google Shape;673;p4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4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5" name="Google Shape;675;p4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6" name="Google Shape;676;p4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77" name="Google Shape;677;p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6"/>
          <p:cNvSpPr txBox="1"/>
          <p:nvPr/>
        </p:nvSpPr>
        <p:spPr>
          <a:xfrm>
            <a:off x="13810615" y="879853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4" name="Google Shape;6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7190" y="1608555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6"/>
          <p:cNvSpPr txBox="1"/>
          <p:nvPr/>
        </p:nvSpPr>
        <p:spPr>
          <a:xfrm>
            <a:off x="11897565" y="2108501"/>
            <a:ext cx="3726600" cy="50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applied into Viral Hepatitis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46"/>
          <p:cNvSpPr txBox="1"/>
          <p:nvPr/>
        </p:nvSpPr>
        <p:spPr>
          <a:xfrm>
            <a:off x="9608865" y="3237030"/>
            <a:ext cx="6189900" cy="53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Viral Hepatitis Surveillance Initiative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7" name="Google Shape;687;p46"/>
          <p:cNvSpPr txBox="1"/>
          <p:nvPr/>
        </p:nvSpPr>
        <p:spPr>
          <a:xfrm>
            <a:off x="9608865" y="4129030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Clinical: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Operational Guidelines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Informatics: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Report, Care Form Elements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46"/>
          <p:cNvSpPr/>
          <p:nvPr/>
        </p:nvSpPr>
        <p:spPr>
          <a:xfrm>
            <a:off x="1937340" y="4948119"/>
            <a:ext cx="14776800" cy="13077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9608865" y="5155379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Exchange Protocol: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Profiles and Implementation Guide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0" name="Google Shape;690;p4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691" name="Google Shape;691;p4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692" name="Google Shape;692;p46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3" name="Google Shape;693;p4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694" name="Google Shape;694;p4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4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4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4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4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99" name="Google Shape;699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488;p35">
            <a:extLst>
              <a:ext uri="{FF2B5EF4-FFF2-40B4-BE49-F238E27FC236}">
                <a16:creationId xmlns:a16="http://schemas.microsoft.com/office/drawing/2014/main" id="{6CE62FF1-0C5F-E934-A273-08E3AF5AF01B}"/>
              </a:ext>
            </a:extLst>
          </p:cNvPr>
          <p:cNvSpPr txBox="1"/>
          <p:nvPr/>
        </p:nvSpPr>
        <p:spPr>
          <a:xfrm>
            <a:off x="445951" y="368377"/>
            <a:ext cx="1739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Applied to Viral Hepatitis</a:t>
            </a:r>
            <a:endParaRPr sz="5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7"/>
          <p:cNvSpPr txBox="1"/>
          <p:nvPr/>
        </p:nvSpPr>
        <p:spPr>
          <a:xfrm>
            <a:off x="414725" y="5334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HL7 FHIR®</a:t>
            </a:r>
            <a:endParaRPr sz="6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5" name="Google Shape;705;p47"/>
          <p:cNvSpPr txBox="1"/>
          <p:nvPr/>
        </p:nvSpPr>
        <p:spPr>
          <a:xfrm>
            <a:off x="414750" y="1866275"/>
            <a:ext cx="17458500" cy="6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(</a:t>
            </a:r>
            <a:r>
              <a:rPr lang="en-US" sz="3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ast </a:t>
            </a:r>
            <a:r>
              <a:rPr lang="en-US" sz="3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ealthcare </a:t>
            </a:r>
            <a:r>
              <a:rPr lang="en-US" sz="3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nteroperability </a:t>
            </a:r>
            <a:r>
              <a:rPr lang="en-US" sz="3000" b="1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esources)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22860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standard developed by HL7 (Health Level 7), a standards development organization.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Char char="○"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HL7 (as a company) provides framework and governance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Char char="○"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HL7 (as a community) provides actual development creation by working together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30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robust data model</a:t>
            </a: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describing health and administrative data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30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RESTful API</a:t>
            </a: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interacting with that data using either JSON or XML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7350" marR="0" lvl="2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■"/>
            </a:pPr>
            <a:r>
              <a:rPr lang="en-US" sz="30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Protocol to exchange information between two applications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collection of </a:t>
            </a:r>
            <a:r>
              <a:rPr lang="en-US" sz="30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FHIR Servers</a:t>
            </a: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around the world that you can interact with</a:t>
            </a:r>
            <a:endParaRPr sz="3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30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of implementers</a:t>
            </a:r>
            <a:r>
              <a:rPr lang="en-US"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working together</a:t>
            </a: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6" name="Google Shape;706;p47"/>
          <p:cNvSpPr txBox="1"/>
          <p:nvPr/>
        </p:nvSpPr>
        <p:spPr>
          <a:xfrm>
            <a:off x="120200" y="8477675"/>
            <a:ext cx="177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53"/>
              <a:buFont typeface="Arial"/>
              <a:buNone/>
            </a:pP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FHIR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” by 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SmileCDR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is licensed under Creative Commons “Attribution-ShareAlike 4.0 International” license. (CC BY SA)</a:t>
            </a:r>
            <a:endParaRPr sz="2053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4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708" name="Google Shape;708;p4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709" name="Google Shape;709;p47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0" name="Google Shape;710;p4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711" name="Google Shape;711;p4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4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4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4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4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16" name="Google Shape;716;p4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/>
          <p:nvPr/>
        </p:nvSpPr>
        <p:spPr>
          <a:xfrm>
            <a:off x="561975" y="5334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</a:t>
            </a: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®</a:t>
            </a: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Manifesto</a:t>
            </a: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48"/>
          <p:cNvSpPr txBox="1"/>
          <p:nvPr/>
        </p:nvSpPr>
        <p:spPr>
          <a:xfrm>
            <a:off x="562000" y="1866275"/>
            <a:ext cx="17458500" cy="69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08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Char char="●"/>
            </a:pPr>
            <a:r>
              <a:rPr lang="en-US" sz="3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Principles based on lessons learned from previous efforts:</a:t>
            </a:r>
            <a:endParaRPr sz="3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Implementer Focus</a:t>
            </a:r>
            <a:endParaRPr sz="33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2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■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Targeted at </a:t>
            </a:r>
            <a:r>
              <a:rPr lang="en-US" sz="3300" b="0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developers and implementers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not clinicians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2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■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Every detail of the specification is tested at </a:t>
            </a:r>
            <a:r>
              <a:rPr lang="en-US" sz="3300" b="0" i="0" u="sng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connectathon</a:t>
            </a:r>
            <a:r>
              <a:rPr lang="en-US" sz="3300" b="0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events.</a:t>
            </a:r>
            <a:br>
              <a:rPr lang="en-US" sz="3300" u="sng" dirty="0">
                <a:latin typeface="Montserrat"/>
                <a:ea typeface="Montserrat"/>
                <a:cs typeface="Montserrat"/>
                <a:sym typeface="Montserrat"/>
              </a:rPr>
            </a:br>
            <a:endParaRPr sz="2700" b="0" i="0" u="sng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Common Scenarios 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(Emphasi</a:t>
            </a:r>
            <a:r>
              <a:rPr lang="en-US" sz="3300" dirty="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80:20 rule)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2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■"/>
            </a:pPr>
            <a:r>
              <a:rPr lang="en-US" sz="3300" dirty="0">
                <a:latin typeface="Montserrat"/>
                <a:ea typeface="Montserrat"/>
                <a:cs typeface="Montserrat"/>
                <a:sym typeface="Montserrat"/>
              </a:rPr>
              <a:t>20% of the data are used by 80% of the implementers</a:t>
            </a:r>
            <a:br>
              <a:rPr lang="en-US" sz="3300" dirty="0">
                <a:latin typeface="Montserrat"/>
                <a:ea typeface="Montserrat"/>
                <a:cs typeface="Montserrat"/>
                <a:sym typeface="Montserrat"/>
              </a:rPr>
            </a:br>
            <a:endParaRPr sz="27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Free to use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free to contribute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2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■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Specification is licensed under Creative Commons CC0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00200" marR="0" lvl="2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■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Tools are open source; tutorials are free.</a:t>
            </a:r>
            <a:br>
              <a:rPr lang="en-US" sz="3300" dirty="0">
                <a:latin typeface="Montserrat"/>
                <a:ea typeface="Montserrat"/>
                <a:cs typeface="Montserrat"/>
                <a:sym typeface="Montserrat"/>
              </a:rPr>
            </a:br>
            <a:endParaRPr sz="27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Easy to Adopt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(“F” in FHIR)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48"/>
          <p:cNvSpPr txBox="1"/>
          <p:nvPr/>
        </p:nvSpPr>
        <p:spPr>
          <a:xfrm>
            <a:off x="267450" y="9011075"/>
            <a:ext cx="177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53"/>
              <a:buFont typeface="Arial"/>
              <a:buNone/>
            </a:pP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FHIR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” by 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SmileCDR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is licensed under Creative Commons “Attribution-ShareAlike 4.0 International” license. (CC BY SA)</a:t>
            </a:r>
            <a:endParaRPr sz="2053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4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725" name="Google Shape;725;p4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726" name="Google Shape;726;p48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7" name="Google Shape;727;p4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728" name="Google Shape;728;p4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4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4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4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2" name="Google Shape;732;p4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33" name="Google Shape;733;p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9"/>
          <p:cNvSpPr txBox="1"/>
          <p:nvPr/>
        </p:nvSpPr>
        <p:spPr>
          <a:xfrm>
            <a:off x="414725" y="4572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</a:t>
            </a: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®</a:t>
            </a: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Data Model</a:t>
            </a: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9" name="Google Shape;739;p49"/>
          <p:cNvSpPr txBox="1"/>
          <p:nvPr/>
        </p:nvSpPr>
        <p:spPr>
          <a:xfrm>
            <a:off x="414750" y="1790075"/>
            <a:ext cx="17458500" cy="6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defines a set of roughly </a:t>
            </a:r>
            <a:r>
              <a:rPr lang="en-US" sz="3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 resources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(data model).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 (the person who receives healthcare services)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Encounter (a doctor’s appointment or hospital stay)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Observation (clinical observation on a patient - e.g. signs/symptoms, usually for a short period of time)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Condition (diagnosis, problem, or symptoms that needs to be managed over a period of time)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Location (facility details)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 (case reporting)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9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○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QuestionnaireResponse (case reporting output)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0" name="Google Shape;740;p49"/>
          <p:cNvSpPr txBox="1"/>
          <p:nvPr/>
        </p:nvSpPr>
        <p:spPr>
          <a:xfrm>
            <a:off x="120200" y="8630075"/>
            <a:ext cx="177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53"/>
              <a:buFont typeface="Arial"/>
              <a:buNone/>
            </a:pP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FHIR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” by 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SmileCDR</a:t>
            </a: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is licensed under Creative Commons “Attribution-ShareAlike 4.0 International” license. (CC BY SA)</a:t>
            </a:r>
            <a:endParaRPr sz="2053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4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742" name="Google Shape;742;p4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743" name="Google Shape;743;p49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4" name="Google Shape;744;p4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745" name="Google Shape;745;p4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4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4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4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4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50" name="Google Shape;750;p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0"/>
          <p:cNvSpPr txBox="1"/>
          <p:nvPr/>
        </p:nvSpPr>
        <p:spPr>
          <a:xfrm>
            <a:off x="561975" y="3810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 Resource (Sample)</a:t>
            </a: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6" name="Google Shape;756;p50"/>
          <p:cNvSpPr txBox="1"/>
          <p:nvPr/>
        </p:nvSpPr>
        <p:spPr>
          <a:xfrm>
            <a:off x="267450" y="8858675"/>
            <a:ext cx="1775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53"/>
              <a:buFont typeface="Arial"/>
              <a:buNone/>
            </a:pPr>
            <a:r>
              <a:rPr lang="en-US" sz="2053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Reference: Patient Resource from </a:t>
            </a:r>
            <a:r>
              <a:rPr lang="en-US" sz="2053" b="0" i="1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https://www.hl7.org/fhir/patient.html</a:t>
            </a:r>
            <a:endParaRPr sz="2053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7" name="Google Shape;75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763" y="1511800"/>
            <a:ext cx="15066527" cy="69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50"/>
          <p:cNvSpPr/>
          <p:nvPr/>
        </p:nvSpPr>
        <p:spPr>
          <a:xfrm>
            <a:off x="1131425" y="1596200"/>
            <a:ext cx="1322700" cy="608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50"/>
          <p:cNvSpPr/>
          <p:nvPr/>
        </p:nvSpPr>
        <p:spPr>
          <a:xfrm>
            <a:off x="1160000" y="2291600"/>
            <a:ext cx="2708400" cy="6319200"/>
          </a:xfrm>
          <a:prstGeom prst="rect">
            <a:avLst/>
          </a:prstGeom>
          <a:noFill/>
          <a:ln w="762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50"/>
          <p:cNvSpPr/>
          <p:nvPr/>
        </p:nvSpPr>
        <p:spPr>
          <a:xfrm>
            <a:off x="4346125" y="2273175"/>
            <a:ext cx="551100" cy="6319200"/>
          </a:xfrm>
          <a:prstGeom prst="rect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50"/>
          <p:cNvSpPr/>
          <p:nvPr/>
        </p:nvSpPr>
        <p:spPr>
          <a:xfrm>
            <a:off x="4967975" y="2291525"/>
            <a:ext cx="1598100" cy="63192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50"/>
          <p:cNvSpPr txBox="1"/>
          <p:nvPr/>
        </p:nvSpPr>
        <p:spPr>
          <a:xfrm>
            <a:off x="2454125" y="1713875"/>
            <a:ext cx="1322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Resource</a:t>
            </a:r>
            <a:endParaRPr sz="19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50"/>
          <p:cNvSpPr txBox="1"/>
          <p:nvPr/>
        </p:nvSpPr>
        <p:spPr>
          <a:xfrm>
            <a:off x="2454125" y="2729650"/>
            <a:ext cx="1322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1F497D"/>
                </a:solidFill>
                <a:latin typeface="Roboto"/>
                <a:ea typeface="Roboto"/>
                <a:cs typeface="Roboto"/>
                <a:sym typeface="Roboto"/>
              </a:rPr>
              <a:t>Element</a:t>
            </a:r>
            <a:endParaRPr sz="1900" b="1" i="0" u="none" strike="noStrike" cap="none">
              <a:solidFill>
                <a:srgbClr val="1F49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50"/>
          <p:cNvSpPr txBox="1"/>
          <p:nvPr/>
        </p:nvSpPr>
        <p:spPr>
          <a:xfrm>
            <a:off x="3804325" y="1635700"/>
            <a:ext cx="14823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Cardinality</a:t>
            </a:r>
            <a:endParaRPr sz="1900" b="1" i="0" u="none" strike="noStrike" cap="none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50"/>
          <p:cNvSpPr txBox="1"/>
          <p:nvPr/>
        </p:nvSpPr>
        <p:spPr>
          <a:xfrm>
            <a:off x="5176600" y="1635650"/>
            <a:ext cx="14823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Type</a:t>
            </a:r>
            <a:endParaRPr sz="1900" b="1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6" name="Google Shape;766;p5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767" name="Google Shape;767;p5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768" name="Google Shape;768;p50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9" name="Google Shape;769;p5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770" name="Google Shape;770;p5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1" name="Google Shape;771;p5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2" name="Google Shape;772;p5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3" name="Google Shape;773;p5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4" name="Google Shape;774;p5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75" name="Google Shape;775;p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1"/>
          <p:cNvSpPr txBox="1"/>
          <p:nvPr/>
        </p:nvSpPr>
        <p:spPr>
          <a:xfrm>
            <a:off x="445949" y="457200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</a:t>
            </a: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®</a:t>
            </a: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Terminology Service</a:t>
            </a:r>
            <a:endParaRPr sz="6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1" name="Google Shape;78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37" y="1790075"/>
            <a:ext cx="16723725" cy="69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1"/>
          <p:cNvSpPr/>
          <p:nvPr/>
        </p:nvSpPr>
        <p:spPr>
          <a:xfrm>
            <a:off x="4041399" y="1680625"/>
            <a:ext cx="3203700" cy="42717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5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784" name="Google Shape;784;p5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785" name="Google Shape;785;p51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6" name="Google Shape;786;p5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787" name="Google Shape;787;p5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8" name="Google Shape;788;p5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5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5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1" name="Google Shape;791;p5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792" name="Google Shape;792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343" y="2887828"/>
            <a:ext cx="13685076" cy="60045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8" name="Google Shape;79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2985" y="2819400"/>
            <a:ext cx="3546540" cy="6274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799" name="Google Shape;799;p5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00" name="Google Shape;800;p5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01" name="Google Shape;801;p52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2" name="Google Shape;802;p5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03" name="Google Shape;803;p5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4" name="Google Shape;804;p5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5" name="Google Shape;805;p5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6" name="Google Shape;806;p5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7" name="Google Shape;807;p5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08" name="Google Shape;808;p5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9" name="Google Shape;809;p52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0" name="Google Shape;810;p52"/>
          <p:cNvSpPr txBox="1"/>
          <p:nvPr/>
        </p:nvSpPr>
        <p:spPr>
          <a:xfrm>
            <a:off x="440875" y="1498465"/>
            <a:ext cx="17086200" cy="11697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4: 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Map the Proposed National Viral Hepatitis Data Dictionary to the appropriate FHIR Element/Resource.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343893" y="350204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Hepatitis Situation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385543" y="2967254"/>
            <a:ext cx="47784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0"/>
              <a:buFont typeface="Arial"/>
              <a:buNone/>
            </a:pPr>
            <a:r>
              <a:rPr lang="en-US" sz="282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9.8% OF FILIPINOS WITH CHRONIC </a:t>
            </a:r>
            <a:r>
              <a:rPr lang="en-US" sz="282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HEPATITIS B</a:t>
            </a:r>
            <a:endParaRPr sz="2820" b="1" i="0" u="sng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011718" y="3610533"/>
            <a:ext cx="52305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Approximately 10,143,000 Filipinos have Chronic Hepatitis B (1)</a:t>
            </a:r>
            <a:endParaRPr sz="2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3" name="Google Shape;143;p17"/>
          <p:cNvCxnSpPr/>
          <p:nvPr/>
        </p:nvCxnSpPr>
        <p:spPr>
          <a:xfrm rot="10800000">
            <a:off x="7422612" y="1880453"/>
            <a:ext cx="0" cy="12798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17"/>
          <p:cNvSpPr/>
          <p:nvPr/>
        </p:nvSpPr>
        <p:spPr>
          <a:xfrm>
            <a:off x="3633558" y="2221283"/>
            <a:ext cx="276000" cy="276000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 flipH="1">
            <a:off x="3745546" y="1880627"/>
            <a:ext cx="3701700" cy="231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7"/>
          <p:cNvCxnSpPr>
            <a:cxnSpLocks/>
          </p:cNvCxnSpPr>
          <p:nvPr/>
        </p:nvCxnSpPr>
        <p:spPr>
          <a:xfrm flipV="1">
            <a:off x="3760052" y="1903727"/>
            <a:ext cx="0" cy="369414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7"/>
          <p:cNvSpPr txBox="1"/>
          <p:nvPr/>
        </p:nvSpPr>
        <p:spPr>
          <a:xfrm>
            <a:off x="1282708" y="6984285"/>
            <a:ext cx="47784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Black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0.9% OF FILIPINOS WITH CHRONIC </a:t>
            </a:r>
            <a:r>
              <a:rPr lang="en-US" sz="2800" b="0" i="0" u="sng" strike="noStrike" cap="none"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HEPATITIS C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461734" y="7786527"/>
            <a:ext cx="4420200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Approximately 600,000 Filipinos have Chronic Hepatitis C (2)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 rot="10800000">
            <a:off x="3671818" y="5870683"/>
            <a:ext cx="2967600" cy="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17"/>
          <p:cNvSpPr/>
          <p:nvPr/>
        </p:nvSpPr>
        <p:spPr>
          <a:xfrm>
            <a:off x="3533906" y="6145797"/>
            <a:ext cx="276000" cy="276000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3671820" y="5855405"/>
            <a:ext cx="0" cy="4128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17"/>
          <p:cNvSpPr txBox="1"/>
          <p:nvPr/>
        </p:nvSpPr>
        <p:spPr>
          <a:xfrm>
            <a:off x="12285678" y="2687063"/>
            <a:ext cx="47784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Black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LEADING CAUSE</a:t>
            </a:r>
            <a:endParaRPr sz="2800" b="0" i="0" u="sng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11563390" y="3765183"/>
            <a:ext cx="2606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Black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CIRRHOSIS </a:t>
            </a:r>
            <a:endParaRPr sz="2800" b="0" i="0" u="sng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4389375" y="3898450"/>
            <a:ext cx="40248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 Black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HEPATOCELLULAR CARCINOMA </a:t>
            </a:r>
            <a:endParaRPr sz="2800" b="0" i="0" u="sng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15017981" y="4564931"/>
            <a:ext cx="2739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17"/>
          <p:cNvCxnSpPr/>
          <p:nvPr/>
        </p:nvCxnSpPr>
        <p:spPr>
          <a:xfrm rot="10800000" flipH="1">
            <a:off x="9687146" y="2113615"/>
            <a:ext cx="2400" cy="10314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7" name="Google Shape;157;p17"/>
          <p:cNvGrpSpPr/>
          <p:nvPr/>
        </p:nvGrpSpPr>
        <p:grpSpPr>
          <a:xfrm>
            <a:off x="6351218" y="2791803"/>
            <a:ext cx="4645800" cy="4285800"/>
            <a:chOff x="3854295" y="2369589"/>
            <a:chExt cx="2322900" cy="2142900"/>
          </a:xfrm>
        </p:grpSpPr>
        <p:sp>
          <p:nvSpPr>
            <p:cNvPr id="158" name="Google Shape;158;p17"/>
            <p:cNvSpPr/>
            <p:nvPr/>
          </p:nvSpPr>
          <p:spPr>
            <a:xfrm>
              <a:off x="3854295" y="2369589"/>
              <a:ext cx="2322900" cy="2142900"/>
            </a:xfrm>
            <a:prstGeom prst="ellipse">
              <a:avLst/>
            </a:prstGeom>
            <a:solidFill>
              <a:srgbClr val="FDF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17" descr="A silhouette of a pers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37551" y="2553814"/>
              <a:ext cx="1756317" cy="17563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17"/>
          <p:cNvCxnSpPr/>
          <p:nvPr/>
        </p:nvCxnSpPr>
        <p:spPr>
          <a:xfrm rot="10800000">
            <a:off x="9664191" y="2124467"/>
            <a:ext cx="5010600" cy="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7"/>
          <p:cNvSpPr/>
          <p:nvPr/>
        </p:nvSpPr>
        <p:spPr>
          <a:xfrm>
            <a:off x="14533901" y="2474665"/>
            <a:ext cx="276000" cy="276000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7"/>
          <p:cNvCxnSpPr/>
          <p:nvPr/>
        </p:nvCxnSpPr>
        <p:spPr>
          <a:xfrm rot="10800000">
            <a:off x="14662300" y="2113723"/>
            <a:ext cx="0" cy="4128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7"/>
          <p:cNvSpPr/>
          <p:nvPr/>
        </p:nvSpPr>
        <p:spPr>
          <a:xfrm rot="3198264">
            <a:off x="12728389" y="3527195"/>
            <a:ext cx="276121" cy="276121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7"/>
          <p:cNvCxnSpPr>
            <a:stCxn id="163" idx="3"/>
            <a:endCxn id="152" idx="2"/>
          </p:cNvCxnSpPr>
          <p:nvPr/>
        </p:nvCxnSpPr>
        <p:spPr>
          <a:xfrm rot="10800000" flipH="1">
            <a:off x="12729837" y="3369315"/>
            <a:ext cx="1944900" cy="2760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7"/>
          <p:cNvCxnSpPr>
            <a:stCxn id="152" idx="2"/>
          </p:cNvCxnSpPr>
          <p:nvPr/>
        </p:nvCxnSpPr>
        <p:spPr>
          <a:xfrm>
            <a:off x="14674878" y="3369263"/>
            <a:ext cx="1850100" cy="332700"/>
          </a:xfrm>
          <a:prstGeom prst="straightConnector1">
            <a:avLst/>
          </a:prstGeom>
          <a:noFill/>
          <a:ln w="28575" cap="flat" cmpd="sng">
            <a:solidFill>
              <a:srgbClr val="A892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17"/>
          <p:cNvSpPr/>
          <p:nvPr/>
        </p:nvSpPr>
        <p:spPr>
          <a:xfrm rot="-170679">
            <a:off x="14619643" y="3316213"/>
            <a:ext cx="96719" cy="91297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6486523" y="7996754"/>
            <a:ext cx="115599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(1) The Polaris Observatory Collaborators, Lancet Gastroenterol Hepatol ,2018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(2) The Polaris Observatory HCV Collaborators, Lancet Gastroenterol Hepatol 2017; Gower E, J Hepatol 2014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/>
          <p:nvPr/>
        </p:nvSpPr>
        <p:spPr>
          <a:xfrm rot="-164646">
            <a:off x="16414004" y="3527389"/>
            <a:ext cx="275716" cy="275716"/>
          </a:xfrm>
          <a:prstGeom prst="ellipse">
            <a:avLst/>
          </a:prstGeom>
          <a:solidFill>
            <a:srgbClr val="A8937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70" name="Google Shape;170;p1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71" name="Google Shape;171;p17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2" name="Google Shape;172;p1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73" name="Google Shape;173;p1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78" name="Google Shape;17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142;p17">
            <a:extLst>
              <a:ext uri="{FF2B5EF4-FFF2-40B4-BE49-F238E27FC236}">
                <a16:creationId xmlns:a16="http://schemas.microsoft.com/office/drawing/2014/main" id="{A726D173-46A6-246F-198B-9145A124B487}"/>
              </a:ext>
            </a:extLst>
          </p:cNvPr>
          <p:cNvSpPr txBox="1"/>
          <p:nvPr/>
        </p:nvSpPr>
        <p:spPr>
          <a:xfrm>
            <a:off x="15125838" y="4678851"/>
            <a:ext cx="2850728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2nd in Cancer Deaths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"/>
          <p:cNvSpPr txBox="1"/>
          <p:nvPr/>
        </p:nvSpPr>
        <p:spPr>
          <a:xfrm>
            <a:off x="440875" y="1498465"/>
            <a:ext cx="17086200" cy="1200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4: 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Map the Proposed National Viral Hepatitis Data Dictionary to the appropriate FHIR Element/Resource.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16" name="Google Shape;816;p53"/>
          <p:cNvGraphicFramePr/>
          <p:nvPr/>
        </p:nvGraphicFramePr>
        <p:xfrm>
          <a:off x="1517050" y="3095015"/>
          <a:ext cx="7245950" cy="312402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35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Resource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 Report Form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Patient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Encounter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FamilyMemberHistory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Observation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Organization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17" name="Google Shape;817;p53"/>
          <p:cNvGraphicFramePr/>
          <p:nvPr/>
        </p:nvGraphicFramePr>
        <p:xfrm>
          <a:off x="10054025" y="3095003"/>
          <a:ext cx="5399375" cy="463277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23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Resource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Care Form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Patient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Encounter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Observation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CarePlan</a:t>
                      </a: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MedicationStatement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Provenance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1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18" name="Google Shape;818;p53"/>
          <p:cNvSpPr txBox="1"/>
          <p:nvPr/>
        </p:nvSpPr>
        <p:spPr>
          <a:xfrm>
            <a:off x="440875" y="433409"/>
            <a:ext cx="1739610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9" name="Google Shape;819;p5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20" name="Google Shape;820;p5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21" name="Google Shape;821;p53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2" name="Google Shape;822;p5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23" name="Google Shape;823;p5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5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5" name="Google Shape;825;p5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5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5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28" name="Google Shape;828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4"/>
          <p:cNvSpPr txBox="1"/>
          <p:nvPr/>
        </p:nvSpPr>
        <p:spPr>
          <a:xfrm>
            <a:off x="440875" y="1483225"/>
            <a:ext cx="17396100" cy="6618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5:</a:t>
            </a:r>
            <a:r>
              <a:rPr lang="en-US" sz="3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Translate each field into a FHIR StructureDefinition Resources (JSON or xml).</a:t>
            </a:r>
            <a:endParaRPr sz="3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4" name="Google Shape;83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075" y="2412988"/>
            <a:ext cx="14153849" cy="65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54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6" name="Google Shape;836;p5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37" name="Google Shape;837;p5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38" name="Google Shape;838;p54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9" name="Google Shape;839;p5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40" name="Google Shape;840;p5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5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5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3" name="Google Shape;843;p5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4" name="Google Shape;844;p5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45" name="Google Shape;845;p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5"/>
          <p:cNvSpPr txBox="1"/>
          <p:nvPr/>
        </p:nvSpPr>
        <p:spPr>
          <a:xfrm>
            <a:off x="562795" y="1490124"/>
            <a:ext cx="9909300" cy="6927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6: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Test JSON file using Postman (API).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1" name="Google Shape;85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95" y="2635699"/>
            <a:ext cx="9168407" cy="58982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2" name="Google Shape;85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8220" y="1490125"/>
            <a:ext cx="6990775" cy="70438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3" name="Google Shape;853;p55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4" name="Google Shape;854;p5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55" name="Google Shape;855;p5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56" name="Google Shape;856;p55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57" name="Google Shape;857;p5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58" name="Google Shape;858;p5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5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5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1" name="Google Shape;861;p5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5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63" name="Google Shape;863;p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6"/>
          <p:cNvSpPr txBox="1"/>
          <p:nvPr/>
        </p:nvSpPr>
        <p:spPr>
          <a:xfrm>
            <a:off x="440875" y="1467985"/>
            <a:ext cx="17086200" cy="6771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7: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Translate each JSON file into FHIR Shorthand (FSH) Language.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9" name="Google Shape;86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0263" y="2449885"/>
            <a:ext cx="13687430" cy="65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56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1" name="Google Shape;871;p5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72" name="Google Shape;872;p5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73" name="Google Shape;873;p56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4" name="Google Shape;874;p5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75" name="Google Shape;875;p5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6" name="Google Shape;876;p5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7" name="Google Shape;877;p5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5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9" name="Google Shape;879;p5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80" name="Google Shape;880;p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230" y="2277145"/>
            <a:ext cx="11575150" cy="6455374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57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7" name="Google Shape;887;p57"/>
          <p:cNvSpPr txBox="1"/>
          <p:nvPr/>
        </p:nvSpPr>
        <p:spPr>
          <a:xfrm>
            <a:off x="440875" y="1467985"/>
            <a:ext cx="17086200" cy="6771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8:</a:t>
            </a:r>
            <a:r>
              <a:rPr lang="en-US" sz="32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Upload the FSH files into the Git repository.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8" name="Google Shape;888;p5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889" name="Google Shape;889;p5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890" name="Google Shape;890;p57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1" name="Google Shape;891;p5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892" name="Google Shape;892;p5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5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5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5" name="Google Shape;895;p5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5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897" name="Google Shape;897;p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8"/>
          <p:cNvSpPr txBox="1"/>
          <p:nvPr/>
        </p:nvSpPr>
        <p:spPr>
          <a:xfrm>
            <a:off x="440875" y="1597474"/>
            <a:ext cx="9023100" cy="1200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9:</a:t>
            </a:r>
            <a:r>
              <a:rPr lang="en-US" sz="33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Develop and Publish the FHIR Implementation Guide on Git repository.</a:t>
            </a:r>
            <a:endParaRPr sz="33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3" name="Google Shape;90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4025" y="1605540"/>
            <a:ext cx="7480930" cy="78281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4" name="Google Shape;904;p58"/>
          <p:cNvSpPr txBox="1"/>
          <p:nvPr/>
        </p:nvSpPr>
        <p:spPr>
          <a:xfrm>
            <a:off x="440875" y="3009849"/>
            <a:ext cx="9023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Implementation Guide</a:t>
            </a:r>
            <a:endParaRPr sz="3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33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 of rules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how a particular interoperability or standards problem is </a:t>
            </a:r>
            <a:r>
              <a:rPr lang="en-US" sz="33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solved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typically through the use of FHIR resources - to publish a </a:t>
            </a:r>
            <a:r>
              <a:rPr lang="en-US" sz="33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computable definition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all the parts.</a:t>
            </a:r>
            <a:endParaRPr sz="3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p58"/>
          <p:cNvSpPr txBox="1"/>
          <p:nvPr/>
        </p:nvSpPr>
        <p:spPr>
          <a:xfrm>
            <a:off x="440875" y="6337465"/>
            <a:ext cx="810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ImplementationGuide - FHIR v4.3.0 (hl7.org)</a:t>
            </a:r>
            <a:endParaRPr sz="2200" b="0" i="1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58"/>
          <p:cNvSpPr txBox="1"/>
          <p:nvPr/>
        </p:nvSpPr>
        <p:spPr>
          <a:xfrm>
            <a:off x="440875" y="433409"/>
            <a:ext cx="1739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2: Mapping to Terminology Service</a:t>
            </a:r>
            <a:endParaRPr sz="5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7" name="Google Shape;907;p5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908" name="Google Shape;908;p5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909" name="Google Shape;909;p58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0" name="Google Shape;910;p5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911" name="Google Shape;911;p5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2" name="Google Shape;912;p5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3" name="Google Shape;913;p5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5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5" name="Google Shape;915;p5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916" name="Google Shape;916;p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" name="Google Shape;921;p59"/>
          <p:cNvGraphicFramePr/>
          <p:nvPr/>
        </p:nvGraphicFramePr>
        <p:xfrm>
          <a:off x="343893" y="1688396"/>
          <a:ext cx="17396100" cy="481578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StructureDefinition Resources(JSON or xml).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22" name="Google Shape;922;p5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923" name="Google Shape;923;p5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924" name="Google Shape;924;p59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5" name="Google Shape;925;p5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926" name="Google Shape;926;p5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7" name="Google Shape;927;p5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8" name="Google Shape;928;p5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9" name="Google Shape;929;p5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0" name="Google Shape;930;p5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931" name="Google Shape;931;p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2" name="Google Shape;932;p59"/>
          <p:cNvSpPr txBox="1"/>
          <p:nvPr/>
        </p:nvSpPr>
        <p:spPr>
          <a:xfrm>
            <a:off x="343900" y="438200"/>
            <a:ext cx="1749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</a:t>
            </a:r>
            <a:r>
              <a:rPr lang="en-US" sz="60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(Revisit)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" name="Google Shape;937;p60"/>
          <p:cNvGraphicFramePr/>
          <p:nvPr/>
        </p:nvGraphicFramePr>
        <p:xfrm>
          <a:off x="343893" y="1688396"/>
          <a:ext cx="17396100" cy="682743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StructureDefinition Resources(JSON or xml).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L4 (Executable)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Compliant EMRs Submitting Data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up the FHIR Server.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(i.e. POST) necessary FHIR StructureDefinition Resources to the FHIR API Server using POSTMAN.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 capacity of EMRs through a hacktahon.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8" name="Google Shape;938;p60"/>
          <p:cNvSpPr txBox="1"/>
          <p:nvPr/>
        </p:nvSpPr>
        <p:spPr>
          <a:xfrm>
            <a:off x="343893" y="447621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(L</a:t>
            </a:r>
            <a:r>
              <a:rPr lang="en-US"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39" name="Google Shape;939;p6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940" name="Google Shape;940;p6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941" name="Google Shape;941;p60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2" name="Google Shape;942;p6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943" name="Google Shape;943;p6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6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6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6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7" name="Google Shape;947;p6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948" name="Google Shape;948;p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6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955" name="Google Shape;955;p6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956" name="Google Shape;956;p61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Google Shape;957;p6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958" name="Google Shape;958;p6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9" name="Google Shape;959;p6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0" name="Google Shape;960;p6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1" name="Google Shape;961;p6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2" name="Google Shape;962;p6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963" name="Google Shape;963;p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4" name="Google Shape;964;p61"/>
          <p:cNvSpPr txBox="1"/>
          <p:nvPr/>
        </p:nvSpPr>
        <p:spPr>
          <a:xfrm>
            <a:off x="13642975" y="901189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5" name="Google Shape;965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9550" y="1593315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61"/>
          <p:cNvSpPr txBox="1"/>
          <p:nvPr/>
        </p:nvSpPr>
        <p:spPr>
          <a:xfrm>
            <a:off x="11729924" y="2093261"/>
            <a:ext cx="4119600" cy="50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applied into Viral Hepatitis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7" name="Google Shape;967;p61"/>
          <p:cNvSpPr txBox="1"/>
          <p:nvPr/>
        </p:nvSpPr>
        <p:spPr>
          <a:xfrm>
            <a:off x="9441225" y="3221800"/>
            <a:ext cx="6189900" cy="53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Viral Hepatitis Surveillance Initiative</a:t>
            </a:r>
            <a:endParaRPr sz="1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8" name="Google Shape;968;p61"/>
          <p:cNvSpPr txBox="1"/>
          <p:nvPr/>
        </p:nvSpPr>
        <p:spPr>
          <a:xfrm>
            <a:off x="9441225" y="4113790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Clinical: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Operational Guidelines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Informatics: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Report, Care Form Elements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9" name="Google Shape;969;p61"/>
          <p:cNvSpPr txBox="1"/>
          <p:nvPr/>
        </p:nvSpPr>
        <p:spPr>
          <a:xfrm>
            <a:off x="9441225" y="5140139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Exchange Protocol: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Profiles and Implementation Guide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0" name="Google Shape;970;p61"/>
          <p:cNvSpPr txBox="1"/>
          <p:nvPr/>
        </p:nvSpPr>
        <p:spPr>
          <a:xfrm>
            <a:off x="9441225" y="6219927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EMR Development and Implementation: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Compliant EMRs Submitting Data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1" name="Google Shape;971;p61"/>
          <p:cNvSpPr/>
          <p:nvPr/>
        </p:nvSpPr>
        <p:spPr>
          <a:xfrm>
            <a:off x="1769700" y="5999679"/>
            <a:ext cx="14776800" cy="13077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88;p35">
            <a:extLst>
              <a:ext uri="{FF2B5EF4-FFF2-40B4-BE49-F238E27FC236}">
                <a16:creationId xmlns:a16="http://schemas.microsoft.com/office/drawing/2014/main" id="{02281717-5A03-D659-BCDD-C9F9AF5F608A}"/>
              </a:ext>
            </a:extLst>
          </p:cNvPr>
          <p:cNvSpPr txBox="1"/>
          <p:nvPr/>
        </p:nvSpPr>
        <p:spPr>
          <a:xfrm>
            <a:off x="445951" y="368377"/>
            <a:ext cx="1739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Applied to Viral Hepatitis</a:t>
            </a:r>
            <a:endParaRPr sz="5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2"/>
          <p:cNvSpPr/>
          <p:nvPr/>
        </p:nvSpPr>
        <p:spPr>
          <a:xfrm>
            <a:off x="8740525" y="3088363"/>
            <a:ext cx="9226200" cy="595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62"/>
          <p:cNvSpPr txBox="1"/>
          <p:nvPr/>
        </p:nvSpPr>
        <p:spPr>
          <a:xfrm>
            <a:off x="445950" y="2304575"/>
            <a:ext cx="17396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Server Architecture</a:t>
            </a:r>
            <a:endParaRPr sz="3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8" name="Google Shape;978;p62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10: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Set up and secure the FHIR Server.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9" name="Google Shape;97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25" y="3457800"/>
            <a:ext cx="2228200" cy="22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62"/>
          <p:cNvSpPr txBox="1"/>
          <p:nvPr/>
        </p:nvSpPr>
        <p:spPr>
          <a:xfrm>
            <a:off x="392025" y="5619850"/>
            <a:ext cx="2228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End User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1" name="Google Shape;981;p62"/>
          <p:cNvSpPr txBox="1"/>
          <p:nvPr/>
        </p:nvSpPr>
        <p:spPr>
          <a:xfrm>
            <a:off x="4037552" y="4871983"/>
            <a:ext cx="3725100" cy="49241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Electronic Medical Record 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2" name="Google Shape;982;p62"/>
          <p:cNvCxnSpPr/>
          <p:nvPr/>
        </p:nvCxnSpPr>
        <p:spPr>
          <a:xfrm>
            <a:off x="2592427" y="5156671"/>
            <a:ext cx="1408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83" name="Google Shape;98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6649" y="6763025"/>
            <a:ext cx="1612350" cy="1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62"/>
          <p:cNvSpPr txBox="1"/>
          <p:nvPr/>
        </p:nvSpPr>
        <p:spPr>
          <a:xfrm>
            <a:off x="3262225" y="8546825"/>
            <a:ext cx="30612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System Administrator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5" name="Google Shape;985;p62"/>
          <p:cNvSpPr txBox="1"/>
          <p:nvPr/>
        </p:nvSpPr>
        <p:spPr>
          <a:xfrm>
            <a:off x="13494475" y="7824663"/>
            <a:ext cx="2595600" cy="461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Admin Module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6" name="Google Shape;986;p62"/>
          <p:cNvCxnSpPr>
            <a:endCxn id="985" idx="1"/>
          </p:cNvCxnSpPr>
          <p:nvPr/>
        </p:nvCxnSpPr>
        <p:spPr>
          <a:xfrm rot="10800000" flipH="1">
            <a:off x="5801875" y="8055513"/>
            <a:ext cx="7692600" cy="2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7" name="Google Shape;987;p62"/>
          <p:cNvCxnSpPr>
            <a:stCxn id="981" idx="3"/>
            <a:endCxn id="988" idx="1"/>
          </p:cNvCxnSpPr>
          <p:nvPr/>
        </p:nvCxnSpPr>
        <p:spPr>
          <a:xfrm>
            <a:off x="7762652" y="5118189"/>
            <a:ext cx="1339500" cy="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89" name="Google Shape;989;p62"/>
          <p:cNvSpPr txBox="1"/>
          <p:nvPr/>
        </p:nvSpPr>
        <p:spPr>
          <a:xfrm>
            <a:off x="10633350" y="2329554"/>
            <a:ext cx="5298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Smile CDR FHIR Test Server</a:t>
            </a:r>
            <a:endParaRPr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0" name="Google Shape;990;p62"/>
          <p:cNvSpPr/>
          <p:nvPr/>
        </p:nvSpPr>
        <p:spPr>
          <a:xfrm>
            <a:off x="11847275" y="3596425"/>
            <a:ext cx="5890000" cy="3494625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1" name="Google Shape;991;p62"/>
          <p:cNvGrpSpPr/>
          <p:nvPr/>
        </p:nvGrpSpPr>
        <p:grpSpPr>
          <a:xfrm>
            <a:off x="12372142" y="4952723"/>
            <a:ext cx="4840264" cy="1661192"/>
            <a:chOff x="11863675" y="4512905"/>
            <a:chExt cx="4460251" cy="4054655"/>
          </a:xfrm>
        </p:grpSpPr>
        <p:sp>
          <p:nvSpPr>
            <p:cNvPr id="992" name="Google Shape;992;p62"/>
            <p:cNvSpPr/>
            <p:nvPr/>
          </p:nvSpPr>
          <p:spPr>
            <a:xfrm>
              <a:off x="13215455" y="7418008"/>
              <a:ext cx="1539000" cy="1149552"/>
            </a:xfrm>
            <a:prstGeom prst="flowChartDocumen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Location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p62"/>
            <p:cNvSpPr/>
            <p:nvPr/>
          </p:nvSpPr>
          <p:spPr>
            <a:xfrm>
              <a:off x="11863675" y="4512919"/>
              <a:ext cx="1539000" cy="1149552"/>
            </a:xfrm>
            <a:prstGeom prst="flowChartDocumen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Observation</a:t>
              </a: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4" name="Google Shape;994;p62"/>
            <p:cNvSpPr/>
            <p:nvPr/>
          </p:nvSpPr>
          <p:spPr>
            <a:xfrm>
              <a:off x="14784926" y="4512905"/>
              <a:ext cx="1539000" cy="1149552"/>
            </a:xfrm>
            <a:prstGeom prst="flowChartDocumen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Condition</a:t>
              </a: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p62"/>
            <p:cNvSpPr/>
            <p:nvPr/>
          </p:nvSpPr>
          <p:spPr>
            <a:xfrm>
              <a:off x="11863675" y="6059615"/>
              <a:ext cx="1539000" cy="1149552"/>
            </a:xfrm>
            <a:prstGeom prst="flowChartDocumen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Patient</a:t>
              </a: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6" name="Google Shape;996;p62"/>
            <p:cNvSpPr/>
            <p:nvPr/>
          </p:nvSpPr>
          <p:spPr>
            <a:xfrm>
              <a:off x="14784926" y="6043738"/>
              <a:ext cx="1539000" cy="1149552"/>
            </a:xfrm>
            <a:prstGeom prst="flowChartDocumen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Encounter</a:t>
              </a:r>
              <a:endParaRPr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97" name="Google Shape;997;p62"/>
          <p:cNvSpPr txBox="1"/>
          <p:nvPr/>
        </p:nvSpPr>
        <p:spPr>
          <a:xfrm>
            <a:off x="12889675" y="3975175"/>
            <a:ext cx="380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Storage Module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98" name="Google Shape;998;p62"/>
          <p:cNvCxnSpPr>
            <a:endCxn id="990" idx="3"/>
          </p:cNvCxnSpPr>
          <p:nvPr/>
        </p:nvCxnSpPr>
        <p:spPr>
          <a:xfrm rot="10800000">
            <a:off x="14792275" y="7091050"/>
            <a:ext cx="2700" cy="65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9" name="Google Shape;999;p62"/>
          <p:cNvCxnSpPr/>
          <p:nvPr/>
        </p:nvCxnSpPr>
        <p:spPr>
          <a:xfrm>
            <a:off x="10505852" y="5118189"/>
            <a:ext cx="1339500" cy="2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88" name="Google Shape;988;p62"/>
          <p:cNvSpPr txBox="1"/>
          <p:nvPr/>
        </p:nvSpPr>
        <p:spPr>
          <a:xfrm>
            <a:off x="9102200" y="4889450"/>
            <a:ext cx="1870200" cy="4617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endpoint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0" name="Google Shape;1000;p6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01" name="Google Shape;1001;p6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02" name="Google Shape;1002;p62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3" name="Google Shape;1003;p6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04" name="Google Shape;1004;p6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6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6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7" name="Google Shape;1007;p6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6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09" name="Google Shape;1009;p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0" name="Google Shape;1010;p62"/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 b="12345"/>
          <a:stretch/>
        </p:blipFill>
        <p:spPr>
          <a:xfrm>
            <a:off x="2661453" y="1856527"/>
            <a:ext cx="12570125" cy="2730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18"/>
          <p:cNvSpPr txBox="1"/>
          <p:nvPr/>
        </p:nvSpPr>
        <p:spPr>
          <a:xfrm>
            <a:off x="391231" y="4677305"/>
            <a:ext cx="17396100" cy="500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Specific Guideline # 2: Robust research and information system</a:t>
            </a:r>
            <a:endParaRPr sz="33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AutoNum type="alphaL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HIV, AIDS and STI Prevention and Control Program (NASPCP)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shall collaborate with the Epidemiology Bureau (EB) and other relevant stakeholders to develop a national investment case for action on hepatitis with a focus initially on chronic hepatitis B and hepatitis C, informed by the local epidemiological context; and </a:t>
            </a:r>
            <a:r>
              <a:rPr lang="en-US" sz="2800" b="1" i="1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harmonize databases and surveillance systems related to viral hepatitis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AutoNum type="alphaL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strategic plan shall also include research agenda to address the identified needs and to guide future policy-making for the prevention and control of viral hepatitis.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Background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88" name="Google Shape;188;p18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9" name="Google Shape;189;p1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90" name="Google Shape;190;p1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95" name="Google Shape;195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63"/>
          <p:cNvSpPr txBox="1"/>
          <p:nvPr/>
        </p:nvSpPr>
        <p:spPr>
          <a:xfrm>
            <a:off x="445949" y="1395550"/>
            <a:ext cx="17396100" cy="1169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11: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Upload (i.e. POST) necessary FHIR StructureDefinition Resources to the FHIR API Server using POSTMAN.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6" name="Google Shape;101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" y="2853375"/>
            <a:ext cx="17535525" cy="552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7" name="Google Shape;1017;p6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18" name="Google Shape;1018;p6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19" name="Google Shape;1019;p63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0" name="Google Shape;1020;p6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21" name="Google Shape;1021;p6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2" name="Google Shape;1022;p6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3" name="Google Shape;1023;p6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6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6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26" name="Google Shape;1026;p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2265F1CE-BCF2-6FBF-A195-FA7CA037AC0D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64"/>
          <p:cNvSpPr txBox="1"/>
          <p:nvPr/>
        </p:nvSpPr>
        <p:spPr>
          <a:xfrm>
            <a:off x="547555" y="2491034"/>
            <a:ext cx="173961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RESULTS: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HepaCon 2</a:t>
            </a:r>
            <a:endParaRPr sz="3200" b="0" i="1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○"/>
            </a:pP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August 2022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HepaCon 2.5a - Virtual</a:t>
            </a:r>
            <a:endParaRPr sz="3200" b="0" i="1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○"/>
            </a:pP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December 2022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b="0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HepaCon 2.5b - Face to Face</a:t>
            </a:r>
            <a:endParaRPr sz="3200" b="0" i="1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Char char="○"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February 2023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3" name="Google Shape;103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5305" y="2455609"/>
            <a:ext cx="9068448" cy="5667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4" name="Google Shape;1034;p6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35" name="Google Shape;1035;p6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36" name="Google Shape;1036;p64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7" name="Google Shape;1037;p6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38" name="Google Shape;1038;p6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6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0" name="Google Shape;1040;p6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6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2" name="Google Shape;1042;p6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43" name="Google Shape;1043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5" name="Google Shape;1045;p64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8455E58F-68F9-0983-0AE1-C2A74F3EDCE2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65"/>
          <p:cNvSpPr txBox="1"/>
          <p:nvPr/>
        </p:nvSpPr>
        <p:spPr>
          <a:xfrm>
            <a:off x="440900" y="2563550"/>
            <a:ext cx="17458500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Requirements are patient-j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ourney </a:t>
            </a:r>
            <a:r>
              <a:rPr lang="en-US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entered.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○"/>
            </a:pP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Search Patient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85900" marR="0" lvl="2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■"/>
            </a:pPr>
            <a:r>
              <a:rPr lang="en-US" sz="32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UR1.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Patient does not exist.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(GET Patient)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85900" marR="0" lvl="2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■"/>
            </a:pPr>
            <a:r>
              <a:rPr lang="en-US" sz="32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UR2.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Patient does exist.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(GET Patient, GET Encounter, GET Condition)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○"/>
            </a:pP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Reporting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85900" marR="0" lvl="2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■"/>
            </a:pPr>
            <a:r>
              <a:rPr lang="en-US" sz="32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UR3.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Patient’s record and information are created.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4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(POST Patient, POST Encounter, POST Condition)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85900" marR="0" lvl="2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■"/>
            </a:pPr>
            <a:r>
              <a:rPr lang="en-US" sz="32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UR4.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Patient’s information is created (if the patient has an existing record).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4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(POST Encounter, POST Condition)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85900" marR="0" lvl="2" indent="-46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Roboto"/>
              <a:buChar char="■"/>
            </a:pPr>
            <a:r>
              <a:rPr lang="en-US" sz="32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UR5</a:t>
            </a:r>
            <a:r>
              <a:rPr lang="en-US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Patient’s information is updated.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4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(PUT Patient, POST Encounter, POST Condition)</a:t>
            </a:r>
            <a:endParaRPr sz="3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51" name="Google Shape;1051;p6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52" name="Google Shape;1052;p6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53" name="Google Shape;1053;p65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4" name="Google Shape;1054;p6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55" name="Google Shape;1055;p6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6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7" name="Google Shape;1057;p6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8" name="Google Shape;1058;p6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6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60" name="Google Shape;1060;p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2" name="Google Shape;1062;p65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088EE0F8-8363-EBE5-0DD3-57E20D343A3A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441" y="1255298"/>
            <a:ext cx="8256084" cy="79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6"/>
          <p:cNvSpPr txBox="1"/>
          <p:nvPr/>
        </p:nvSpPr>
        <p:spPr>
          <a:xfrm>
            <a:off x="578025" y="2792450"/>
            <a:ext cx="8553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Diagram A:</a:t>
            </a: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 Search</a:t>
            </a:r>
            <a:r>
              <a:rPr lang="en-US" sz="2400" b="1" i="0" u="none" strike="noStrike" cap="non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Workflow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9" name="Google Shape;1069;p66"/>
          <p:cNvSpPr txBox="1"/>
          <p:nvPr/>
        </p:nvSpPr>
        <p:spPr>
          <a:xfrm>
            <a:off x="578025" y="3594125"/>
            <a:ext cx="82869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Patient Name: Johnny Dela Cruz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PhilHealth Number: 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E"/>
                </a:highlight>
                <a:latin typeface="Montserrat"/>
                <a:ea typeface="Montserrat"/>
                <a:cs typeface="Montserrat"/>
                <a:sym typeface="Montserrat"/>
              </a:rPr>
              <a:t>12-123456789-8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GET 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https://up.smilecdr.com:8000/Patient?identifier=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12-123456789-8</a:t>
            </a:r>
            <a:endParaRPr sz="2400" b="0" i="0" u="none" strike="noStrike" cap="none">
              <a:solidFill>
                <a:srgbClr val="000000"/>
              </a:solidFill>
              <a:highlight>
                <a:srgbClr val="FFFF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rgbClr val="FFFF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GET </a:t>
            </a:r>
            <a:endParaRPr sz="2400" b="0" i="0" u="none" strike="noStrike" cap="none">
              <a:solidFill>
                <a:srgbClr val="000000"/>
              </a:solidFill>
              <a:highlight>
                <a:srgbClr val="FFFF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https://up.smilecdr.com:8000/Encounter?_lastUpdated=gt2022-11-04&amp;patient=2167</a:t>
            </a:r>
            <a:endParaRPr sz="2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GET 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https://up.smilecdr.com:8000/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Condition?encounter=2227</a:t>
            </a:r>
            <a:endParaRPr sz="2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0" name="Google Shape;1070;p6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71" name="Google Shape;1071;p6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72" name="Google Shape;1072;p66"/>
            <p:cNvPicPr preferRelativeResize="0"/>
            <p:nvPr/>
          </p:nvPicPr>
          <p:blipFill rotWithShape="1">
            <a:blip r:embed="rId6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3" name="Google Shape;1073;p6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74" name="Google Shape;1074;p6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6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6" name="Google Shape;1076;p6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6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8" name="Google Shape;1078;p6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79" name="Google Shape;1079;p6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1" name="Google Shape;1081;p66"/>
          <p:cNvSpPr txBox="1"/>
          <p:nvPr/>
        </p:nvSpPr>
        <p:spPr>
          <a:xfrm>
            <a:off x="445950" y="1471750"/>
            <a:ext cx="8553900" cy="1169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8A5C1A08-3FC7-C69B-6921-49391608E55F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535" y="2284550"/>
            <a:ext cx="10786689" cy="674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67"/>
          <p:cNvSpPr txBox="1"/>
          <p:nvPr/>
        </p:nvSpPr>
        <p:spPr>
          <a:xfrm>
            <a:off x="578025" y="2487650"/>
            <a:ext cx="6090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Diagram B: Create New Patient Record Workflow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8" name="Google Shape;1088;p67"/>
          <p:cNvSpPr txBox="1"/>
          <p:nvPr/>
        </p:nvSpPr>
        <p:spPr>
          <a:xfrm>
            <a:off x="578025" y="3975125"/>
            <a:ext cx="60909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POST </a:t>
            </a: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https://up.smilecdr.com:8000/</a:t>
            </a:r>
            <a:r>
              <a:rPr lang="en-US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Patient</a:t>
            </a:r>
            <a:endParaRPr sz="2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9" name="Google Shape;1089;p6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090" name="Google Shape;1090;p6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091" name="Google Shape;1091;p67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2" name="Google Shape;1092;p6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093" name="Google Shape;1093;p6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6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5" name="Google Shape;1095;p6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6" name="Google Shape;1096;p6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7" name="Google Shape;1097;p6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098" name="Google Shape;1098;p6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0" name="Google Shape;1100;p67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4F97879F-4CD5-313E-5C64-F5B944B3CF99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8"/>
          <p:cNvSpPr txBox="1"/>
          <p:nvPr/>
        </p:nvSpPr>
        <p:spPr>
          <a:xfrm>
            <a:off x="578025" y="2487650"/>
            <a:ext cx="8533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Diagram C: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Existing Patient Information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6" name="Google Shape;1106;p68"/>
          <p:cNvSpPr txBox="1"/>
          <p:nvPr/>
        </p:nvSpPr>
        <p:spPr>
          <a:xfrm>
            <a:off x="578025" y="3975125"/>
            <a:ext cx="78711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GET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https://up.smilecdr.com:8000/Patient/2167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PUT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https://up.smilecdr.com:8000/Patient/2167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7" name="Google Shape;110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0637" y="2144850"/>
            <a:ext cx="8653587" cy="695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8" name="Google Shape;1108;p6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109" name="Google Shape;1109;p6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110" name="Google Shape;1110;p68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11" name="Google Shape;1111;p6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112" name="Google Shape;1112;p6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3" name="Google Shape;1113;p6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6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5" name="Google Shape;1115;p6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6" name="Google Shape;1116;p6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117" name="Google Shape;1117;p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9" name="Google Shape;1119;p68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59A40F8A-D548-1168-D303-ED43FBA6E616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9"/>
          <p:cNvSpPr txBox="1"/>
          <p:nvPr/>
        </p:nvSpPr>
        <p:spPr>
          <a:xfrm>
            <a:off x="578025" y="2487650"/>
            <a:ext cx="9444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Diagram D: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Updating/Creating Patient VH Record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5" name="Google Shape;1125;p69"/>
          <p:cNvSpPr txBox="1"/>
          <p:nvPr/>
        </p:nvSpPr>
        <p:spPr>
          <a:xfrm>
            <a:off x="578025" y="3975125"/>
            <a:ext cx="78711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POST https://up.smilecdr.com:8000/Encounter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POST https://up.smilecdr.com:8000/Condition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POST https://up.smilecdr.com:8000/Encounter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6" name="Google Shape;112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7252" y="2335250"/>
            <a:ext cx="6285973" cy="6768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7" name="Google Shape;1127;p6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128" name="Google Shape;1128;p6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129" name="Google Shape;1129;p69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0" name="Google Shape;1130;p6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131" name="Google Shape;1131;p6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2" name="Google Shape;1132;p6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3" name="Google Shape;1133;p6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4" name="Google Shape;1134;p6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5" name="Google Shape;1135;p6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136" name="Google Shape;1136;p6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8" name="Google Shape;1138;p69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</a:t>
            </a:r>
            <a:r>
              <a:rPr lang="en-US" sz="3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hacktahon</a:t>
            </a:r>
            <a:r>
              <a:rPr lang="en-US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7DB3E947-4187-DCE8-2BDB-0F686D17FBC8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70"/>
          <p:cNvGrpSpPr/>
          <p:nvPr/>
        </p:nvGrpSpPr>
        <p:grpSpPr>
          <a:xfrm>
            <a:off x="2138096" y="2472789"/>
            <a:ext cx="12899087" cy="6300264"/>
            <a:chOff x="3121076" y="3810444"/>
            <a:chExt cx="12899087" cy="6300264"/>
          </a:xfrm>
        </p:grpSpPr>
        <p:grpSp>
          <p:nvGrpSpPr>
            <p:cNvPr id="1144" name="Google Shape;1144;p70"/>
            <p:cNvGrpSpPr/>
            <p:nvPr/>
          </p:nvGrpSpPr>
          <p:grpSpPr>
            <a:xfrm>
              <a:off x="10721263" y="3810444"/>
              <a:ext cx="5298900" cy="6300264"/>
              <a:chOff x="10721263" y="3810444"/>
              <a:chExt cx="5298900" cy="6300264"/>
            </a:xfrm>
          </p:grpSpPr>
          <p:grpSp>
            <p:nvGrpSpPr>
              <p:cNvPr id="1145" name="Google Shape;1145;p70"/>
              <p:cNvGrpSpPr/>
              <p:nvPr/>
            </p:nvGrpSpPr>
            <p:grpSpPr>
              <a:xfrm>
                <a:off x="10846054" y="3810444"/>
                <a:ext cx="5049331" cy="6300264"/>
                <a:chOff x="10845600" y="2344025"/>
                <a:chExt cx="6278700" cy="7834200"/>
              </a:xfrm>
            </p:grpSpPr>
            <p:sp>
              <p:nvSpPr>
                <p:cNvPr id="1146" name="Google Shape;1146;p70"/>
                <p:cNvSpPr/>
                <p:nvPr/>
              </p:nvSpPr>
              <p:spPr>
                <a:xfrm>
                  <a:off x="10845600" y="2344025"/>
                  <a:ext cx="6278700" cy="783420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000"/>
                    <a:buFont typeface="Arial"/>
                    <a:buNone/>
                  </a:pPr>
                  <a:endParaRPr sz="30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70"/>
                <p:cNvSpPr/>
                <p:nvPr/>
              </p:nvSpPr>
              <p:spPr>
                <a:xfrm>
                  <a:off x="11281194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Location </a:t>
                  </a:r>
                  <a:endParaRPr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70"/>
                <p:cNvSpPr/>
                <p:nvPr/>
              </p:nvSpPr>
              <p:spPr>
                <a:xfrm>
                  <a:off x="12971063" y="8327881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Patient</a:t>
                  </a:r>
                  <a:endParaRPr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70"/>
                <p:cNvSpPr/>
                <p:nvPr/>
              </p:nvSpPr>
              <p:spPr>
                <a:xfrm>
                  <a:off x="11317398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Observation</a:t>
                  </a:r>
                  <a:endParaRPr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70"/>
                <p:cNvSpPr/>
                <p:nvPr/>
              </p:nvSpPr>
              <p:spPr>
                <a:xfrm>
                  <a:off x="14624725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Condition</a:t>
                  </a:r>
                  <a:endParaRPr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70"/>
                <p:cNvSpPr/>
                <p:nvPr/>
              </p:nvSpPr>
              <p:spPr>
                <a:xfrm>
                  <a:off x="14624725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Encounter</a:t>
                  </a:r>
                  <a:endParaRPr sz="1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2" name="Google Shape;1152;p70"/>
              <p:cNvSpPr txBox="1"/>
              <p:nvPr/>
            </p:nvSpPr>
            <p:spPr>
              <a:xfrm>
                <a:off x="10721263" y="4091700"/>
                <a:ext cx="52989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Smile CDR FHIR Test Server</a:t>
                </a:r>
                <a:endParaRPr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70"/>
            <p:cNvGrpSpPr/>
            <p:nvPr/>
          </p:nvGrpSpPr>
          <p:grpSpPr>
            <a:xfrm>
              <a:off x="3121076" y="5074907"/>
              <a:ext cx="3585459" cy="3771334"/>
              <a:chOff x="364150" y="4688475"/>
              <a:chExt cx="2250900" cy="2546650"/>
            </a:xfrm>
          </p:grpSpPr>
          <p:pic>
            <p:nvPicPr>
              <p:cNvPr id="1154" name="Google Shape;1154;p7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5" name="Google Shape;1155;p70"/>
              <p:cNvSpPr txBox="1"/>
              <p:nvPr/>
            </p:nvSpPr>
            <p:spPr>
              <a:xfrm>
                <a:off x="386950" y="6850525"/>
                <a:ext cx="22281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</a:t>
                </a:r>
                <a:endParaRPr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70"/>
            <p:cNvGrpSpPr/>
            <p:nvPr/>
          </p:nvGrpSpPr>
          <p:grpSpPr>
            <a:xfrm>
              <a:off x="6872300" y="6599850"/>
              <a:ext cx="3745325" cy="683725"/>
              <a:chOff x="7100900" y="6599850"/>
              <a:chExt cx="3745325" cy="683725"/>
            </a:xfrm>
          </p:grpSpPr>
          <p:cxnSp>
            <p:nvCxnSpPr>
              <p:cNvPr id="1157" name="Google Shape;1157;p70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58" name="Google Shape;1158;p70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1159" name="Google Shape;1159;p7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160" name="Google Shape;1160;p7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161" name="Google Shape;1161;p70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2" name="Google Shape;1162;p7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163" name="Google Shape;1163;p7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7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7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7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7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168" name="Google Shape;1168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0" name="Google Shape;1170;p70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B22B6103-9259-BF47-B6E2-036A71D714F9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71"/>
          <p:cNvGrpSpPr/>
          <p:nvPr/>
        </p:nvGrpSpPr>
        <p:grpSpPr>
          <a:xfrm>
            <a:off x="2222908" y="2238641"/>
            <a:ext cx="12314864" cy="6711194"/>
            <a:chOff x="2222908" y="2619641"/>
            <a:chExt cx="12314864" cy="6711194"/>
          </a:xfrm>
        </p:grpSpPr>
        <p:grpSp>
          <p:nvGrpSpPr>
            <p:cNvPr id="1176" name="Google Shape;1176;p71"/>
            <p:cNvGrpSpPr/>
            <p:nvPr/>
          </p:nvGrpSpPr>
          <p:grpSpPr>
            <a:xfrm>
              <a:off x="6535499" y="3428989"/>
              <a:ext cx="4012857" cy="4771190"/>
              <a:chOff x="10721263" y="3810444"/>
              <a:chExt cx="5298900" cy="6300264"/>
            </a:xfrm>
          </p:grpSpPr>
          <p:grpSp>
            <p:nvGrpSpPr>
              <p:cNvPr id="1177" name="Google Shape;1177;p71"/>
              <p:cNvGrpSpPr/>
              <p:nvPr/>
            </p:nvGrpSpPr>
            <p:grpSpPr>
              <a:xfrm>
                <a:off x="10846053" y="3810444"/>
                <a:ext cx="5049331" cy="6300264"/>
                <a:chOff x="10845600" y="2344025"/>
                <a:chExt cx="6278700" cy="7834200"/>
              </a:xfrm>
            </p:grpSpPr>
            <p:sp>
              <p:nvSpPr>
                <p:cNvPr id="1178" name="Google Shape;1178;p71"/>
                <p:cNvSpPr/>
                <p:nvPr/>
              </p:nvSpPr>
              <p:spPr>
                <a:xfrm>
                  <a:off x="10845600" y="2344025"/>
                  <a:ext cx="6278700" cy="783420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000"/>
                    <a:buFont typeface="Arial"/>
                    <a:buNone/>
                  </a:pPr>
                  <a:endParaRPr sz="25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71"/>
                <p:cNvSpPr/>
                <p:nvPr/>
              </p:nvSpPr>
              <p:spPr>
                <a:xfrm>
                  <a:off x="11281194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Location 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71"/>
                <p:cNvSpPr/>
                <p:nvPr/>
              </p:nvSpPr>
              <p:spPr>
                <a:xfrm>
                  <a:off x="12971063" y="8327881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Patient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71"/>
                <p:cNvSpPr/>
                <p:nvPr/>
              </p:nvSpPr>
              <p:spPr>
                <a:xfrm>
                  <a:off x="11317398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Observation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71"/>
                <p:cNvSpPr/>
                <p:nvPr/>
              </p:nvSpPr>
              <p:spPr>
                <a:xfrm>
                  <a:off x="14624725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Condition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3" name="Google Shape;1183;p71"/>
                <p:cNvSpPr/>
                <p:nvPr/>
              </p:nvSpPr>
              <p:spPr>
                <a:xfrm>
                  <a:off x="14624725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Encounter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84" name="Google Shape;1184;p71"/>
              <p:cNvSpPr txBox="1"/>
              <p:nvPr/>
            </p:nvSpPr>
            <p:spPr>
              <a:xfrm>
                <a:off x="10721263" y="4091700"/>
                <a:ext cx="5298900" cy="65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Smile CDR FHIR Test Server</a:t>
                </a:r>
                <a:endParaRPr sz="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5" name="Google Shape;1185;p71"/>
            <p:cNvGrpSpPr/>
            <p:nvPr/>
          </p:nvGrpSpPr>
          <p:grpSpPr>
            <a:xfrm>
              <a:off x="2222908" y="6495628"/>
              <a:ext cx="2537214" cy="2835207"/>
              <a:chOff x="364150" y="4688475"/>
              <a:chExt cx="2250900" cy="2705350"/>
            </a:xfrm>
          </p:grpSpPr>
          <p:pic>
            <p:nvPicPr>
              <p:cNvPr id="1186" name="Google Shape;1186;p7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7" name="Google Shape;1187;p71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3</a:t>
                </a:r>
                <a:endParaRPr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71"/>
            <p:cNvGrpSpPr/>
            <p:nvPr/>
          </p:nvGrpSpPr>
          <p:grpSpPr>
            <a:xfrm rot="928466">
              <a:off x="10627617" y="7492290"/>
              <a:ext cx="1364445" cy="249085"/>
              <a:chOff x="7100900" y="6599850"/>
              <a:chExt cx="3745325" cy="683725"/>
            </a:xfrm>
          </p:grpSpPr>
          <p:cxnSp>
            <p:nvCxnSpPr>
              <p:cNvPr id="1189" name="Google Shape;1189;p71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90" name="Google Shape;1190;p71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191" name="Google Shape;1191;p71"/>
            <p:cNvGrpSpPr/>
            <p:nvPr/>
          </p:nvGrpSpPr>
          <p:grpSpPr>
            <a:xfrm>
              <a:off x="2222908" y="2619653"/>
              <a:ext cx="2537214" cy="2835207"/>
              <a:chOff x="364150" y="4688475"/>
              <a:chExt cx="2250900" cy="2705350"/>
            </a:xfrm>
          </p:grpSpPr>
          <p:pic>
            <p:nvPicPr>
              <p:cNvPr id="1192" name="Google Shape;1192;p7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3" name="Google Shape;1193;p71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1</a:t>
                </a:r>
                <a:endParaRPr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71"/>
            <p:cNvGrpSpPr/>
            <p:nvPr/>
          </p:nvGrpSpPr>
          <p:grpSpPr>
            <a:xfrm>
              <a:off x="12000558" y="2619641"/>
              <a:ext cx="2537214" cy="2835207"/>
              <a:chOff x="364150" y="4688475"/>
              <a:chExt cx="2250900" cy="2705350"/>
            </a:xfrm>
          </p:grpSpPr>
          <p:pic>
            <p:nvPicPr>
              <p:cNvPr id="1195" name="Google Shape;1195;p7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6" name="Google Shape;1196;p71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2</a:t>
                </a:r>
                <a:endParaRPr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7" name="Google Shape;1197;p71"/>
            <p:cNvGrpSpPr/>
            <p:nvPr/>
          </p:nvGrpSpPr>
          <p:grpSpPr>
            <a:xfrm>
              <a:off x="12000558" y="6495628"/>
              <a:ext cx="2537214" cy="2835207"/>
              <a:chOff x="364150" y="4688475"/>
              <a:chExt cx="2250900" cy="2705350"/>
            </a:xfrm>
          </p:grpSpPr>
          <p:pic>
            <p:nvPicPr>
              <p:cNvPr id="1198" name="Google Shape;1198;p7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9" name="Google Shape;1199;p71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4</a:t>
                </a:r>
                <a:endParaRPr sz="2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0" name="Google Shape;1200;p71"/>
            <p:cNvGrpSpPr/>
            <p:nvPr/>
          </p:nvGrpSpPr>
          <p:grpSpPr>
            <a:xfrm rot="9405854">
              <a:off x="4965706" y="7386321"/>
              <a:ext cx="1364213" cy="249043"/>
              <a:chOff x="7100900" y="6599850"/>
              <a:chExt cx="3745325" cy="683725"/>
            </a:xfrm>
          </p:grpSpPr>
          <p:cxnSp>
            <p:nvCxnSpPr>
              <p:cNvPr id="1201" name="Google Shape;1201;p71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02" name="Google Shape;1202;p71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203" name="Google Shape;1203;p71"/>
            <p:cNvGrpSpPr/>
            <p:nvPr/>
          </p:nvGrpSpPr>
          <p:grpSpPr>
            <a:xfrm rot="9405854">
              <a:off x="10739131" y="4609896"/>
              <a:ext cx="1364213" cy="249043"/>
              <a:chOff x="7100900" y="6599850"/>
              <a:chExt cx="3745325" cy="683725"/>
            </a:xfrm>
          </p:grpSpPr>
          <p:cxnSp>
            <p:nvCxnSpPr>
              <p:cNvPr id="1204" name="Google Shape;1204;p71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05" name="Google Shape;1205;p71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206" name="Google Shape;1206;p71"/>
            <p:cNvGrpSpPr/>
            <p:nvPr/>
          </p:nvGrpSpPr>
          <p:grpSpPr>
            <a:xfrm rot="928466">
              <a:off x="5117992" y="4762290"/>
              <a:ext cx="1364445" cy="249085"/>
              <a:chOff x="7100900" y="6599850"/>
              <a:chExt cx="3745325" cy="683725"/>
            </a:xfrm>
          </p:grpSpPr>
          <p:cxnSp>
            <p:nvCxnSpPr>
              <p:cNvPr id="1207" name="Google Shape;1207;p71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08" name="Google Shape;1208;p71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1209" name="Google Shape;1209;p7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210" name="Google Shape;1210;p7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11" name="Google Shape;1211;p71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2" name="Google Shape;1212;p7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213" name="Google Shape;1213;p7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4" name="Google Shape;1214;p7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5" name="Google Shape;1215;p7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7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7" name="Google Shape;1217;p7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218" name="Google Shape;1218;p7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0" name="Google Shape;1220;p71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F3A1D761-0773-DA81-DE3A-E357F46AD64A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72"/>
          <p:cNvSpPr txBox="1"/>
          <p:nvPr/>
        </p:nvSpPr>
        <p:spPr>
          <a:xfrm>
            <a:off x="403416" y="2376571"/>
            <a:ext cx="170862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LESSONS LEARNED FROM THE HACKATHON: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Provide orientation to policymakers on WHO SMART Guidelines.</a:t>
            </a:r>
            <a:endParaRPr sz="2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Provide trainings to EMRs on FHIR consumption.</a:t>
            </a:r>
            <a:endParaRPr sz="2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Organize more frequent hackathons/</a:t>
            </a:r>
            <a:r>
              <a:rPr lang="en-US" sz="2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datathons</a:t>
            </a:r>
            <a:r>
              <a:rPr lang="en-US" sz="2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on different use cases.</a:t>
            </a:r>
            <a:endParaRPr sz="2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</a:pPr>
            <a:r>
              <a:rPr lang="en-US" sz="29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EMR are willing to use FHIR if there is a directive from DOH or PhilHealth.</a:t>
            </a:r>
            <a:endParaRPr sz="2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26" name="Google Shape;1226;p7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227" name="Google Shape;1227;p7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28" name="Google Shape;1228;p72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9" name="Google Shape;1229;p7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230" name="Google Shape;1230;p7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1" name="Google Shape;1231;p7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2" name="Google Shape;1232;p7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3" name="Google Shape;1233;p7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7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235" name="Google Shape;1235;p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7" name="Google Shape;1237;p72"/>
          <p:cNvSpPr txBox="1"/>
          <p:nvPr/>
        </p:nvSpPr>
        <p:spPr>
          <a:xfrm>
            <a:off x="445950" y="1471750"/>
            <a:ext cx="17086200" cy="67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12:</a:t>
            </a: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Build capacity of EMRs through a hacktahon.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10;p62">
            <a:extLst>
              <a:ext uri="{FF2B5EF4-FFF2-40B4-BE49-F238E27FC236}">
                <a16:creationId xmlns:a16="http://schemas.microsoft.com/office/drawing/2014/main" id="{FCE512A3-6D8E-0E0C-C053-E9EDDD6A67E7}"/>
              </a:ext>
            </a:extLst>
          </p:cNvPr>
          <p:cNvSpPr txBox="1"/>
          <p:nvPr/>
        </p:nvSpPr>
        <p:spPr>
          <a:xfrm>
            <a:off x="440875" y="433409"/>
            <a:ext cx="17396100" cy="10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3: EMR Data Mapped to Terminology Service</a:t>
            </a:r>
            <a:endParaRPr sz="4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430" y="1745735"/>
            <a:ext cx="12995701" cy="70672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7792129" y="4057185"/>
            <a:ext cx="5824800" cy="5016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Background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565725" y="8798175"/>
            <a:ext cx="5824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Hepatitis Progamme. Department of HIV/AIDS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World Health Organization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4" name="Google Shape;204;p1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05" name="Google Shape;205;p1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06" name="Google Shape;206;p19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7" name="Google Shape;207;p1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08" name="Google Shape;208;p1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1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1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1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13" name="Google Shape;21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" name="Google Shape;1242;p73"/>
          <p:cNvGraphicFramePr/>
          <p:nvPr/>
        </p:nvGraphicFramePr>
        <p:xfrm>
          <a:off x="343893" y="1688396"/>
          <a:ext cx="17396100" cy="682743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StructureDefinition Resources(JSON or xml).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L4 (Executable)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Compliant EMRs Submitting Data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up the FHIR Server.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(i.e. POST) necessary FHIR StructureDefinition Resources to the FHIR API Server using POSTMAN.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 capacity of EMRs through a hacktahon.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43" name="Google Shape;1243;p73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244" name="Google Shape;1244;p73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45" name="Google Shape;1245;p73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46" name="Google Shape;1246;p73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247" name="Google Shape;1247;p73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73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9" name="Google Shape;1249;p73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0" name="Google Shape;1250;p73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73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252" name="Google Shape;1252;p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p73"/>
          <p:cNvSpPr txBox="1"/>
          <p:nvPr/>
        </p:nvSpPr>
        <p:spPr>
          <a:xfrm>
            <a:off x="445950" y="447621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</a:t>
            </a:r>
            <a:r>
              <a:rPr lang="en-US" sz="60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(Revisit)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8" name="Google Shape;1258;p74"/>
          <p:cNvGraphicFramePr/>
          <p:nvPr/>
        </p:nvGraphicFramePr>
        <p:xfrm>
          <a:off x="343893" y="1688396"/>
          <a:ext cx="17396100" cy="743700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StructureDefinition Resources(JSON or xml).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L4 (Executable)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Compliant EMRs Submitting Data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up the FHIR Server.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(i.e. POST) necessary FHIR StructureDefinition Resources to the FHIR API Server using POSTMAN.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 capacity of EMRs through a hacktahon.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L5 (Dynamic)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Dashboard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3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FHIR Server into a monitoring dashboard.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9" name="Google Shape;1259;p74"/>
          <p:cNvSpPr txBox="1"/>
          <p:nvPr/>
        </p:nvSpPr>
        <p:spPr>
          <a:xfrm>
            <a:off x="343893" y="447621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(L</a:t>
            </a:r>
            <a:r>
              <a:rPr lang="en-US"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5)</a:t>
            </a:r>
            <a:endParaRPr sz="60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0" name="Google Shape;1260;p74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261" name="Google Shape;1261;p74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62" name="Google Shape;1262;p74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3" name="Google Shape;1263;p74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264" name="Google Shape;1264;p74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5" name="Google Shape;1265;p74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74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7" name="Google Shape;1267;p74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8" name="Google Shape;1268;p74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269" name="Google Shape;1269;p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75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276" name="Google Shape;1276;p75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277" name="Google Shape;1277;p75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8" name="Google Shape;1278;p75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279" name="Google Shape;1279;p75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0" name="Google Shape;1280;p75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1" name="Google Shape;1281;p75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2" name="Google Shape;1282;p75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3" name="Google Shape;1283;p75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284" name="Google Shape;1284;p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5" name="Google Shape;1285;p75"/>
          <p:cNvSpPr txBox="1"/>
          <p:nvPr/>
        </p:nvSpPr>
        <p:spPr>
          <a:xfrm>
            <a:off x="13642975" y="901189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SMART Guidelines (who.int)</a:t>
            </a:r>
            <a:endParaRPr sz="1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6" name="Google Shape;1286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9550" y="1593315"/>
            <a:ext cx="14218748" cy="723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75"/>
          <p:cNvSpPr txBox="1"/>
          <p:nvPr/>
        </p:nvSpPr>
        <p:spPr>
          <a:xfrm>
            <a:off x="11729924" y="2093261"/>
            <a:ext cx="4119600" cy="50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applied into Viral Hepatitis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75"/>
          <p:cNvSpPr txBox="1"/>
          <p:nvPr/>
        </p:nvSpPr>
        <p:spPr>
          <a:xfrm>
            <a:off x="9441225" y="3221800"/>
            <a:ext cx="6189900" cy="53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National Viral Hepatitis Surveillance Initiative</a:t>
            </a:r>
            <a:endParaRPr sz="1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9" name="Google Shape;1289;p75"/>
          <p:cNvSpPr txBox="1"/>
          <p:nvPr/>
        </p:nvSpPr>
        <p:spPr>
          <a:xfrm>
            <a:off x="9441225" y="4113790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Clinical: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Operational Guidelines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Informatics: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Report, Care Form Elements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75"/>
          <p:cNvSpPr txBox="1"/>
          <p:nvPr/>
        </p:nvSpPr>
        <p:spPr>
          <a:xfrm>
            <a:off x="9441225" y="5140139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Exchange Protocol: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Profiles and Implementation Guide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1" name="Google Shape;1291;p75"/>
          <p:cNvSpPr txBox="1"/>
          <p:nvPr/>
        </p:nvSpPr>
        <p:spPr>
          <a:xfrm>
            <a:off x="9441225" y="6219927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EMR Development and Implementation:</a:t>
            </a:r>
            <a:endParaRPr sz="2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FHIR Compliant EMRs Submitting Data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75"/>
          <p:cNvSpPr/>
          <p:nvPr/>
        </p:nvSpPr>
        <p:spPr>
          <a:xfrm>
            <a:off x="1769700" y="7112208"/>
            <a:ext cx="14776800" cy="11247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75"/>
          <p:cNvSpPr txBox="1"/>
          <p:nvPr/>
        </p:nvSpPr>
        <p:spPr>
          <a:xfrm>
            <a:off x="9441225" y="7240985"/>
            <a:ext cx="6189900" cy="84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Population Health: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Dashboards, Precision Health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488;p35">
            <a:extLst>
              <a:ext uri="{FF2B5EF4-FFF2-40B4-BE49-F238E27FC236}">
                <a16:creationId xmlns:a16="http://schemas.microsoft.com/office/drawing/2014/main" id="{FA3AA051-7A77-EC68-58E3-8AA60F457E90}"/>
              </a:ext>
            </a:extLst>
          </p:cNvPr>
          <p:cNvSpPr txBox="1"/>
          <p:nvPr/>
        </p:nvSpPr>
        <p:spPr>
          <a:xfrm>
            <a:off x="445951" y="368377"/>
            <a:ext cx="1739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5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Applied to Viral Hepatitis</a:t>
            </a:r>
            <a:endParaRPr sz="5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6"/>
          <p:cNvSpPr txBox="1"/>
          <p:nvPr/>
        </p:nvSpPr>
        <p:spPr>
          <a:xfrm>
            <a:off x="440875" y="910635"/>
            <a:ext cx="1739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9" name="Google Shape;1299;p76"/>
          <p:cNvSpPr txBox="1"/>
          <p:nvPr/>
        </p:nvSpPr>
        <p:spPr>
          <a:xfrm>
            <a:off x="440875" y="1467985"/>
            <a:ext cx="17086200" cy="6771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Connect FHIR Server into a monitoring dashboard.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0" name="Google Shape;1300;p76"/>
          <p:cNvGrpSpPr/>
          <p:nvPr/>
        </p:nvGrpSpPr>
        <p:grpSpPr>
          <a:xfrm>
            <a:off x="394108" y="2375801"/>
            <a:ext cx="17429447" cy="6711194"/>
            <a:chOff x="13108" y="2695841"/>
            <a:chExt cx="17429447" cy="6711194"/>
          </a:xfrm>
        </p:grpSpPr>
        <p:grpSp>
          <p:nvGrpSpPr>
            <p:cNvPr id="1301" name="Google Shape;1301;p76"/>
            <p:cNvGrpSpPr/>
            <p:nvPr/>
          </p:nvGrpSpPr>
          <p:grpSpPr>
            <a:xfrm>
              <a:off x="4325699" y="3505189"/>
              <a:ext cx="4012857" cy="4771190"/>
              <a:chOff x="10721263" y="3810444"/>
              <a:chExt cx="5298900" cy="6300264"/>
            </a:xfrm>
          </p:grpSpPr>
          <p:grpSp>
            <p:nvGrpSpPr>
              <p:cNvPr id="1302" name="Google Shape;1302;p76"/>
              <p:cNvGrpSpPr/>
              <p:nvPr/>
            </p:nvGrpSpPr>
            <p:grpSpPr>
              <a:xfrm>
                <a:off x="10846054" y="3810444"/>
                <a:ext cx="5049331" cy="6300264"/>
                <a:chOff x="10845600" y="2344025"/>
                <a:chExt cx="6278700" cy="7834200"/>
              </a:xfrm>
            </p:grpSpPr>
            <p:sp>
              <p:nvSpPr>
                <p:cNvPr id="1303" name="Google Shape;1303;p76"/>
                <p:cNvSpPr/>
                <p:nvPr/>
              </p:nvSpPr>
              <p:spPr>
                <a:xfrm>
                  <a:off x="10845600" y="2344025"/>
                  <a:ext cx="6278700" cy="783420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000"/>
                    <a:buFont typeface="Arial"/>
                    <a:buNone/>
                  </a:pPr>
                  <a:endParaRPr sz="25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76"/>
                <p:cNvSpPr/>
                <p:nvPr/>
              </p:nvSpPr>
              <p:spPr>
                <a:xfrm>
                  <a:off x="11281194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Location 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76"/>
                <p:cNvSpPr/>
                <p:nvPr/>
              </p:nvSpPr>
              <p:spPr>
                <a:xfrm>
                  <a:off x="12971063" y="8327881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Patient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76"/>
                <p:cNvSpPr/>
                <p:nvPr/>
              </p:nvSpPr>
              <p:spPr>
                <a:xfrm>
                  <a:off x="11317398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Observation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76"/>
                <p:cNvSpPr/>
                <p:nvPr/>
              </p:nvSpPr>
              <p:spPr>
                <a:xfrm>
                  <a:off x="14624725" y="4084875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Condition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76"/>
                <p:cNvSpPr/>
                <p:nvPr/>
              </p:nvSpPr>
              <p:spPr>
                <a:xfrm>
                  <a:off x="14624725" y="6321200"/>
                  <a:ext cx="2063988" cy="1628424"/>
                </a:xfrm>
                <a:prstGeom prst="flowChartDocument">
                  <a:avLst/>
                </a:prstGeom>
                <a:solidFill>
                  <a:schemeClr val="accent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-US" sz="13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Encounter</a:t>
                  </a:r>
                  <a:endParaRPr sz="13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9" name="Google Shape;1309;p76"/>
              <p:cNvSpPr txBox="1"/>
              <p:nvPr/>
            </p:nvSpPr>
            <p:spPr>
              <a:xfrm>
                <a:off x="10721263" y="4091700"/>
                <a:ext cx="5298900" cy="65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Smile CDR FHIR Test Server</a:t>
                </a:r>
                <a:endParaRPr sz="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76"/>
            <p:cNvGrpSpPr/>
            <p:nvPr/>
          </p:nvGrpSpPr>
          <p:grpSpPr>
            <a:xfrm>
              <a:off x="13108" y="6571828"/>
              <a:ext cx="2537214" cy="2835207"/>
              <a:chOff x="364150" y="4688475"/>
              <a:chExt cx="2250900" cy="2705350"/>
            </a:xfrm>
          </p:grpSpPr>
          <p:pic>
            <p:nvPicPr>
              <p:cNvPr id="1311" name="Google Shape;1311;p7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2" name="Google Shape;1312;p76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3</a:t>
                </a:r>
                <a:endParaRPr sz="2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76"/>
            <p:cNvGrpSpPr/>
            <p:nvPr/>
          </p:nvGrpSpPr>
          <p:grpSpPr>
            <a:xfrm rot="928466">
              <a:off x="8417818" y="7568487"/>
              <a:ext cx="1364445" cy="249085"/>
              <a:chOff x="7100900" y="6599850"/>
              <a:chExt cx="3745325" cy="683725"/>
            </a:xfrm>
          </p:grpSpPr>
          <p:cxnSp>
            <p:nvCxnSpPr>
              <p:cNvPr id="1314" name="Google Shape;1314;p76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15" name="Google Shape;1315;p76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316" name="Google Shape;1316;p76"/>
            <p:cNvGrpSpPr/>
            <p:nvPr/>
          </p:nvGrpSpPr>
          <p:grpSpPr>
            <a:xfrm>
              <a:off x="13108" y="2695853"/>
              <a:ext cx="2537214" cy="2835207"/>
              <a:chOff x="364150" y="4688475"/>
              <a:chExt cx="2250900" cy="2705350"/>
            </a:xfrm>
          </p:grpSpPr>
          <p:pic>
            <p:nvPicPr>
              <p:cNvPr id="1317" name="Google Shape;1317;p7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8" name="Google Shape;1318;p76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1</a:t>
                </a:r>
                <a:endParaRPr sz="2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76"/>
            <p:cNvGrpSpPr/>
            <p:nvPr/>
          </p:nvGrpSpPr>
          <p:grpSpPr>
            <a:xfrm>
              <a:off x="9790758" y="2695841"/>
              <a:ext cx="2537214" cy="2835207"/>
              <a:chOff x="364150" y="4688475"/>
              <a:chExt cx="2250900" cy="2705350"/>
            </a:xfrm>
          </p:grpSpPr>
          <p:pic>
            <p:nvPicPr>
              <p:cNvPr id="1320" name="Google Shape;1320;p7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1" name="Google Shape;1321;p76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2</a:t>
                </a:r>
                <a:endParaRPr sz="2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76"/>
            <p:cNvGrpSpPr/>
            <p:nvPr/>
          </p:nvGrpSpPr>
          <p:grpSpPr>
            <a:xfrm>
              <a:off x="9790758" y="6571828"/>
              <a:ext cx="2537214" cy="2835207"/>
              <a:chOff x="364150" y="4688475"/>
              <a:chExt cx="2250900" cy="2705350"/>
            </a:xfrm>
          </p:grpSpPr>
          <p:pic>
            <p:nvPicPr>
              <p:cNvPr id="1323" name="Google Shape;1323;p7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64150" y="4688475"/>
                <a:ext cx="2228200" cy="222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4" name="Google Shape;1324;p76"/>
              <p:cNvSpPr txBox="1"/>
              <p:nvPr/>
            </p:nvSpPr>
            <p:spPr>
              <a:xfrm>
                <a:off x="386950" y="6850525"/>
                <a:ext cx="2228100" cy="5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lang="en-US" sz="25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EMR Providers 4</a:t>
                </a:r>
                <a:endParaRPr sz="2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76"/>
            <p:cNvGrpSpPr/>
            <p:nvPr/>
          </p:nvGrpSpPr>
          <p:grpSpPr>
            <a:xfrm rot="9405854">
              <a:off x="2755904" y="7462519"/>
              <a:ext cx="1364213" cy="249043"/>
              <a:chOff x="7100900" y="6599850"/>
              <a:chExt cx="3745325" cy="683725"/>
            </a:xfrm>
          </p:grpSpPr>
          <p:cxnSp>
            <p:nvCxnSpPr>
              <p:cNvPr id="1326" name="Google Shape;1326;p76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27" name="Google Shape;1327;p76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328" name="Google Shape;1328;p76"/>
            <p:cNvGrpSpPr/>
            <p:nvPr/>
          </p:nvGrpSpPr>
          <p:grpSpPr>
            <a:xfrm rot="9405854">
              <a:off x="8529329" y="4686094"/>
              <a:ext cx="1364213" cy="249043"/>
              <a:chOff x="7100900" y="6599850"/>
              <a:chExt cx="3745325" cy="683725"/>
            </a:xfrm>
          </p:grpSpPr>
          <p:cxnSp>
            <p:nvCxnSpPr>
              <p:cNvPr id="1329" name="Google Shape;1329;p76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30" name="Google Shape;1330;p76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331" name="Google Shape;1331;p76"/>
            <p:cNvGrpSpPr/>
            <p:nvPr/>
          </p:nvGrpSpPr>
          <p:grpSpPr>
            <a:xfrm rot="928466">
              <a:off x="2908193" y="4838487"/>
              <a:ext cx="1364445" cy="249085"/>
              <a:chOff x="7100900" y="6599850"/>
              <a:chExt cx="3745325" cy="683725"/>
            </a:xfrm>
          </p:grpSpPr>
          <p:cxnSp>
            <p:nvCxnSpPr>
              <p:cNvPr id="1332" name="Google Shape;1332;p76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33" name="Google Shape;1333;p76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pic>
          <p:nvPicPr>
            <p:cNvPr id="1334" name="Google Shape;1334;p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64000" y="4873313"/>
              <a:ext cx="4878555" cy="2407174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1335" name="Google Shape;1335;p76"/>
            <p:cNvGrpSpPr/>
            <p:nvPr/>
          </p:nvGrpSpPr>
          <p:grpSpPr>
            <a:xfrm rot="10800000">
              <a:off x="8506471" y="6072690"/>
              <a:ext cx="3873415" cy="249013"/>
              <a:chOff x="7100900" y="6599850"/>
              <a:chExt cx="3745325" cy="683725"/>
            </a:xfrm>
          </p:grpSpPr>
          <p:cxnSp>
            <p:nvCxnSpPr>
              <p:cNvPr id="1336" name="Google Shape;1336;p76"/>
              <p:cNvCxnSpPr/>
              <p:nvPr/>
            </p:nvCxnSpPr>
            <p:spPr>
              <a:xfrm>
                <a:off x="7176625" y="6599850"/>
                <a:ext cx="3669600" cy="44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37" name="Google Shape;1337;p76"/>
              <p:cNvCxnSpPr/>
              <p:nvPr/>
            </p:nvCxnSpPr>
            <p:spPr>
              <a:xfrm rot="10800000">
                <a:off x="7100900" y="7260475"/>
                <a:ext cx="3744600" cy="23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sp>
        <p:nvSpPr>
          <p:cNvPr id="1338" name="Google Shape;1338;p76"/>
          <p:cNvSpPr txBox="1"/>
          <p:nvPr/>
        </p:nvSpPr>
        <p:spPr>
          <a:xfrm>
            <a:off x="13884800" y="7053385"/>
            <a:ext cx="3517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Viral Hepatitis Dashboard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76"/>
          <p:cNvSpPr txBox="1"/>
          <p:nvPr/>
        </p:nvSpPr>
        <p:spPr>
          <a:xfrm>
            <a:off x="440875" y="433409"/>
            <a:ext cx="1739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4: EMR Data into Monitoring Dashboard</a:t>
            </a:r>
            <a:endParaRPr sz="4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0" name="Google Shape;1340;p76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341" name="Google Shape;1341;p76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342" name="Google Shape;1342;p76"/>
            <p:cNvPicPr preferRelativeResize="0"/>
            <p:nvPr/>
          </p:nvPicPr>
          <p:blipFill rotWithShape="1">
            <a:blip r:embed="rId5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3" name="Google Shape;1343;p76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344" name="Google Shape;1344;p76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5" name="Google Shape;1345;p76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6" name="Google Shape;1346;p76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76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8" name="Google Shape;1348;p76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349" name="Google Shape;1349;p7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Google Shape;135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3975" y="2514735"/>
            <a:ext cx="12733801" cy="62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77"/>
          <p:cNvSpPr txBox="1"/>
          <p:nvPr/>
        </p:nvSpPr>
        <p:spPr>
          <a:xfrm>
            <a:off x="440875" y="1467985"/>
            <a:ext cx="17086200" cy="6771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STEP 13:</a:t>
            </a:r>
            <a:r>
              <a:rPr lang="en-US" sz="32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Connect FHIR Server into a monitoring dashboard.</a:t>
            </a:r>
            <a:endParaRPr sz="32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6" name="Google Shape;1356;p77"/>
          <p:cNvSpPr txBox="1"/>
          <p:nvPr/>
        </p:nvSpPr>
        <p:spPr>
          <a:xfrm>
            <a:off x="440875" y="433409"/>
            <a:ext cx="1739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 4: EMR Data into Monitoring Dashboard</a:t>
            </a:r>
            <a:endParaRPr sz="4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7" name="Google Shape;1357;p77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358" name="Google Shape;1358;p77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359" name="Google Shape;1359;p77"/>
            <p:cNvPicPr preferRelativeResize="0"/>
            <p:nvPr/>
          </p:nvPicPr>
          <p:blipFill rotWithShape="1">
            <a:blip r:embed="rId4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60" name="Google Shape;1360;p77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361" name="Google Shape;1361;p77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77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3" name="Google Shape;1363;p77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4" name="Google Shape;1364;p77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77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366" name="Google Shape;1366;p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" name="Google Shape;1371;p78"/>
          <p:cNvGraphicFramePr/>
          <p:nvPr>
            <p:extLst>
              <p:ext uri="{D42A27DB-BD31-4B8C-83A1-F6EECF244321}">
                <p14:modId xmlns:p14="http://schemas.microsoft.com/office/powerpoint/2010/main" val="1217643532"/>
              </p:ext>
            </p:extLst>
          </p:nvPr>
        </p:nvGraphicFramePr>
        <p:xfrm>
          <a:off x="445950" y="1840796"/>
          <a:ext cx="17396100" cy="444999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32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3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3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L1 (Narrative)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National VIral Hepatitis Surveillance Initiative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 panose="020B0604020202020204" pitchFamily="34" charset="0"/>
                        <a:buChar char="•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 review of existing policies.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L2 (Operational)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Operational Guidelines; Case Report and Care Form Elements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Analyze the Viral Hepatitis Forms and its Data Elements.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each form element into Terminology Code Sets and Data Exchange Protocols.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412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Montserrat"/>
                        <a:buAutoNum type="arabicPeriod"/>
                      </a:pPr>
                      <a:r>
                        <a:rPr lang="en-US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 the output to the content experts for consensus.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2" name="Google Shape;1372;p78"/>
          <p:cNvSpPr txBox="1"/>
          <p:nvPr/>
        </p:nvSpPr>
        <p:spPr>
          <a:xfrm>
            <a:off x="445950" y="432381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</a:t>
            </a:r>
            <a:r>
              <a:rPr lang="en-US" sz="54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(Summary)</a:t>
            </a:r>
            <a:endParaRPr sz="6000" b="0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3" name="Google Shape;1373;p78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374" name="Google Shape;1374;p78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375" name="Google Shape;1375;p78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6" name="Google Shape;1376;p78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377" name="Google Shape;1377;p78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8" name="Google Shape;1378;p78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9" name="Google Shape;1379;p78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78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1" name="Google Shape;1381;p78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382" name="Google Shape;1382;p7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7" name="Google Shape;1387;p79"/>
          <p:cNvGraphicFramePr/>
          <p:nvPr/>
        </p:nvGraphicFramePr>
        <p:xfrm>
          <a:off x="343893" y="1688396"/>
          <a:ext cx="17396100" cy="7437000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46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SMART Guideline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Steps</a:t>
                      </a:r>
                      <a:endParaRPr sz="2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L3 (Machine Readable)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Profiles and Implementation Guide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Map the Proposed National Viral Hepatitis Data Dictionary to the appropriate FHIR Element/Resource.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field into a FHIR </a:t>
                      </a:r>
                      <a:r>
                        <a:rPr lang="en-US" sz="24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StructureDefinition</a:t>
                      </a: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Resources(JSON or xml).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JSON file using Postman API.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each JSON file into FHIR Shorthand (FSH) Language.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the FSH files into the Git repository.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4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 and Publish the FHIR Implementation Guide.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L4 (Executable)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FHIR Compliant EMRs Submitting Data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up the FHIR Server.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Upload (i.e. POST) necessary FHIR StructureDefinition Resources to the FHIR API Server using POSTMAN.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0"/>
                      </a:pPr>
                      <a:r>
                        <a:rPr lang="en-US" sz="2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 capacity of EMRs through a hacktahon.</a:t>
                      </a:r>
                      <a:endParaRPr sz="2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L5 (Dynamic)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Dashboard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ontserrat"/>
                        <a:buAutoNum type="arabicPeriod" startAt="13"/>
                      </a:pPr>
                      <a:r>
                        <a:rPr lang="en-US" sz="2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FHIR Server into a monitoring dashboard.</a:t>
                      </a:r>
                      <a:endParaRPr sz="2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88" name="Google Shape;1388;p79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1389" name="Google Shape;1389;p79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1390" name="Google Shape;1390;p79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91" name="Google Shape;1391;p79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1392" name="Google Shape;1392;p79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3" name="Google Shape;1393;p79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4" name="Google Shape;1394;p79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5" name="Google Shape;1395;p79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6" name="Google Shape;1396;p79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1397" name="Google Shape;1397;p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372;p78">
            <a:extLst>
              <a:ext uri="{FF2B5EF4-FFF2-40B4-BE49-F238E27FC236}">
                <a16:creationId xmlns:a16="http://schemas.microsoft.com/office/drawing/2014/main" id="{4B776F6A-FA70-2A53-2583-0DFDDE22922B}"/>
              </a:ext>
            </a:extLst>
          </p:cNvPr>
          <p:cNvSpPr txBox="1"/>
          <p:nvPr/>
        </p:nvSpPr>
        <p:spPr>
          <a:xfrm>
            <a:off x="445950" y="432381"/>
            <a:ext cx="17396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SMART Guidelines in Steps </a:t>
            </a:r>
            <a:r>
              <a:rPr lang="en-US" sz="54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(Summary)</a:t>
            </a:r>
            <a:endParaRPr sz="6000" b="0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80"/>
          <p:cNvSpPr txBox="1">
            <a:spLocks noGrp="1"/>
          </p:cNvSpPr>
          <p:nvPr>
            <p:ph type="subTitle" idx="1"/>
          </p:nvPr>
        </p:nvSpPr>
        <p:spPr>
          <a:xfrm>
            <a:off x="608200" y="6341384"/>
            <a:ext cx="12923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12000" i="0">
                <a:solidFill>
                  <a:srgbClr val="2424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 :)</a:t>
            </a:r>
            <a:endParaRPr sz="12000" i="0">
              <a:solidFill>
                <a:srgbClr val="2424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04" name="Google Shape;1404;p80"/>
          <p:cNvGrpSpPr/>
          <p:nvPr/>
        </p:nvGrpSpPr>
        <p:grpSpPr>
          <a:xfrm>
            <a:off x="6680238" y="8869514"/>
            <a:ext cx="11607909" cy="10200"/>
            <a:chOff x="3340119" y="4434757"/>
            <a:chExt cx="5803954" cy="5100"/>
          </a:xfrm>
        </p:grpSpPr>
        <p:cxnSp>
          <p:nvCxnSpPr>
            <p:cNvPr id="1405" name="Google Shape;1405;p80"/>
            <p:cNvCxnSpPr/>
            <p:nvPr/>
          </p:nvCxnSpPr>
          <p:spPr>
            <a:xfrm>
              <a:off x="4405379" y="4435091"/>
              <a:ext cx="1065300" cy="0"/>
            </a:xfrm>
            <a:prstGeom prst="straightConnector1">
              <a:avLst/>
            </a:prstGeom>
            <a:noFill/>
            <a:ln w="19050" cap="flat" cmpd="sng">
              <a:solidFill>
                <a:srgbClr val="88133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6" name="Google Shape;1406;p80"/>
            <p:cNvCxnSpPr/>
            <p:nvPr/>
          </p:nvCxnSpPr>
          <p:spPr>
            <a:xfrm>
              <a:off x="5470638" y="4435091"/>
              <a:ext cx="1065300" cy="0"/>
            </a:xfrm>
            <a:prstGeom prst="straightConnector1">
              <a:avLst/>
            </a:prstGeom>
            <a:noFill/>
            <a:ln w="19050" cap="flat" cmpd="sng">
              <a:solidFill>
                <a:srgbClr val="00683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7" name="Google Shape;1407;p80"/>
            <p:cNvCxnSpPr/>
            <p:nvPr/>
          </p:nvCxnSpPr>
          <p:spPr>
            <a:xfrm>
              <a:off x="6535898" y="4435091"/>
              <a:ext cx="1065300" cy="0"/>
            </a:xfrm>
            <a:prstGeom prst="straightConnector1">
              <a:avLst/>
            </a:prstGeom>
            <a:noFill/>
            <a:ln w="19050" cap="flat" cmpd="sng">
              <a:solidFill>
                <a:srgbClr val="F6921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8" name="Google Shape;1408;p80"/>
            <p:cNvCxnSpPr/>
            <p:nvPr/>
          </p:nvCxnSpPr>
          <p:spPr>
            <a:xfrm>
              <a:off x="3340119" y="4435091"/>
              <a:ext cx="1065300" cy="0"/>
            </a:xfrm>
            <a:prstGeom prst="straightConnector1">
              <a:avLst/>
            </a:prstGeom>
            <a:noFill/>
            <a:ln w="19050" cap="flat" cmpd="sng">
              <a:solidFill>
                <a:srgbClr val="EE40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9" name="Google Shape;1409;p80"/>
            <p:cNvCxnSpPr/>
            <p:nvPr/>
          </p:nvCxnSpPr>
          <p:spPr>
            <a:xfrm rot="11363">
              <a:off x="7601169" y="4437307"/>
              <a:ext cx="1542908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410" name="Google Shape;141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0004" y="498250"/>
            <a:ext cx="4134599" cy="39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5" name="Google Shape;1415;p81"/>
          <p:cNvGrpSpPr/>
          <p:nvPr/>
        </p:nvGrpSpPr>
        <p:grpSpPr>
          <a:xfrm>
            <a:off x="11917011" y="1161439"/>
            <a:ext cx="5659930" cy="7737020"/>
            <a:chOff x="0" y="0"/>
            <a:chExt cx="7546573" cy="10316025"/>
          </a:xfrm>
        </p:grpSpPr>
        <p:sp>
          <p:nvSpPr>
            <p:cNvPr id="1416" name="Google Shape;1416;p81"/>
            <p:cNvSpPr txBox="1"/>
            <p:nvPr/>
          </p:nvSpPr>
          <p:spPr>
            <a:xfrm>
              <a:off x="2656229" y="5458623"/>
              <a:ext cx="2234115" cy="4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2236"/>
                <a:buFont typeface="Montserrat"/>
                <a:buNone/>
              </a:pPr>
              <a:r>
                <a:rPr lang="en-US" sz="2236" b="0" i="0" u="none" strike="noStrike" cap="none">
                  <a:solidFill>
                    <a:srgbClr val="2424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upm_silab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81"/>
            <p:cNvSpPr txBox="1"/>
            <p:nvPr/>
          </p:nvSpPr>
          <p:spPr>
            <a:xfrm>
              <a:off x="2869669" y="9824009"/>
              <a:ext cx="1807240" cy="4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2236"/>
                <a:buFont typeface="Montserrat"/>
                <a:buNone/>
              </a:pPr>
              <a:r>
                <a:rPr lang="en-US" sz="2236" b="0" i="0" u="none" strike="noStrike" cap="none">
                  <a:solidFill>
                    <a:srgbClr val="2424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upmsilab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81"/>
            <p:cNvSpPr txBox="1"/>
            <p:nvPr/>
          </p:nvSpPr>
          <p:spPr>
            <a:xfrm>
              <a:off x="2686608" y="3275933"/>
              <a:ext cx="2173360" cy="4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2236"/>
                <a:buFont typeface="Montserrat"/>
                <a:buNone/>
              </a:pPr>
              <a:r>
                <a:rPr lang="en-US" sz="2236" b="0" i="0" u="none" strike="noStrike" cap="none">
                  <a:solidFill>
                    <a:srgbClr val="2424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UPM SILab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81"/>
            <p:cNvSpPr txBox="1"/>
            <p:nvPr/>
          </p:nvSpPr>
          <p:spPr>
            <a:xfrm>
              <a:off x="0" y="1093240"/>
              <a:ext cx="7546573" cy="4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2236"/>
                <a:buFont typeface="Montserrat"/>
                <a:buNone/>
              </a:pPr>
              <a:r>
                <a:rPr lang="en-US" sz="2236" b="0" i="0" u="none" strike="noStrike" cap="none">
                  <a:solidFill>
                    <a:srgbClr val="2424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sites.google.com/up.edu.ph/upmsilab</a:t>
              </a:r>
              <a:endParaRPr sz="2236" b="0" i="0" u="none" strike="noStrike" cap="none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420" name="Google Shape;1420;p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84901" y="2278785"/>
              <a:ext cx="729188" cy="729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1" name="Google Shape;1421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0922" y="0"/>
              <a:ext cx="825281" cy="825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2" name="Google Shape;1422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48075" y="4515308"/>
              <a:ext cx="850424" cy="708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3" name="Google Shape;1423;p8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72787" y="6730813"/>
              <a:ext cx="753417" cy="753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4" name="Google Shape;1424;p8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15287" y="8893450"/>
              <a:ext cx="1068417" cy="751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5" name="Google Shape;1425;p81"/>
            <p:cNvSpPr txBox="1"/>
            <p:nvPr/>
          </p:nvSpPr>
          <p:spPr>
            <a:xfrm>
              <a:off x="2686608" y="7641316"/>
              <a:ext cx="2173360" cy="4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Clr>
                  <a:srgbClr val="242424"/>
                </a:buClr>
                <a:buSzPts val="2236"/>
                <a:buFont typeface="Montserrat"/>
                <a:buNone/>
              </a:pPr>
              <a:r>
                <a:rPr lang="en-US" sz="2236" b="0" i="0" u="none" strike="noStrike" cap="none">
                  <a:solidFill>
                    <a:srgbClr val="24242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UPM SILab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81"/>
          <p:cNvGrpSpPr/>
          <p:nvPr/>
        </p:nvGrpSpPr>
        <p:grpSpPr>
          <a:xfrm>
            <a:off x="1028700" y="469553"/>
            <a:ext cx="9218476" cy="6543344"/>
            <a:chOff x="0" y="-85725"/>
            <a:chExt cx="1265872" cy="898525"/>
          </a:xfrm>
        </p:grpSpPr>
        <p:sp>
          <p:nvSpPr>
            <p:cNvPr id="1427" name="Google Shape;1427;p81"/>
            <p:cNvSpPr/>
            <p:nvPr/>
          </p:nvSpPr>
          <p:spPr>
            <a:xfrm>
              <a:off x="0" y="0"/>
              <a:ext cx="1265872" cy="250952"/>
            </a:xfrm>
            <a:custGeom>
              <a:avLst/>
              <a:gdLst/>
              <a:ahLst/>
              <a:cxnLst/>
              <a:rect l="l" t="t" r="r" b="b"/>
              <a:pathLst>
                <a:path w="1265872" h="250952" extrusionOk="0">
                  <a:moveTo>
                    <a:pt x="0" y="0"/>
                  </a:moveTo>
                  <a:lnTo>
                    <a:pt x="1265872" y="0"/>
                  </a:lnTo>
                  <a:lnTo>
                    <a:pt x="1265872" y="250952"/>
                  </a:lnTo>
                  <a:lnTo>
                    <a:pt x="0" y="250952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428" name="Google Shape;1428;p8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2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9" name="Google Shape;1429;p81"/>
          <p:cNvPicPr preferRelativeResize="0"/>
          <p:nvPr/>
        </p:nvPicPr>
        <p:blipFill rotWithShape="1">
          <a:blip r:embed="rId8">
            <a:alphaModFix/>
          </a:blip>
          <a:srcRect t="8350" b="6426"/>
          <a:stretch/>
        </p:blipFill>
        <p:spPr>
          <a:xfrm>
            <a:off x="1028701" y="6166480"/>
            <a:ext cx="1967518" cy="28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81"/>
          <p:cNvPicPr preferRelativeResize="0"/>
          <p:nvPr/>
        </p:nvPicPr>
        <p:blipFill rotWithShape="1">
          <a:blip r:embed="rId9">
            <a:alphaModFix/>
          </a:blip>
          <a:srcRect l="8897" r="88606"/>
          <a:stretch/>
        </p:blipFill>
        <p:spPr>
          <a:xfrm>
            <a:off x="11119870" y="790197"/>
            <a:ext cx="149440" cy="846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81"/>
          <p:cNvSpPr txBox="1"/>
          <p:nvPr/>
        </p:nvSpPr>
        <p:spPr>
          <a:xfrm>
            <a:off x="1685492" y="1641636"/>
            <a:ext cx="7904892" cy="63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9"/>
              <a:buFont typeface="Montserrat"/>
              <a:buNone/>
            </a:pPr>
            <a:r>
              <a:rPr lang="en-US" sz="380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81"/>
          <p:cNvSpPr txBox="1"/>
          <p:nvPr/>
        </p:nvSpPr>
        <p:spPr>
          <a:xfrm>
            <a:off x="1028700" y="3518530"/>
            <a:ext cx="9218400" cy="26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3000"/>
              <a:buFont typeface="Montserrat"/>
              <a:buNone/>
            </a:pPr>
            <a:r>
              <a:rPr lang="en-US" sz="3000" b="0" i="0" u="none" strike="noStrike" cap="none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University of the Philippines Manila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3000"/>
              <a:buFont typeface="Montserrat"/>
              <a:buNone/>
            </a:pPr>
            <a:r>
              <a:rPr lang="en-US" sz="3000" b="0" i="0" u="none" strike="noStrike" cap="none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Philippine General Hospital Compound,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3000"/>
              <a:buFont typeface="Montserrat"/>
              <a:buNone/>
            </a:pPr>
            <a:r>
              <a:rPr lang="en-US" sz="3000" b="0" i="0" u="none" strike="noStrike" cap="none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Taft Ave., Ermita, Manila 1000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3000"/>
              <a:buFont typeface="Montserrat"/>
              <a:buNone/>
            </a:pPr>
            <a:r>
              <a:rPr lang="en-US" sz="3000" b="0" i="0" u="sng" strike="noStrike" cap="none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silab.upm@up.edu.ph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81"/>
          <p:cNvSpPr txBox="1"/>
          <p:nvPr/>
        </p:nvSpPr>
        <p:spPr>
          <a:xfrm>
            <a:off x="1572320" y="6969678"/>
            <a:ext cx="8901016" cy="111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90"/>
              <a:buFont typeface="Montserrat ExtraBold"/>
              <a:buNone/>
            </a:pPr>
            <a:r>
              <a:rPr lang="en-US" sz="779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UPM SILab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81"/>
          <p:cNvSpPr txBox="1"/>
          <p:nvPr/>
        </p:nvSpPr>
        <p:spPr>
          <a:xfrm>
            <a:off x="3158213" y="8035656"/>
            <a:ext cx="6786962" cy="98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03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36"/>
              <a:buFont typeface="Miriam Libre"/>
              <a:buNone/>
            </a:pPr>
            <a:r>
              <a:rPr lang="en-US" sz="2336" b="1" i="0" u="none" strike="noStrike" cap="none">
                <a:solidFill>
                  <a:schemeClr val="dk2"/>
                </a:solidFill>
                <a:latin typeface="Miriam Libre"/>
                <a:ea typeface="Miriam Libre"/>
                <a:cs typeface="Miriam Libre"/>
                <a:sym typeface="Miriam Libre"/>
              </a:rPr>
              <a:t>University of the Philippines Manila  Standards &amp;  Interoperability Lab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/>
          <p:nvPr/>
        </p:nvSpPr>
        <p:spPr>
          <a:xfrm>
            <a:off x="440875" y="1801550"/>
            <a:ext cx="173961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Gaps Identified towards Achieving Full Interoperability</a:t>
            </a:r>
            <a:endParaRPr sz="2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Multiple EMR providers</a:t>
            </a:r>
            <a:endParaRPr sz="33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○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different programming languages and architectures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○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encoded 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-&gt; </a:t>
            </a:r>
            <a:r>
              <a:rPr lang="en-US" sz="3300" b="0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different names but may mean the same</a:t>
            </a:r>
            <a:endParaRPr sz="3300" b="0" i="0" u="sng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○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 the data </a:t>
            </a:r>
            <a:r>
              <a:rPr lang="en-US" sz="3300" b="0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may look alike but may mean different things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Roboto"/>
              <a:buChar char="●"/>
            </a:pP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33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dictionary</a:t>
            </a: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an important standard to resolve these issues</a:t>
            </a:r>
            <a:b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(AO 2017-0011).</a:t>
            </a:r>
            <a:endParaRPr sz="3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Background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21" name="Google Shape;221;p20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22" name="Google Shape;222;p20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3" name="Google Shape;223;p20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24" name="Google Shape;224;p20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20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20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20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20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29" name="Google Shape;22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/>
          <p:nvPr/>
        </p:nvSpPr>
        <p:spPr>
          <a:xfrm>
            <a:off x="445950" y="1659869"/>
            <a:ext cx="173961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Monitoring the Chronic Viral Hepatitis Treatment Cascade Through Electronic Medical Records</a:t>
            </a:r>
            <a:endParaRPr sz="3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445950" y="3185194"/>
            <a:ext cx="17396100" cy="5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GOAL: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have standardized data for the hepatitis program by creating a shared data dictionary for viral hepatitis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 sz="3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obtain expert </a:t>
            </a:r>
            <a:r>
              <a:rPr lang="en-US" sz="33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consensus on the terminologies</a:t>
            </a: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related to viral hepatitis to create the data dictionary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populate a </a:t>
            </a:r>
            <a:r>
              <a:rPr lang="en-US" sz="33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terminology service</a:t>
            </a: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the data dictionary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lang="en-US" sz="33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map EMR terms</a:t>
            </a: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terminology service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collect </a:t>
            </a:r>
            <a:r>
              <a:rPr lang="en-US" sz="33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from EMRs</a:t>
            </a:r>
            <a:r>
              <a:rPr lang="en-US" sz="3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 a monitoring dashboard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AutoNum type="arabicPeriod"/>
            </a:pP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support for the Hepatitis Program through </a:t>
            </a:r>
            <a:r>
              <a:rPr lang="en-US" sz="33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e-Health initiatives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(Computer-Based Training and TeleMentoring).</a:t>
            </a:r>
            <a:endParaRPr sz="3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Background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37" name="Google Shape;237;p21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38" name="Google Shape;238;p21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39" name="Google Shape;239;p21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0" name="Google Shape;240;p21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41" name="Google Shape;241;p21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21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21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21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46" name="Google Shape;246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22"/>
          <p:cNvGraphicFramePr/>
          <p:nvPr/>
        </p:nvGraphicFramePr>
        <p:xfrm>
          <a:off x="1334062" y="1624680"/>
          <a:ext cx="15619875" cy="7563321"/>
        </p:xfrm>
        <a:graphic>
          <a:graphicData uri="http://schemas.openxmlformats.org/drawingml/2006/table">
            <a:tbl>
              <a:tblPr>
                <a:noFill/>
                <a:tableStyleId>{530DB11C-2519-4C52-8E0D-ECEFD7F384AD}</a:tableStyleId>
              </a:tblPr>
              <a:tblGrid>
                <a:gridCol w="804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Team Member</a:t>
                      </a:r>
                      <a:endParaRPr sz="35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Role</a:t>
                      </a:r>
                      <a:endParaRPr sz="35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Janus P. Ong, MD, MPH, FACP, FACG</a:t>
                      </a:r>
                      <a:endParaRPr sz="23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Leader</a:t>
                      </a:r>
                      <a:endParaRPr sz="2300" b="1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Alvin B. Marcelo, MD, FPCS 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 Informatics Lead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Geohari L. Hamoy, MD, MPH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 Manager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 Michael M. Herber, RN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Management Officer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Jhunnel P. Macalanda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Systems Administrator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Gerard Paolo F. Villanueva, RN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Guidelines Analyst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Jae-ann O. Somalo, RN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 Assistant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Bianca Camille D. Pacao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 Assistant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Christian Paul Tupas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Java Developer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Eric Ornos, MD, PhD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 Writer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Neil Benjamin Kho, MD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 Writer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52" name="Google Shape;252;p22"/>
          <p:cNvGrpSpPr/>
          <p:nvPr/>
        </p:nvGrpSpPr>
        <p:grpSpPr>
          <a:xfrm>
            <a:off x="343875" y="9237114"/>
            <a:ext cx="17780653" cy="945002"/>
            <a:chOff x="343875" y="9237114"/>
            <a:chExt cx="17780653" cy="945002"/>
          </a:xfrm>
        </p:grpSpPr>
        <p:sp>
          <p:nvSpPr>
            <p:cNvPr id="253" name="Google Shape;253;p22"/>
            <p:cNvSpPr txBox="1"/>
            <p:nvPr/>
          </p:nvSpPr>
          <p:spPr>
            <a:xfrm>
              <a:off x="343893" y="9760202"/>
              <a:ext cx="1620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Miriam Libre"/>
                  <a:ea typeface="Miriam Libre"/>
                  <a:cs typeface="Miriam Libre"/>
                  <a:sym typeface="Miriam Libre"/>
                </a:rPr>
                <a:t>HL7 Philippines Summit 2023 | Mapping Hepatitis B Data to FHIR using WHO SMART Guidelines</a:t>
              </a:r>
              <a:endParaRPr sz="2000">
                <a:latin typeface="Miriam Libre"/>
                <a:ea typeface="Miriam Libre"/>
                <a:cs typeface="Miriam Libre"/>
                <a:sym typeface="Miriam Libre"/>
              </a:endParaRPr>
            </a:p>
          </p:txBody>
        </p:sp>
        <p:pic>
          <p:nvPicPr>
            <p:cNvPr id="254" name="Google Shape;254;p22"/>
            <p:cNvPicPr preferRelativeResize="0"/>
            <p:nvPr/>
          </p:nvPicPr>
          <p:blipFill rotWithShape="1">
            <a:blip r:embed="rId3">
              <a:alphaModFix/>
            </a:blip>
            <a:srcRect t="8351" b="6425"/>
            <a:stretch/>
          </p:blipFill>
          <p:spPr>
            <a:xfrm>
              <a:off x="17477327" y="9237114"/>
              <a:ext cx="647201" cy="9399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5" name="Google Shape;255;p22"/>
            <p:cNvGrpSpPr/>
            <p:nvPr/>
          </p:nvGrpSpPr>
          <p:grpSpPr>
            <a:xfrm>
              <a:off x="343875" y="9533109"/>
              <a:ext cx="14568570" cy="13953"/>
              <a:chOff x="454730" y="9584739"/>
              <a:chExt cx="14112729" cy="2400"/>
            </a:xfrm>
          </p:grpSpPr>
          <p:cxnSp>
            <p:nvCxnSpPr>
              <p:cNvPr id="256" name="Google Shape;256;p22"/>
              <p:cNvCxnSpPr/>
              <p:nvPr/>
            </p:nvCxnSpPr>
            <p:spPr>
              <a:xfrm>
                <a:off x="3232438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88133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22"/>
              <p:cNvCxnSpPr/>
              <p:nvPr/>
            </p:nvCxnSpPr>
            <p:spPr>
              <a:xfrm>
                <a:off x="6010146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838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22"/>
              <p:cNvCxnSpPr/>
              <p:nvPr/>
            </p:nvCxnSpPr>
            <p:spPr>
              <a:xfrm>
                <a:off x="8787854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692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9" name="Google Shape;259;p22"/>
              <p:cNvCxnSpPr/>
              <p:nvPr/>
            </p:nvCxnSpPr>
            <p:spPr>
              <a:xfrm>
                <a:off x="454730" y="9585121"/>
                <a:ext cx="2916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E403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0" name="Google Shape;260;p22"/>
              <p:cNvCxnSpPr/>
              <p:nvPr/>
            </p:nvCxnSpPr>
            <p:spPr>
              <a:xfrm>
                <a:off x="11630159" y="9584739"/>
                <a:ext cx="2937300" cy="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261" name="Google Shape;261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86866" y="9258716"/>
              <a:ext cx="934704" cy="92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22"/>
          <p:cNvSpPr txBox="1"/>
          <p:nvPr/>
        </p:nvSpPr>
        <p:spPr>
          <a:xfrm>
            <a:off x="343893" y="379232"/>
            <a:ext cx="1739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</a:t>
            </a:r>
            <a:r>
              <a:rPr lang="en-US" sz="6000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Team</a:t>
            </a:r>
            <a:endParaRPr sz="6000" b="1" i="0" u="none" strike="noStrike" cap="none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lab">
      <a:dk1>
        <a:srgbClr val="242424"/>
      </a:dk1>
      <a:lt1>
        <a:srgbClr val="F6F6F6"/>
      </a:lt1>
      <a:dk2>
        <a:srgbClr val="666666"/>
      </a:dk2>
      <a:lt2>
        <a:srgbClr val="F6F6F6"/>
      </a:lt2>
      <a:accent1>
        <a:srgbClr val="EE4036"/>
      </a:accent1>
      <a:accent2>
        <a:srgbClr val="881331"/>
      </a:accent2>
      <a:accent3>
        <a:srgbClr val="F6921E"/>
      </a:accent3>
      <a:accent4>
        <a:srgbClr val="B67832"/>
      </a:accent4>
      <a:accent5>
        <a:srgbClr val="006838"/>
      </a:accent5>
      <a:accent6>
        <a:srgbClr val="297955"/>
      </a:accent6>
      <a:hlink>
        <a:srgbClr val="242424"/>
      </a:hlink>
      <a:folHlink>
        <a:srgbClr val="B43A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C6C7DB06E714D94387647CC72CE6C" ma:contentTypeVersion="5" ma:contentTypeDescription="Create a new document." ma:contentTypeScope="" ma:versionID="0e1cd8fa7ba6de43e3e9c06f846c8e03">
  <xsd:schema xmlns:xsd="http://www.w3.org/2001/XMLSchema" xmlns:xs="http://www.w3.org/2001/XMLSchema" xmlns:p="http://schemas.microsoft.com/office/2006/metadata/properties" xmlns:ns3="3b24e79f-7bdd-4721-9031-a582675c21fe" targetNamespace="http://schemas.microsoft.com/office/2006/metadata/properties" ma:root="true" ma:fieldsID="89ad3b637c675f2bbd53252fc0c9bd4f" ns3:_="">
    <xsd:import namespace="3b24e79f-7bdd-4721-9031-a582675c21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4e79f-7bdd-4721-9031-a582675c2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D91F-5BF6-477E-A3C3-EF32322A2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4e79f-7bdd-4721-9031-a582675c2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624FD8-8086-4F1D-BB76-582DC91AA8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5CDCF-1FB4-4382-9C47-74493005DC97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3b24e79f-7bdd-4721-9031-a582675c21f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5096</Words>
  <Application>Microsoft Office PowerPoint</Application>
  <PresentationFormat>Custom</PresentationFormat>
  <Paragraphs>736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Poppins</vt:lpstr>
      <vt:lpstr>Arial</vt:lpstr>
      <vt:lpstr>Roboto</vt:lpstr>
      <vt:lpstr>Montserrat ExtraBold</vt:lpstr>
      <vt:lpstr>Miriam Libre</vt:lpstr>
      <vt:lpstr>Calibri</vt:lpstr>
      <vt:lpstr>Montserrat Black</vt:lpstr>
      <vt:lpstr>Libre Baskerville</vt:lpstr>
      <vt:lpstr>Open Sans</vt:lpstr>
      <vt:lpstr>Poppins Black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Michael Herber</dc:creator>
  <cp:lastModifiedBy>Burr Herber</cp:lastModifiedBy>
  <cp:revision>2</cp:revision>
  <dcterms:modified xsi:type="dcterms:W3CDTF">2023-08-25T14:16:35Z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0x010100B69C6C7DB06E714D94387647CC72CE6C</vt:lpwstr>
  </property>
</Properties>
</file>