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 id="214748368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Anton"/>
      <p:regular r:id="rId34"/>
    </p:embeddedFont>
    <p:embeddedFont>
      <p:font typeface="Proxima Nova"/>
      <p:regular r:id="rId35"/>
      <p:bold r:id="rId36"/>
      <p:italic r:id="rId37"/>
      <p:boldItalic r:id="rId38"/>
    </p:embeddedFont>
    <p:embeddedFont>
      <p:font typeface="Montserrat Black"/>
      <p:bold r:id="rId39"/>
      <p:boldItalic r:id="rId40"/>
    </p:embeddedFont>
    <p:embeddedFont>
      <p:font typeface="Montserrat Medium"/>
      <p:regular r:id="rId41"/>
      <p:bold r:id="rId42"/>
      <p:italic r:id="rId43"/>
      <p:boldItalic r:id="rId44"/>
    </p:embeddedFont>
    <p:embeddedFont>
      <p:font typeface="EB Garamond"/>
      <p:regular r:id="rId45"/>
      <p:bold r:id="rId46"/>
      <p:italic r:id="rId47"/>
      <p:boldItalic r:id="rId48"/>
    </p:embeddedFont>
    <p:embeddedFont>
      <p:font typeface="Public Sans"/>
      <p:regular r:id="rId49"/>
      <p:bold r:id="rId50"/>
      <p:italic r:id="rId51"/>
      <p:boldItalic r:id="rId52"/>
    </p:embeddedFont>
    <p:embeddedFont>
      <p:font typeface="Arial Black"/>
      <p:regular r:id="rId53"/>
    </p:embeddedFont>
    <p:embeddedFont>
      <p:font typeface="Public Sans SemiBold"/>
      <p:regular r:id="rId54"/>
      <p:bold r:id="rId55"/>
      <p:italic r:id="rId56"/>
      <p:boldItalic r:id="rId57"/>
    </p:embeddedFont>
    <p:embeddedFont>
      <p:font typeface="Questrial"/>
      <p:regular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lack-boldItalic.fntdata"/><Relationship Id="rId42" Type="http://schemas.openxmlformats.org/officeDocument/2006/relationships/font" Target="fonts/MontserratMedium-bold.fntdata"/><Relationship Id="rId41" Type="http://schemas.openxmlformats.org/officeDocument/2006/relationships/font" Target="fonts/MontserratMedium-regular.fntdata"/><Relationship Id="rId44" Type="http://schemas.openxmlformats.org/officeDocument/2006/relationships/font" Target="fonts/MontserratMedium-boldItalic.fntdata"/><Relationship Id="rId43" Type="http://schemas.openxmlformats.org/officeDocument/2006/relationships/font" Target="fonts/MontserratMedium-italic.fntdata"/><Relationship Id="rId46" Type="http://schemas.openxmlformats.org/officeDocument/2006/relationships/font" Target="fonts/EBGaramond-bold.fntdata"/><Relationship Id="rId45" Type="http://schemas.openxmlformats.org/officeDocument/2006/relationships/font" Target="fonts/EBGaramon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EBGaramond-boldItalic.fntdata"/><Relationship Id="rId47" Type="http://schemas.openxmlformats.org/officeDocument/2006/relationships/font" Target="fonts/EBGaramond-italic.fntdata"/><Relationship Id="rId49" Type="http://schemas.openxmlformats.org/officeDocument/2006/relationships/font" Target="fonts/Public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ProximaNova-regular.fntdata"/><Relationship Id="rId34" Type="http://schemas.openxmlformats.org/officeDocument/2006/relationships/font" Target="fonts/Anton-regular.fntdata"/><Relationship Id="rId37" Type="http://schemas.openxmlformats.org/officeDocument/2006/relationships/font" Target="fonts/ProximaNova-italic.fntdata"/><Relationship Id="rId36" Type="http://schemas.openxmlformats.org/officeDocument/2006/relationships/font" Target="fonts/ProximaNova-bold.fntdata"/><Relationship Id="rId39" Type="http://schemas.openxmlformats.org/officeDocument/2006/relationships/font" Target="fonts/MontserratBlack-bold.fntdata"/><Relationship Id="rId38" Type="http://schemas.openxmlformats.org/officeDocument/2006/relationships/font" Target="fonts/ProximaNova-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ublicSans-italic.fntdata"/><Relationship Id="rId50" Type="http://schemas.openxmlformats.org/officeDocument/2006/relationships/font" Target="fonts/PublicSans-bold.fntdata"/><Relationship Id="rId53" Type="http://schemas.openxmlformats.org/officeDocument/2006/relationships/font" Target="fonts/ArialBlack-regular.fntdata"/><Relationship Id="rId52" Type="http://schemas.openxmlformats.org/officeDocument/2006/relationships/font" Target="fonts/PublicSans-boldItalic.fntdata"/><Relationship Id="rId11" Type="http://schemas.openxmlformats.org/officeDocument/2006/relationships/slide" Target="slides/slide6.xml"/><Relationship Id="rId55" Type="http://schemas.openxmlformats.org/officeDocument/2006/relationships/font" Target="fonts/PublicSansSemiBold-bold.fntdata"/><Relationship Id="rId10" Type="http://schemas.openxmlformats.org/officeDocument/2006/relationships/slide" Target="slides/slide5.xml"/><Relationship Id="rId54" Type="http://schemas.openxmlformats.org/officeDocument/2006/relationships/font" Target="fonts/PublicSansSemiBold-regular.fntdata"/><Relationship Id="rId13" Type="http://schemas.openxmlformats.org/officeDocument/2006/relationships/slide" Target="slides/slide8.xml"/><Relationship Id="rId57" Type="http://schemas.openxmlformats.org/officeDocument/2006/relationships/font" Target="fonts/PublicSansSemiBold-boldItalic.fntdata"/><Relationship Id="rId12" Type="http://schemas.openxmlformats.org/officeDocument/2006/relationships/slide" Target="slides/slide7.xml"/><Relationship Id="rId56" Type="http://schemas.openxmlformats.org/officeDocument/2006/relationships/font" Target="fonts/PublicSansSemiBold-italic.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Questrial-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partners from HL7 Philippines, dear guests, ladies and gentlemen, magandang araw po sa inyong lahat.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Department of Science and Technology - Philippine Council for Health Research and Development (DOST-PCHRD) is the lead agency responsible for monitoring and coordinating health research initiatives in the country.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3cd40773d1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3cd40773d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Council recognizes the difficulty of bringing R&amp;D outputs to the market, especially for those related to health. To boost technology transfer, our Intellectual Property and Technology Management or IPTM unit implements programs and services to support the market launch of health research outputs.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Under the IPTM, we offer three programs: the IPROTECH, Teki in Health, and the Startup Research Grant (SGP).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774bc810e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774bc810e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Intellectual Property Protection and Management of Health Research Outputs Program or IPROTECH was created to address the intellectual property-related needs of health researchers or innovators. Under this program, assistance for the following activities: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Development of an institutional IP policy;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Establishment of institutional technology transfer processes;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Securing IP protection;</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Securing valuation and freedom to operate (FTO) reports; and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Drafting licensing agreements.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212176d61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212176d61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following may avail the services under IPROTECH:</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Regional Health Research and Development Consortia (RHRDC) members; and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Institutions who have generated health technologies that were funded, supported, or monitored by DOST-PCHRD.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212176d61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212176d61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also have the or TEKI in Health Program which provides assistance to researchers and research institutions who plan to have their healthcare innovations utilized through community adoption or creation of spin-off companies.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three types of assistance:</a:t>
            </a:r>
            <a:endParaRPr/>
          </a:p>
          <a:p>
            <a:pPr indent="-298450" lvl="0" marL="457200" rtl="0" algn="l">
              <a:spcBef>
                <a:spcPts val="0"/>
              </a:spcBef>
              <a:spcAft>
                <a:spcPts val="0"/>
              </a:spcAft>
              <a:buClr>
                <a:schemeClr val="dk1"/>
              </a:buClr>
              <a:buSzPts val="1100"/>
              <a:buAutoNum type="arabicPeriod"/>
            </a:pPr>
            <a:r>
              <a:rPr lang="en">
                <a:solidFill>
                  <a:schemeClr val="dk1"/>
                </a:solidFill>
              </a:rPr>
              <a:t>Business Incubation for Health Research Technologies;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Community-based incubation for delivery of healthcare innovations; and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HeaRTNovation Hubs, technology incubation/innovation hubs for health research technologies, which</a:t>
            </a:r>
            <a:r>
              <a:rPr lang="en">
                <a:solidFill>
                  <a:schemeClr val="dk1"/>
                </a:solidFill>
              </a:rPr>
              <a:t> we launched with the support from the NEDA.</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3e35babf6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3e35babf6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HeaRTNovation Hubs or the H-hubs was launched to provide  an environment that will support innovators from health institutions in developing their technologies and in linking them with potential partners for eventual transfer, adoption, or commercialization. Filipino-owned hospitals, academic or health institutions, and member institutions of Regional Health Research and Development Consortia (RHRDCs) may apply for this grant.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776fec380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776fec380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These are the services being offered under each teki hub.</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Business incubation-based hubs may avail of the following: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Customer discovery assistance;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Rapid prototyping and testing;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Clinical testing;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Business plan/Business model canvas preparation;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Advisory on regulatory procedure;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Entrepreneurial training;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Legal counseling;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Space rental; and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Introduction to networks.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 the other hand, community-based hubs may avail of the following services: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Entrepreneurship mentoring;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Documentation of best practices;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Legal counseling;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Business development and marketing assistance; and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Introduction to networks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Lastly, H-hubs may avail of the following:</a:t>
            </a:r>
            <a:endParaRPr/>
          </a:p>
          <a:p>
            <a:pPr indent="-298450" lvl="0" marL="457200" rtl="0" algn="l">
              <a:spcBef>
                <a:spcPts val="0"/>
              </a:spcBef>
              <a:spcAft>
                <a:spcPts val="0"/>
              </a:spcAft>
              <a:buSzPts val="1100"/>
              <a:buChar char="●"/>
            </a:pPr>
            <a:r>
              <a:rPr lang="en"/>
              <a:t>HeaRTNovation hubs establishment assistance;</a:t>
            </a:r>
            <a:endParaRPr/>
          </a:p>
          <a:p>
            <a:pPr indent="-298450" lvl="0" marL="457200" rtl="0" algn="l">
              <a:spcBef>
                <a:spcPts val="0"/>
              </a:spcBef>
              <a:spcAft>
                <a:spcPts val="0"/>
              </a:spcAft>
              <a:buSzPts val="1100"/>
              <a:buChar char="●"/>
            </a:pPr>
            <a:r>
              <a:rPr lang="en"/>
              <a:t>Portfolio assessment;</a:t>
            </a:r>
            <a:endParaRPr/>
          </a:p>
          <a:p>
            <a:pPr indent="-298450" lvl="0" marL="457200" rtl="0" algn="l">
              <a:spcBef>
                <a:spcPts val="0"/>
              </a:spcBef>
              <a:spcAft>
                <a:spcPts val="0"/>
              </a:spcAft>
              <a:buSzPts val="1100"/>
              <a:buChar char="●"/>
            </a:pPr>
            <a:r>
              <a:rPr lang="en"/>
              <a:t>Customer discovery assistance;</a:t>
            </a:r>
            <a:endParaRPr/>
          </a:p>
          <a:p>
            <a:pPr indent="-298450" lvl="0" marL="457200" rtl="0" algn="l">
              <a:spcBef>
                <a:spcPts val="0"/>
              </a:spcBef>
              <a:spcAft>
                <a:spcPts val="0"/>
              </a:spcAft>
              <a:buSzPts val="1100"/>
              <a:buChar char="●"/>
            </a:pPr>
            <a:r>
              <a:rPr lang="en"/>
              <a:t>Entrepreneurial training;</a:t>
            </a:r>
            <a:endParaRPr/>
          </a:p>
          <a:p>
            <a:pPr indent="-298450" lvl="0" marL="457200" rtl="0" algn="l">
              <a:spcBef>
                <a:spcPts val="0"/>
              </a:spcBef>
              <a:spcAft>
                <a:spcPts val="0"/>
              </a:spcAft>
              <a:buSzPts val="1100"/>
              <a:buChar char="●"/>
            </a:pPr>
            <a:r>
              <a:rPr lang="en"/>
              <a:t>Rapid prototyping and testing;</a:t>
            </a:r>
            <a:endParaRPr/>
          </a:p>
          <a:p>
            <a:pPr indent="-298450" lvl="0" marL="457200" rtl="0" algn="l">
              <a:spcBef>
                <a:spcPts val="0"/>
              </a:spcBef>
              <a:spcAft>
                <a:spcPts val="0"/>
              </a:spcAft>
              <a:buSzPts val="1100"/>
              <a:buChar char="●"/>
            </a:pPr>
            <a:r>
              <a:rPr lang="en"/>
              <a:t>Business Plan/Business Model Canvas (BMC) Preparation;</a:t>
            </a:r>
            <a:endParaRPr/>
          </a:p>
          <a:p>
            <a:pPr indent="-298450" lvl="0" marL="457200" rtl="0" algn="l">
              <a:spcBef>
                <a:spcPts val="0"/>
              </a:spcBef>
              <a:spcAft>
                <a:spcPts val="0"/>
              </a:spcAft>
              <a:buSzPts val="1100"/>
              <a:buChar char="●"/>
            </a:pPr>
            <a:r>
              <a:rPr lang="en"/>
              <a:t>Advisory on regulatory procedures (for health product registration);</a:t>
            </a:r>
            <a:endParaRPr/>
          </a:p>
          <a:p>
            <a:pPr indent="-298450" lvl="0" marL="457200" rtl="0" algn="l">
              <a:spcBef>
                <a:spcPts val="0"/>
              </a:spcBef>
              <a:spcAft>
                <a:spcPts val="0"/>
              </a:spcAft>
              <a:buSzPts val="1100"/>
              <a:buChar char="●"/>
            </a:pPr>
            <a:r>
              <a:rPr lang="en"/>
              <a:t>Advisory on Health Technology Assessment (HTA);</a:t>
            </a:r>
            <a:endParaRPr/>
          </a:p>
          <a:p>
            <a:pPr indent="-298450" lvl="0" marL="457200" rtl="0" algn="l">
              <a:spcBef>
                <a:spcPts val="0"/>
              </a:spcBef>
              <a:spcAft>
                <a:spcPts val="0"/>
              </a:spcAft>
              <a:buSzPts val="1100"/>
              <a:buChar char="●"/>
            </a:pPr>
            <a:r>
              <a:rPr lang="en"/>
              <a:t>Intellectual Property Counseling; and</a:t>
            </a:r>
            <a:endParaRPr/>
          </a:p>
          <a:p>
            <a:pPr indent="-298450" lvl="0" marL="457200" rtl="0" algn="l">
              <a:spcBef>
                <a:spcPts val="0"/>
              </a:spcBef>
              <a:spcAft>
                <a:spcPts val="0"/>
              </a:spcAft>
              <a:buSzPts val="1100"/>
              <a:buChar char="●"/>
            </a:pPr>
            <a:r>
              <a:rPr lang="en"/>
              <a:t>Introduction to networks.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12176d61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212176d61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Republic Act  No. 11337 or the Innovative Startup Act aims to strengthen the Philippine startup ecosystem. In support of the operationalization of this Act, the DOST-PCHRD launched the Startup Research Grant or SGP, which provides funding to the R&amp;D activities of eligible startups for the improvement of their core technology, enhancement of their product's market potential, and the refinement of their existing products, processes, or services. Eligible startups should be at least 1 up to 7 years SEC-registered, Filipino-owned and has health products/services in their business portfolio.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776fec3803_0_673:notes"/>
          <p:cNvSpPr txBox="1"/>
          <p:nvPr>
            <p:ph idx="1" type="body"/>
          </p:nvPr>
        </p:nvSpPr>
        <p:spPr>
          <a:xfrm>
            <a:off x="685800" y="4343400"/>
            <a:ext cx="5486400" cy="4114800"/>
          </a:xfrm>
          <a:prstGeom prst="rect">
            <a:avLst/>
          </a:prstGeom>
          <a:noFill/>
          <a:ln>
            <a:noFill/>
          </a:ln>
        </p:spPr>
        <p:txBody>
          <a:bodyPr anchorCtr="0" anchor="t" bIns="41900" lIns="41900" spcFirstLastPara="1" rIns="41900" wrap="square" tIns="41900">
            <a:noAutofit/>
          </a:bodyPr>
          <a:lstStyle/>
          <a:p>
            <a:pPr indent="0" lvl="0" marL="0" rtl="0" algn="l">
              <a:spcBef>
                <a:spcPts val="0"/>
              </a:spcBef>
              <a:spcAft>
                <a:spcPts val="0"/>
              </a:spcAft>
              <a:buClr>
                <a:schemeClr val="dk1"/>
              </a:buClr>
              <a:buSzPts val="1100"/>
              <a:buFont typeface="Arial"/>
              <a:buNone/>
            </a:pPr>
            <a:r>
              <a:rPr lang="en">
                <a:solidFill>
                  <a:schemeClr val="dk1"/>
                </a:solidFill>
              </a:rPr>
              <a:t>The grant covers:</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rPr>
              <a:t>Innovative Tools for Improved Healthcare Provider-Patient Experience</a:t>
            </a:r>
            <a:r>
              <a:rPr lang="en">
                <a:solidFill>
                  <a:schemeClr val="dk1"/>
                </a:solidFill>
              </a:rPr>
              <a:t> - Systems/tools that will improve health care provider-patient experience (e.g. appointment systems, specialist search, resource mapping/tracking, homecare monitoring)</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rPr>
              <a:t>Systems for Health Service Delivery</a:t>
            </a:r>
            <a:r>
              <a:rPr lang="en">
                <a:solidFill>
                  <a:schemeClr val="dk1"/>
                </a:solidFill>
              </a:rPr>
              <a:t> - Efficient and inclusive health service delivery systems such as online referral systems, ePharmacy, teleconsultations; and</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rPr>
              <a:t>Innovative Technologies for Healthcare Facilities</a:t>
            </a:r>
            <a:r>
              <a:rPr lang="en">
                <a:solidFill>
                  <a:schemeClr val="dk1"/>
                </a:solidFill>
              </a:rPr>
              <a:t> - Technologies for health facilities, such as biomedical devices, diagnostic kits, supply chain management, smart and resilient health facilities.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500"/>
              <a:buNone/>
            </a:pPr>
            <a:r>
              <a:t/>
            </a:r>
            <a:endParaRPr/>
          </a:p>
        </p:txBody>
      </p:sp>
      <p:sp>
        <p:nvSpPr>
          <p:cNvPr id="586" name="Google Shape;586;g2776fec3803_0_673:notes"/>
          <p:cNvSpPr/>
          <p:nvPr>
            <p:ph idx="2" type="sldImg"/>
          </p:nvPr>
        </p:nvSpPr>
        <p:spPr>
          <a:xfrm>
            <a:off x="857419"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776fec380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776fec380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776fec380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776fec380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774bc810e6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774bc810e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Philippine Council for Health Research and Development (PCHRD) is one of the three sectoral councils of the Department of Science and Technology (DOST). It is a forward-looking, partnership-based national body responsible for coordinating and monitoring research activities in the country.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PCHRD was created on March 17, 1982 through Executive order No. 784. In 1987, Executive Order No. 128 reaffirmed its existence and relevance. This directive reorganized the National Science and Technology Authority into what is now the Department of Science and Technology.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776fec3803_0_430:notes"/>
          <p:cNvSpPr txBox="1"/>
          <p:nvPr>
            <p:ph idx="1" type="body"/>
          </p:nvPr>
        </p:nvSpPr>
        <p:spPr>
          <a:xfrm>
            <a:off x="685800" y="4343400"/>
            <a:ext cx="5486400" cy="4114800"/>
          </a:xfrm>
          <a:prstGeom prst="rect">
            <a:avLst/>
          </a:prstGeom>
          <a:noFill/>
          <a:ln>
            <a:noFill/>
          </a:ln>
        </p:spPr>
        <p:txBody>
          <a:bodyPr anchorCtr="0" anchor="t" bIns="41900" lIns="41900" spcFirstLastPara="1" rIns="41900" wrap="square" tIns="41900">
            <a:noAutofit/>
          </a:bodyPr>
          <a:lstStyle/>
          <a:p>
            <a:pPr indent="0" lvl="0" marL="0" rtl="0" algn="just">
              <a:lnSpc>
                <a:spcPct val="115000"/>
              </a:lnSpc>
              <a:spcBef>
                <a:spcPts val="0"/>
              </a:spcBef>
              <a:spcAft>
                <a:spcPts val="0"/>
              </a:spcAft>
              <a:buClr>
                <a:schemeClr val="dk1"/>
              </a:buClr>
              <a:buSzPts val="1100"/>
              <a:buFont typeface="Arial"/>
              <a:buNone/>
            </a:pPr>
            <a:r>
              <a:rPr lang="en" sz="1200">
                <a:solidFill>
                  <a:schemeClr val="dk1"/>
                </a:solidFill>
              </a:rPr>
              <a:t>To date, the Council has already supported a total of six (6) health startups and has released a total of PhP 32.3M grant fund.</a:t>
            </a:r>
            <a:endParaRPr sz="1200">
              <a:solidFill>
                <a:schemeClr val="dk1"/>
              </a:solidFill>
            </a:endParaRPr>
          </a:p>
          <a:p>
            <a:pPr indent="0" lvl="0" marL="0" rtl="0" algn="l">
              <a:lnSpc>
                <a:spcPct val="100000"/>
              </a:lnSpc>
              <a:spcBef>
                <a:spcPts val="0"/>
              </a:spcBef>
              <a:spcAft>
                <a:spcPts val="0"/>
              </a:spcAft>
              <a:buSzPts val="500"/>
              <a:buNone/>
            </a:pPr>
            <a:r>
              <a:rPr lang="en"/>
              <a:t>Please note that grantees of the SGP should be at least 1 year SEC-registered, Filipino-owned and have health technologies as their product.</a:t>
            </a:r>
            <a:endParaRPr/>
          </a:p>
        </p:txBody>
      </p:sp>
      <p:sp>
        <p:nvSpPr>
          <p:cNvPr id="633" name="Google Shape;633;g2776fec3803_0_430:notes"/>
          <p:cNvSpPr/>
          <p:nvPr>
            <p:ph idx="2" type="sldImg"/>
          </p:nvPr>
        </p:nvSpPr>
        <p:spPr>
          <a:xfrm>
            <a:off x="857419"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3dcbfa91c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3dcbfa91c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Council also puts emphasis on the dissemination of health research outputs among target users. In line with this, assistance is given to researchers who intend to communicate their research outputs.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3dcbfa91c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3dcbfa91c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Researchers who will present their projects in scientific meetings locally and abroad can also avail of funding support.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local presentations, only Php 50,000 per project per year can be granted. For international presentations, only one paper per project per year will be supported.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3dcbfa91c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3dcbfa91c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Scientific events such as seminars, conferences, fora, and workshops can also be supported. The topic of the events should be aligned with the priority areas of the DOST-PCHRD.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 organizations who are recognized by their institutions may apply for a maximum amount of Php 100,000 subject to evaluation. Meanwhile, institutions may apply also subject to evaluation.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3dcbfa91ca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3dcbfa91ca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also provide support to publication for projects that are aligned with our research priority areas: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Journal publication - publication of articles in peer-reviewed journals;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Materials development - development of publications such as books or monographs; and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Printing of publications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3dcbfa91c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3dcbfa91ca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ensure that research is utilized for evidence-based and informed policymaking, we also provide support to the translation of PCHRD completed research to policy, for those with policy implications.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3dcbfa91ca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3dcbfa91ca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facilitate this, we: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Provide policy inputs and recommendations on draft legal instruments;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Facilitate development of policy instruments for PCHRD-funded completed projects with policy implications;</a:t>
            </a:r>
            <a:endParaRPr>
              <a:solidFill>
                <a:schemeClr val="dk1"/>
              </a:solidFill>
            </a:endParaRPr>
          </a:p>
          <a:p>
            <a:pPr indent="-279400" lvl="0" marL="457200" rtl="0" algn="l">
              <a:spcBef>
                <a:spcPts val="0"/>
              </a:spcBef>
              <a:spcAft>
                <a:spcPts val="0"/>
              </a:spcAft>
              <a:buClr>
                <a:schemeClr val="dk1"/>
              </a:buClr>
              <a:buSzPts val="800"/>
              <a:buAutoNum type="arabicPeriod"/>
            </a:pPr>
            <a:r>
              <a:rPr lang="en">
                <a:solidFill>
                  <a:schemeClr val="dk1"/>
                </a:solidFill>
                <a:latin typeface="Proxima Nova"/>
                <a:ea typeface="Proxima Nova"/>
                <a:cs typeface="Proxima Nova"/>
                <a:sym typeface="Proxima Nova"/>
              </a:rPr>
              <a:t>Conduct policy dialogues and congress briefings</a:t>
            </a:r>
            <a:endParaRPr>
              <a:solidFill>
                <a:schemeClr val="dk1"/>
              </a:solidFill>
              <a:latin typeface="Proxima Nova"/>
              <a:ea typeface="Proxima Nova"/>
              <a:cs typeface="Proxima Nova"/>
              <a:sym typeface="Proxima Nova"/>
            </a:endParaRPr>
          </a:p>
          <a:p>
            <a:pPr indent="-279400" lvl="0" marL="457200" rtl="0" algn="l">
              <a:spcBef>
                <a:spcPts val="0"/>
              </a:spcBef>
              <a:spcAft>
                <a:spcPts val="0"/>
              </a:spcAft>
              <a:buClr>
                <a:schemeClr val="dk1"/>
              </a:buClr>
              <a:buSzPts val="800"/>
              <a:buAutoNum type="arabicPeriod"/>
            </a:pPr>
            <a:r>
              <a:rPr lang="en">
                <a:solidFill>
                  <a:schemeClr val="dk1"/>
                </a:solidFill>
                <a:latin typeface="Proxima Nova"/>
                <a:ea typeface="Proxima Nova"/>
                <a:cs typeface="Proxima Nova"/>
                <a:sym typeface="Proxima Nova"/>
              </a:rPr>
              <a:t>Conduct capacity building activities on research to policy translation</a:t>
            </a:r>
            <a:endParaRPr>
              <a:solidFill>
                <a:schemeClr val="dk1"/>
              </a:solidFill>
              <a:latin typeface="Proxima Nova"/>
              <a:ea typeface="Proxima Nova"/>
              <a:cs typeface="Proxima Nova"/>
              <a:sym typeface="Proxima Nova"/>
            </a:endParaRPr>
          </a:p>
          <a:p>
            <a:pPr indent="-279400" lvl="0" marL="457200" rtl="0" algn="l">
              <a:spcBef>
                <a:spcPts val="0"/>
              </a:spcBef>
              <a:spcAft>
                <a:spcPts val="0"/>
              </a:spcAft>
              <a:buClr>
                <a:schemeClr val="dk1"/>
              </a:buClr>
              <a:buSzPts val="800"/>
              <a:buAutoNum type="arabicPeriod"/>
            </a:pPr>
            <a:r>
              <a:rPr lang="en">
                <a:solidFill>
                  <a:schemeClr val="dk1"/>
                </a:solidFill>
                <a:latin typeface="Proxima Nova"/>
                <a:ea typeface="Proxima Nova"/>
                <a:cs typeface="Proxima Nova"/>
                <a:sym typeface="Proxima Nova"/>
              </a:rPr>
              <a:t>Provide grants for translation of research to policy for PCHRD completed projects.</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212176d61b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212176d61b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Lastly, we also offer information products and services to enable wider dissemination and access to health research information.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3dcbfa91ca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3dcbfa91ca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These are only examples of our programs.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 hope that through my presentation today, more researchers will be encouraged to share their heart for the Filipino people by innovating with us.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If you have further questions or if you are interested to avail our services, you may reach us through the following links.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774bc810e6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774bc810e6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774bc810e6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774bc810e6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45474A"/>
                </a:solidFill>
                <a:highlight>
                  <a:srgbClr val="FFFFFF"/>
                </a:highlight>
              </a:rPr>
              <a:t>As the national coordinating body for health research, we provide central direction, leadership and coordination of health research S&amp;T activities by…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cd40773d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3cd40773d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programs and services cover every stage of health research, from conceptualization to utilization.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Support is given to health researchers in the areas of research management, ethics review, capacity building, research dissemination, technology transfer, and even up to the translation of research to policy. </a:t>
            </a:r>
            <a:endParaRPr>
              <a:solidFill>
                <a:schemeClr val="dk1"/>
              </a:solidFill>
            </a:endParaRPr>
          </a:p>
          <a:p>
            <a:pPr indent="0" lvl="0" marL="0" rtl="0" algn="l">
              <a:spcBef>
                <a:spcPts val="0"/>
              </a:spcBef>
              <a:spcAft>
                <a:spcPts val="0"/>
              </a:spcAft>
              <a:buNone/>
            </a:pPr>
            <a:br>
              <a:rPr lang="en">
                <a:solidFill>
                  <a:schemeClr val="dk1"/>
                </a:solidFill>
              </a:rPr>
            </a:br>
            <a:r>
              <a:rPr lang="en">
                <a:solidFill>
                  <a:schemeClr val="dk1"/>
                </a:solidFill>
              </a:rPr>
              <a:t>On behalf of the Council, it is my pleasure to share with you today our initiatives dedicated to advancing the utilization of health research efforts.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774bc810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774bc810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R&amp;D Funding</a:t>
            </a:r>
            <a:r>
              <a:rPr lang="en"/>
              <a:t> is for specific R&amp;D priority areas under the Harmonized National R&amp;D Agenda (HNRDA), which hinges on DOST’s S&amp;T thrusts, emerging and re-emerging health concerns, and health researches that will better equip the country in the next pandemic, and beyond. This encourages public and private higher education institutes, research and development institutes and non-profit organizations to conduct applied R&amp;D and forge collaboration by and among organizations involved in health R&amp;D.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774bc810e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774bc810e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3cd40773d1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3cd40773d1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774bc810e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774bc810e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sz="1000">
                <a:solidFill>
                  <a:schemeClr val="dk1"/>
                </a:solidFill>
                <a:latin typeface="Proxima Nova"/>
                <a:ea typeface="Proxima Nova"/>
                <a:cs typeface="Proxima Nova"/>
                <a:sym typeface="Proxima Nova"/>
              </a:rPr>
              <a:t>Digital Health - This may also include the use of information and communication technologies in medicine and health systems, and other scope such as telehealth/telemedicine, mobile health, wearable devices, medical sensors, etc.</a:t>
            </a:r>
            <a:endParaRPr sz="1000">
              <a:solidFill>
                <a:schemeClr val="dk1"/>
              </a:solidFill>
              <a:latin typeface="Proxima Nova"/>
              <a:ea typeface="Proxima Nova"/>
              <a:cs typeface="Proxima Nova"/>
              <a:sym typeface="Proxima Nova"/>
            </a:endParaRPr>
          </a:p>
          <a:p>
            <a:pPr indent="-292100" lvl="0" marL="457200" rtl="0" algn="l">
              <a:spcBef>
                <a:spcPts val="0"/>
              </a:spcBef>
              <a:spcAft>
                <a:spcPts val="0"/>
              </a:spcAft>
              <a:buClr>
                <a:schemeClr val="dk1"/>
              </a:buClr>
              <a:buSzPts val="1000"/>
              <a:buFont typeface="Proxima Nova"/>
              <a:buAutoNum type="arabicPeriod"/>
            </a:pPr>
            <a:r>
              <a:rPr lang="en" sz="1000">
                <a:solidFill>
                  <a:schemeClr val="dk1"/>
                </a:solidFill>
                <a:latin typeface="Proxima Nova"/>
                <a:ea typeface="Proxima Nova"/>
                <a:cs typeface="Proxima Nova"/>
                <a:sym typeface="Proxima Nova"/>
              </a:rPr>
              <a:t>Frontier Health Technologies, on a broader scope, refers to advanced and revolutionary solutions and innovations which makes use of artificial intelligence, big data, machine/deep learning, and other elements of the 4th Industrial Revolution to develop a technology-driven future for the medical/healthcare sector. </a:t>
            </a:r>
            <a:endParaRPr sz="1000">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rPr lang="en">
                <a:solidFill>
                  <a:schemeClr val="dk1"/>
                </a:solidFill>
              </a:rPr>
              <a:t>32.39M TOTAL AMOUNT OF FUNDING IN 2022</a:t>
            </a:r>
            <a:endParaRPr>
              <a:solidFill>
                <a:schemeClr val="dk1"/>
              </a:solidFill>
            </a:endParaRPr>
          </a:p>
          <a:p>
            <a:pPr indent="0" lvl="0" marL="457200" rtl="0" algn="l">
              <a:spcBef>
                <a:spcPts val="0"/>
              </a:spcBef>
              <a:spcAft>
                <a:spcPts val="0"/>
              </a:spcAft>
              <a:buNone/>
            </a:pPr>
            <a:r>
              <a:rPr lang="en">
                <a:solidFill>
                  <a:schemeClr val="dk1"/>
                </a:solidFill>
              </a:rPr>
              <a:t>the program is expected to process proposals including the following: 1) Artificial intelligence in developing screening and diagnostic software, for enhanced efficiency of healthcare service delivery, and for information dissemination; and 2) Big data analytics (or health data analytics) to influence evidence-based decisionmaking, or policy translation for targeted health intervention, with targeted registries as an output, and for information dissemination purposes.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4"/>
          <p:cNvSpPr/>
          <p:nvPr/>
        </p:nvSpPr>
        <p:spPr>
          <a:xfrm>
            <a:off x="1" y="0"/>
            <a:ext cx="1682120" cy="1577225"/>
          </a:xfrm>
          <a:custGeom>
            <a:rect b="b" l="l" r="r" t="t"/>
            <a:pathLst>
              <a:path extrusionOk="0" h="2102966" w="2242827">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57" name="Google Shape;57;p14"/>
          <p:cNvSpPr/>
          <p:nvPr/>
        </p:nvSpPr>
        <p:spPr>
          <a:xfrm rot="10800000">
            <a:off x="7461880" y="3566276"/>
            <a:ext cx="1682120" cy="1577224"/>
          </a:xfrm>
          <a:custGeom>
            <a:rect b="b" l="l" r="r" t="t"/>
            <a:pathLst>
              <a:path extrusionOk="0" h="2102966" w="2242827">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58" name="Google Shape;58;p14"/>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 name="Google Shape;59;p14"/>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p:cSld name="Title and Chart">
    <p:spTree>
      <p:nvGrpSpPr>
        <p:cNvPr id="60" name="Shape 60"/>
        <p:cNvGrpSpPr/>
        <p:nvPr/>
      </p:nvGrpSpPr>
      <p:grpSpPr>
        <a:xfrm>
          <a:off x="0" y="0"/>
          <a:ext cx="0" cy="0"/>
          <a:chOff x="0" y="0"/>
          <a:chExt cx="0" cy="0"/>
        </a:xfrm>
      </p:grpSpPr>
      <p:sp>
        <p:nvSpPr>
          <p:cNvPr id="61" name="Google Shape;61;p15"/>
          <p:cNvSpPr/>
          <p:nvPr/>
        </p:nvSpPr>
        <p:spPr>
          <a:xfrm>
            <a:off x="1" y="0"/>
            <a:ext cx="1682120" cy="1577225"/>
          </a:xfrm>
          <a:custGeom>
            <a:rect b="b" l="l" r="r" t="t"/>
            <a:pathLst>
              <a:path extrusionOk="0" h="2102966" w="2242827">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62" name="Google Shape;62;p15"/>
          <p:cNvSpPr txBox="1"/>
          <p:nvPr>
            <p:ph type="title"/>
          </p:nvPr>
        </p:nvSpPr>
        <p:spPr>
          <a:xfrm>
            <a:off x="569214" y="912114"/>
            <a:ext cx="8003400" cy="576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 name="Google Shape;63;p15"/>
          <p:cNvSpPr txBox="1"/>
          <p:nvPr>
            <p:ph idx="1" type="body"/>
          </p:nvPr>
        </p:nvSpPr>
        <p:spPr>
          <a:xfrm>
            <a:off x="404622" y="1577340"/>
            <a:ext cx="8339400" cy="33261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accent6"/>
              </a:buClr>
              <a:buSzPts val="1400"/>
              <a:buChar char="•"/>
              <a:defRPr sz="1400"/>
            </a:lvl1pPr>
            <a:lvl2pPr indent="-304800" lvl="1" marL="914400" rtl="0" algn="l">
              <a:lnSpc>
                <a:spcPct val="100000"/>
              </a:lnSpc>
              <a:spcBef>
                <a:spcPts val="300"/>
              </a:spcBef>
              <a:spcAft>
                <a:spcPts val="0"/>
              </a:spcAft>
              <a:buClr>
                <a:schemeClr val="accent6"/>
              </a:buClr>
              <a:buSzPts val="1200"/>
              <a:buChar char="•"/>
              <a:defRPr sz="1200"/>
            </a:lvl2pPr>
            <a:lvl3pPr indent="-298450" lvl="2" marL="1371600" rtl="0" algn="l">
              <a:lnSpc>
                <a:spcPct val="100000"/>
              </a:lnSpc>
              <a:spcBef>
                <a:spcPts val="300"/>
              </a:spcBef>
              <a:spcAft>
                <a:spcPts val="0"/>
              </a:spcAft>
              <a:buClr>
                <a:schemeClr val="accent6"/>
              </a:buClr>
              <a:buSzPts val="1100"/>
              <a:buChar char="•"/>
              <a:defRPr sz="1100"/>
            </a:lvl3pPr>
            <a:lvl4pPr indent="-285750" lvl="3" marL="1828800" rtl="0" algn="l">
              <a:lnSpc>
                <a:spcPct val="100000"/>
              </a:lnSpc>
              <a:spcBef>
                <a:spcPts val="300"/>
              </a:spcBef>
              <a:spcAft>
                <a:spcPts val="0"/>
              </a:spcAft>
              <a:buClr>
                <a:schemeClr val="accent6"/>
              </a:buClr>
              <a:buSzPts val="900"/>
              <a:buChar char="•"/>
              <a:defRPr sz="900"/>
            </a:lvl4pPr>
            <a:lvl5pPr indent="-285750" lvl="4" marL="2286000" rtl="0" algn="l">
              <a:lnSpc>
                <a:spcPct val="100000"/>
              </a:lnSpc>
              <a:spcBef>
                <a:spcPts val="300"/>
              </a:spcBef>
              <a:spcAft>
                <a:spcPts val="0"/>
              </a:spcAft>
              <a:buClr>
                <a:schemeClr val="accent6"/>
              </a:buClr>
              <a:buSzPts val="900"/>
              <a:buChar char="•"/>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4" name="Google Shape;64;p15"/>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5" name="Google Shape;65;p15"/>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lumn">
  <p:cSld name="5 Column">
    <p:spTree>
      <p:nvGrpSpPr>
        <p:cNvPr id="66" name="Shape 66"/>
        <p:cNvGrpSpPr/>
        <p:nvPr/>
      </p:nvGrpSpPr>
      <p:grpSpPr>
        <a:xfrm>
          <a:off x="0" y="0"/>
          <a:ext cx="0" cy="0"/>
          <a:chOff x="0" y="0"/>
          <a:chExt cx="0" cy="0"/>
        </a:xfrm>
      </p:grpSpPr>
      <p:sp>
        <p:nvSpPr>
          <p:cNvPr id="67" name="Google Shape;67;p16"/>
          <p:cNvSpPr/>
          <p:nvPr/>
        </p:nvSpPr>
        <p:spPr>
          <a:xfrm>
            <a:off x="514004" y="2847360"/>
            <a:ext cx="1509000" cy="113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B Garamond"/>
              <a:ea typeface="EB Garamond"/>
              <a:cs typeface="EB Garamond"/>
              <a:sym typeface="EB Garamond"/>
            </a:endParaRPr>
          </a:p>
        </p:txBody>
      </p:sp>
      <p:sp>
        <p:nvSpPr>
          <p:cNvPr id="68" name="Google Shape;68;p16"/>
          <p:cNvSpPr/>
          <p:nvPr/>
        </p:nvSpPr>
        <p:spPr>
          <a:xfrm>
            <a:off x="2175683" y="2847360"/>
            <a:ext cx="1509000" cy="1138500"/>
          </a:xfrm>
          <a:prstGeom prst="rect">
            <a:avLst/>
          </a:prstGeom>
          <a:solidFill>
            <a:srgbClr val="DCE6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B Garamond"/>
              <a:ea typeface="EB Garamond"/>
              <a:cs typeface="EB Garamond"/>
              <a:sym typeface="EB Garamond"/>
            </a:endParaRPr>
          </a:p>
        </p:txBody>
      </p:sp>
      <p:sp>
        <p:nvSpPr>
          <p:cNvPr id="69" name="Google Shape;69;p16"/>
          <p:cNvSpPr/>
          <p:nvPr/>
        </p:nvSpPr>
        <p:spPr>
          <a:xfrm>
            <a:off x="3837363" y="2847360"/>
            <a:ext cx="1509000" cy="113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B Garamond"/>
              <a:ea typeface="EB Garamond"/>
              <a:cs typeface="EB Garamond"/>
              <a:sym typeface="EB Garamond"/>
            </a:endParaRPr>
          </a:p>
        </p:txBody>
      </p:sp>
      <p:sp>
        <p:nvSpPr>
          <p:cNvPr id="70" name="Google Shape;70;p16"/>
          <p:cNvSpPr/>
          <p:nvPr/>
        </p:nvSpPr>
        <p:spPr>
          <a:xfrm>
            <a:off x="7160722" y="2847360"/>
            <a:ext cx="1509000" cy="113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B Garamond"/>
              <a:ea typeface="EB Garamond"/>
              <a:cs typeface="EB Garamond"/>
              <a:sym typeface="EB Garamond"/>
            </a:endParaRPr>
          </a:p>
        </p:txBody>
      </p:sp>
      <p:sp>
        <p:nvSpPr>
          <p:cNvPr id="71" name="Google Shape;71;p16"/>
          <p:cNvSpPr/>
          <p:nvPr/>
        </p:nvSpPr>
        <p:spPr>
          <a:xfrm>
            <a:off x="5499043" y="2847360"/>
            <a:ext cx="1509000" cy="1138500"/>
          </a:xfrm>
          <a:prstGeom prst="rect">
            <a:avLst/>
          </a:prstGeom>
          <a:solidFill>
            <a:srgbClr val="DCE6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B Garamond"/>
              <a:ea typeface="EB Garamond"/>
              <a:cs typeface="EB Garamond"/>
              <a:sym typeface="EB Garamond"/>
            </a:endParaRPr>
          </a:p>
        </p:txBody>
      </p:sp>
      <p:sp>
        <p:nvSpPr>
          <p:cNvPr id="72" name="Google Shape;72;p16"/>
          <p:cNvSpPr txBox="1"/>
          <p:nvPr>
            <p:ph type="title"/>
          </p:nvPr>
        </p:nvSpPr>
        <p:spPr>
          <a:xfrm>
            <a:off x="569214" y="630936"/>
            <a:ext cx="8003400" cy="576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 name="Google Shape;73;p16"/>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6"/>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75" name="Google Shape;75;p16"/>
          <p:cNvSpPr txBox="1"/>
          <p:nvPr>
            <p:ph idx="1" type="body"/>
          </p:nvPr>
        </p:nvSpPr>
        <p:spPr>
          <a:xfrm>
            <a:off x="514004" y="1868763"/>
            <a:ext cx="1509000" cy="2118900"/>
          </a:xfrm>
          <a:prstGeom prst="rect">
            <a:avLst/>
          </a:prstGeom>
          <a:noFill/>
          <a:ln cap="flat" cmpd="sng" w="12700">
            <a:solidFill>
              <a:schemeClr val="accent1"/>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6" name="Google Shape;76;p16"/>
          <p:cNvSpPr/>
          <p:nvPr>
            <p:ph idx="2" type="pic"/>
          </p:nvPr>
        </p:nvSpPr>
        <p:spPr>
          <a:xfrm>
            <a:off x="1004351" y="1583293"/>
            <a:ext cx="528000" cy="528000"/>
          </a:xfrm>
          <a:prstGeom prst="ellipse">
            <a:avLst/>
          </a:prstGeom>
          <a:solidFill>
            <a:schemeClr val="accent1"/>
          </a:solidFill>
          <a:ln>
            <a:noFill/>
          </a:ln>
        </p:spPr>
      </p:sp>
      <p:sp>
        <p:nvSpPr>
          <p:cNvPr id="77" name="Google Shape;77;p16"/>
          <p:cNvSpPr txBox="1"/>
          <p:nvPr>
            <p:ph idx="3" type="body"/>
          </p:nvPr>
        </p:nvSpPr>
        <p:spPr>
          <a:xfrm>
            <a:off x="548294" y="2916303"/>
            <a:ext cx="1440300" cy="10287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6"/>
          <p:cNvSpPr txBox="1"/>
          <p:nvPr>
            <p:ph idx="4" type="body"/>
          </p:nvPr>
        </p:nvSpPr>
        <p:spPr>
          <a:xfrm>
            <a:off x="2175683" y="1868763"/>
            <a:ext cx="1509000" cy="2118900"/>
          </a:xfrm>
          <a:prstGeom prst="rect">
            <a:avLst/>
          </a:prstGeom>
          <a:noFill/>
          <a:ln cap="flat" cmpd="sng" w="12700">
            <a:solidFill>
              <a:schemeClr val="accent3"/>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9" name="Google Shape;79;p16"/>
          <p:cNvSpPr/>
          <p:nvPr>
            <p:ph idx="5" type="pic"/>
          </p:nvPr>
        </p:nvSpPr>
        <p:spPr>
          <a:xfrm>
            <a:off x="2666030" y="1583293"/>
            <a:ext cx="528000" cy="528000"/>
          </a:xfrm>
          <a:prstGeom prst="ellipse">
            <a:avLst/>
          </a:prstGeom>
          <a:solidFill>
            <a:schemeClr val="accent3"/>
          </a:solidFill>
          <a:ln>
            <a:noFill/>
          </a:ln>
        </p:spPr>
      </p:sp>
      <p:sp>
        <p:nvSpPr>
          <p:cNvPr id="80" name="Google Shape;80;p16"/>
          <p:cNvSpPr txBox="1"/>
          <p:nvPr>
            <p:ph idx="6" type="body"/>
          </p:nvPr>
        </p:nvSpPr>
        <p:spPr>
          <a:xfrm>
            <a:off x="2209973" y="2916303"/>
            <a:ext cx="1440300" cy="10287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 name="Google Shape;81;p16"/>
          <p:cNvSpPr txBox="1"/>
          <p:nvPr>
            <p:ph idx="7" type="body"/>
          </p:nvPr>
        </p:nvSpPr>
        <p:spPr>
          <a:xfrm>
            <a:off x="3837363" y="1868763"/>
            <a:ext cx="1509000" cy="2118900"/>
          </a:xfrm>
          <a:prstGeom prst="rect">
            <a:avLst/>
          </a:prstGeom>
          <a:noFill/>
          <a:ln cap="flat" cmpd="sng" w="12700">
            <a:solidFill>
              <a:schemeClr val="accent1"/>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2" name="Google Shape;82;p16"/>
          <p:cNvSpPr/>
          <p:nvPr>
            <p:ph idx="8" type="pic"/>
          </p:nvPr>
        </p:nvSpPr>
        <p:spPr>
          <a:xfrm>
            <a:off x="4327710" y="1583293"/>
            <a:ext cx="528000" cy="528000"/>
          </a:xfrm>
          <a:prstGeom prst="ellipse">
            <a:avLst/>
          </a:prstGeom>
          <a:solidFill>
            <a:schemeClr val="accent1"/>
          </a:solidFill>
          <a:ln>
            <a:noFill/>
          </a:ln>
        </p:spPr>
      </p:sp>
      <p:sp>
        <p:nvSpPr>
          <p:cNvPr id="83" name="Google Shape;83;p16"/>
          <p:cNvSpPr txBox="1"/>
          <p:nvPr>
            <p:ph idx="9" type="body"/>
          </p:nvPr>
        </p:nvSpPr>
        <p:spPr>
          <a:xfrm>
            <a:off x="3871653" y="2916303"/>
            <a:ext cx="1440300" cy="10287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 name="Google Shape;84;p16"/>
          <p:cNvSpPr txBox="1"/>
          <p:nvPr>
            <p:ph idx="13" type="body"/>
          </p:nvPr>
        </p:nvSpPr>
        <p:spPr>
          <a:xfrm>
            <a:off x="5499043" y="1868763"/>
            <a:ext cx="1509000" cy="2118900"/>
          </a:xfrm>
          <a:prstGeom prst="rect">
            <a:avLst/>
          </a:prstGeom>
          <a:noFill/>
          <a:ln cap="flat" cmpd="sng" w="12700">
            <a:solidFill>
              <a:schemeClr val="accent3"/>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5" name="Google Shape;85;p16"/>
          <p:cNvSpPr/>
          <p:nvPr>
            <p:ph idx="14" type="pic"/>
          </p:nvPr>
        </p:nvSpPr>
        <p:spPr>
          <a:xfrm>
            <a:off x="5989390" y="1583293"/>
            <a:ext cx="528000" cy="528000"/>
          </a:xfrm>
          <a:prstGeom prst="ellipse">
            <a:avLst/>
          </a:prstGeom>
          <a:solidFill>
            <a:schemeClr val="accent3"/>
          </a:solidFill>
          <a:ln>
            <a:noFill/>
          </a:ln>
        </p:spPr>
      </p:sp>
      <p:sp>
        <p:nvSpPr>
          <p:cNvPr id="86" name="Google Shape;86;p16"/>
          <p:cNvSpPr txBox="1"/>
          <p:nvPr>
            <p:ph idx="15" type="body"/>
          </p:nvPr>
        </p:nvSpPr>
        <p:spPr>
          <a:xfrm>
            <a:off x="5533333" y="2916303"/>
            <a:ext cx="1440300" cy="10287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6"/>
          <p:cNvSpPr txBox="1"/>
          <p:nvPr>
            <p:ph idx="16" type="body"/>
          </p:nvPr>
        </p:nvSpPr>
        <p:spPr>
          <a:xfrm>
            <a:off x="7160722" y="1868763"/>
            <a:ext cx="1509000" cy="2118900"/>
          </a:xfrm>
          <a:prstGeom prst="rect">
            <a:avLst/>
          </a:prstGeom>
          <a:noFill/>
          <a:ln cap="flat" cmpd="sng" w="12700">
            <a:solidFill>
              <a:schemeClr val="accent1"/>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8" name="Google Shape;88;p16"/>
          <p:cNvSpPr/>
          <p:nvPr>
            <p:ph idx="17" type="pic"/>
          </p:nvPr>
        </p:nvSpPr>
        <p:spPr>
          <a:xfrm>
            <a:off x="7651069" y="1583293"/>
            <a:ext cx="528000" cy="528000"/>
          </a:xfrm>
          <a:prstGeom prst="ellipse">
            <a:avLst/>
          </a:prstGeom>
          <a:solidFill>
            <a:schemeClr val="accent1"/>
          </a:solidFill>
          <a:ln>
            <a:noFill/>
          </a:ln>
        </p:spPr>
      </p:sp>
      <p:sp>
        <p:nvSpPr>
          <p:cNvPr id="89" name="Google Shape;89;p16"/>
          <p:cNvSpPr txBox="1"/>
          <p:nvPr>
            <p:ph idx="18" type="body"/>
          </p:nvPr>
        </p:nvSpPr>
        <p:spPr>
          <a:xfrm>
            <a:off x="7195012" y="2916303"/>
            <a:ext cx="1440300" cy="10287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90" name="Shape 90"/>
        <p:cNvGrpSpPr/>
        <p:nvPr/>
      </p:nvGrpSpPr>
      <p:grpSpPr>
        <a:xfrm>
          <a:off x="0" y="0"/>
          <a:ext cx="0" cy="0"/>
          <a:chOff x="0" y="0"/>
          <a:chExt cx="0" cy="0"/>
        </a:xfrm>
      </p:grpSpPr>
      <p:sp>
        <p:nvSpPr>
          <p:cNvPr id="91" name="Google Shape;91;p17"/>
          <p:cNvSpPr txBox="1"/>
          <p:nvPr>
            <p:ph type="title"/>
          </p:nvPr>
        </p:nvSpPr>
        <p:spPr>
          <a:xfrm>
            <a:off x="569214" y="925830"/>
            <a:ext cx="8003400" cy="576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2" name="Google Shape;92;p17"/>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3" name="Google Shape;93;p17"/>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94" name="Google Shape;94;p17"/>
          <p:cNvSpPr txBox="1"/>
          <p:nvPr>
            <p:ph idx="1" type="body"/>
          </p:nvPr>
        </p:nvSpPr>
        <p:spPr>
          <a:xfrm>
            <a:off x="534924" y="2057400"/>
            <a:ext cx="2496300" cy="2667900"/>
          </a:xfrm>
          <a:prstGeom prst="rect">
            <a:avLst/>
          </a:prstGeom>
          <a:noFill/>
          <a:ln cap="flat" cmpd="sng" w="12700">
            <a:solidFill>
              <a:schemeClr val="accent3"/>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5" name="Google Shape;95;p17"/>
          <p:cNvSpPr/>
          <p:nvPr>
            <p:ph idx="2" type="pic"/>
          </p:nvPr>
        </p:nvSpPr>
        <p:spPr>
          <a:xfrm>
            <a:off x="1433322" y="1693926"/>
            <a:ext cx="699600" cy="699600"/>
          </a:xfrm>
          <a:prstGeom prst="ellipse">
            <a:avLst/>
          </a:prstGeom>
          <a:solidFill>
            <a:schemeClr val="accent3"/>
          </a:solidFill>
          <a:ln>
            <a:noFill/>
          </a:ln>
        </p:spPr>
      </p:sp>
      <p:sp>
        <p:nvSpPr>
          <p:cNvPr id="96" name="Google Shape;96;p17"/>
          <p:cNvSpPr txBox="1"/>
          <p:nvPr>
            <p:ph idx="3" type="body"/>
          </p:nvPr>
        </p:nvSpPr>
        <p:spPr>
          <a:xfrm>
            <a:off x="744093" y="2962656"/>
            <a:ext cx="2077800" cy="16551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300"/>
              </a:spcBef>
              <a:spcAft>
                <a:spcPts val="0"/>
              </a:spcAft>
              <a:buClr>
                <a:schemeClr val="accent6"/>
              </a:buClr>
              <a:buSzPts val="1100"/>
              <a:buFont typeface="Arial"/>
              <a:buChar char="•"/>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7" name="Google Shape;97;p17"/>
          <p:cNvSpPr txBox="1"/>
          <p:nvPr>
            <p:ph idx="4" type="body"/>
          </p:nvPr>
        </p:nvSpPr>
        <p:spPr>
          <a:xfrm>
            <a:off x="3332988" y="2057400"/>
            <a:ext cx="2496300" cy="2667900"/>
          </a:xfrm>
          <a:prstGeom prst="rect">
            <a:avLst/>
          </a:prstGeom>
          <a:noFill/>
          <a:ln cap="flat" cmpd="sng" w="12700">
            <a:solidFill>
              <a:schemeClr val="accent1"/>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8" name="Google Shape;98;p17"/>
          <p:cNvSpPr/>
          <p:nvPr>
            <p:ph idx="5" type="pic"/>
          </p:nvPr>
        </p:nvSpPr>
        <p:spPr>
          <a:xfrm>
            <a:off x="4231386" y="1693926"/>
            <a:ext cx="699600" cy="699600"/>
          </a:xfrm>
          <a:prstGeom prst="ellipse">
            <a:avLst/>
          </a:prstGeom>
          <a:solidFill>
            <a:schemeClr val="accent1"/>
          </a:solidFill>
          <a:ln>
            <a:noFill/>
          </a:ln>
        </p:spPr>
      </p:sp>
      <p:sp>
        <p:nvSpPr>
          <p:cNvPr id="99" name="Google Shape;99;p17"/>
          <p:cNvSpPr txBox="1"/>
          <p:nvPr>
            <p:ph idx="6" type="body"/>
          </p:nvPr>
        </p:nvSpPr>
        <p:spPr>
          <a:xfrm>
            <a:off x="3542157" y="2962656"/>
            <a:ext cx="2077800" cy="16551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300"/>
              </a:spcBef>
              <a:spcAft>
                <a:spcPts val="0"/>
              </a:spcAft>
              <a:buClr>
                <a:schemeClr val="accent6"/>
              </a:buClr>
              <a:buSzPts val="1100"/>
              <a:buFont typeface="Arial"/>
              <a:buChar char="•"/>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0" name="Google Shape;100;p17"/>
          <p:cNvSpPr txBox="1"/>
          <p:nvPr>
            <p:ph idx="7" type="body"/>
          </p:nvPr>
        </p:nvSpPr>
        <p:spPr>
          <a:xfrm>
            <a:off x="6069330" y="2057400"/>
            <a:ext cx="2496300" cy="2667900"/>
          </a:xfrm>
          <a:prstGeom prst="rect">
            <a:avLst/>
          </a:prstGeom>
          <a:noFill/>
          <a:ln cap="flat" cmpd="sng" w="12700">
            <a:solidFill>
              <a:schemeClr val="accent4"/>
            </a:solidFill>
            <a:prstDash val="solid"/>
            <a:round/>
            <a:headEnd len="sm" w="sm" type="none"/>
            <a:tailEnd len="sm" w="sm" type="none"/>
          </a:ln>
        </p:spPr>
        <p:txBody>
          <a:bodyPr anchorCtr="0" anchor="t" bIns="34275" lIns="68575" spcFirstLastPara="1" rIns="68575" wrap="square" tIns="51435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1" name="Google Shape;101;p17"/>
          <p:cNvSpPr/>
          <p:nvPr>
            <p:ph idx="8" type="pic"/>
          </p:nvPr>
        </p:nvSpPr>
        <p:spPr>
          <a:xfrm>
            <a:off x="6967728" y="1693926"/>
            <a:ext cx="699600" cy="699600"/>
          </a:xfrm>
          <a:prstGeom prst="ellipse">
            <a:avLst/>
          </a:prstGeom>
          <a:solidFill>
            <a:schemeClr val="accent4"/>
          </a:solidFill>
          <a:ln>
            <a:noFill/>
          </a:ln>
        </p:spPr>
      </p:sp>
      <p:sp>
        <p:nvSpPr>
          <p:cNvPr id="102" name="Google Shape;102;p17"/>
          <p:cNvSpPr txBox="1"/>
          <p:nvPr>
            <p:ph idx="9" type="body"/>
          </p:nvPr>
        </p:nvSpPr>
        <p:spPr>
          <a:xfrm>
            <a:off x="6278499" y="2962656"/>
            <a:ext cx="2077800" cy="16551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300"/>
              </a:spcBef>
              <a:spcAft>
                <a:spcPts val="0"/>
              </a:spcAft>
              <a:buClr>
                <a:schemeClr val="accent6"/>
              </a:buClr>
              <a:buSzPts val="1100"/>
              <a:buFont typeface="Arial"/>
              <a:buChar char="•"/>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bg>
      <p:bgPr>
        <a:solidFill>
          <a:schemeClr val="accent6"/>
        </a:solidFill>
      </p:bgPr>
    </p:bg>
    <p:spTree>
      <p:nvGrpSpPr>
        <p:cNvPr id="103" name="Shape 103"/>
        <p:cNvGrpSpPr/>
        <p:nvPr/>
      </p:nvGrpSpPr>
      <p:grpSpPr>
        <a:xfrm>
          <a:off x="0" y="0"/>
          <a:ext cx="0" cy="0"/>
          <a:chOff x="0" y="0"/>
          <a:chExt cx="0" cy="0"/>
        </a:xfrm>
      </p:grpSpPr>
      <p:sp>
        <p:nvSpPr>
          <p:cNvPr id="104" name="Google Shape;104;p18"/>
          <p:cNvSpPr/>
          <p:nvPr/>
        </p:nvSpPr>
        <p:spPr>
          <a:xfrm>
            <a:off x="0" y="0"/>
            <a:ext cx="6711554" cy="5143500"/>
          </a:xfrm>
          <a:custGeom>
            <a:rect b="b" l="l" r="r" t="t"/>
            <a:pathLst>
              <a:path extrusionOk="0" h="6858000" w="8948738">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descr="preencoded.png" id="105" name="Google Shape;105;p18"/>
          <p:cNvSpPr/>
          <p:nvPr/>
        </p:nvSpPr>
        <p:spPr>
          <a:xfrm>
            <a:off x="5653970" y="9856"/>
            <a:ext cx="3490031" cy="5123788"/>
          </a:xfrm>
          <a:custGeom>
            <a:rect b="b" l="l" r="r" t="t"/>
            <a:pathLst>
              <a:path extrusionOk="0" h="6831717" w="4653374">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pic>
        <p:nvPicPr>
          <p:cNvPr descr="preencoded.png" id="106" name="Google Shape;106;p18"/>
          <p:cNvPicPr preferRelativeResize="0"/>
          <p:nvPr/>
        </p:nvPicPr>
        <p:blipFill rotWithShape="1">
          <a:blip r:embed="rId2">
            <a:alphaModFix/>
          </a:blip>
          <a:srcRect b="0" l="0" r="0" t="0"/>
          <a:stretch/>
        </p:blipFill>
        <p:spPr>
          <a:xfrm>
            <a:off x="6552926" y="-18781"/>
            <a:ext cx="2574144" cy="2574144"/>
          </a:xfrm>
          <a:prstGeom prst="rect">
            <a:avLst/>
          </a:prstGeom>
          <a:noFill/>
          <a:ln>
            <a:noFill/>
          </a:ln>
        </p:spPr>
      </p:pic>
      <p:sp>
        <p:nvSpPr>
          <p:cNvPr id="107" name="Google Shape;107;p18"/>
          <p:cNvSpPr txBox="1"/>
          <p:nvPr>
            <p:ph type="ctrTitle"/>
          </p:nvPr>
        </p:nvSpPr>
        <p:spPr>
          <a:xfrm>
            <a:off x="1145286" y="1481328"/>
            <a:ext cx="3127200" cy="500700"/>
          </a:xfrm>
          <a:prstGeom prst="rect">
            <a:avLst/>
          </a:prstGeom>
          <a:noFill/>
          <a:ln>
            <a:noFill/>
          </a:ln>
        </p:spPr>
        <p:txBody>
          <a:bodyPr anchorCtr="0" anchor="ctr" bIns="34275" lIns="68575" spcFirstLastPara="1" rIns="68575" wrap="square" tIns="0">
            <a:noAutofit/>
          </a:bodyPr>
          <a:lstStyle>
            <a:lvl1pPr lvl="0" rtl="0" algn="l">
              <a:lnSpc>
                <a:spcPct val="110795"/>
              </a:lnSpc>
              <a:spcBef>
                <a:spcPts val="0"/>
              </a:spcBef>
              <a:spcAft>
                <a:spcPts val="0"/>
              </a:spcAft>
              <a:buClr>
                <a:schemeClr val="accent6"/>
              </a:buClr>
              <a:buSzPts val="3300"/>
              <a:buFont typeface="Arial Black"/>
              <a:buNone/>
              <a:defRPr sz="33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18"/>
          <p:cNvSpPr txBox="1"/>
          <p:nvPr>
            <p:ph idx="1" type="subTitle"/>
          </p:nvPr>
        </p:nvSpPr>
        <p:spPr>
          <a:xfrm>
            <a:off x="1159002" y="2135124"/>
            <a:ext cx="3127200" cy="1632300"/>
          </a:xfrm>
          <a:prstGeom prst="rect">
            <a:avLst/>
          </a:prstGeom>
          <a:noFill/>
          <a:ln>
            <a:noFill/>
          </a:ln>
        </p:spPr>
        <p:txBody>
          <a:bodyPr anchorCtr="0" anchor="t" bIns="0" lIns="68575" spcFirstLastPara="1" rIns="68575" wrap="square" tIns="0">
            <a:noAutofit/>
          </a:bodyPr>
          <a:lstStyle>
            <a:lvl1pPr lvl="0" rtl="0" algn="l">
              <a:lnSpc>
                <a:spcPct val="100000"/>
              </a:lnSpc>
              <a:spcBef>
                <a:spcPts val="400"/>
              </a:spcBef>
              <a:spcAft>
                <a:spcPts val="0"/>
              </a:spcAft>
              <a:buClr>
                <a:schemeClr val="accent6"/>
              </a:buClr>
              <a:buSzPts val="1800"/>
              <a:buNone/>
              <a:defRPr sz="1800"/>
            </a:lvl1pPr>
            <a:lvl2pPr lvl="1" rtl="0" algn="ctr">
              <a:lnSpc>
                <a:spcPct val="100000"/>
              </a:lnSpc>
              <a:spcBef>
                <a:spcPts val="300"/>
              </a:spcBef>
              <a:spcAft>
                <a:spcPts val="0"/>
              </a:spcAft>
              <a:buClr>
                <a:schemeClr val="accent6"/>
              </a:buClr>
              <a:buSzPts val="1500"/>
              <a:buNone/>
              <a:defRPr sz="1500"/>
            </a:lvl2pPr>
            <a:lvl3pPr lvl="2" rtl="0" algn="ctr">
              <a:lnSpc>
                <a:spcPct val="100000"/>
              </a:lnSpc>
              <a:spcBef>
                <a:spcPts val="300"/>
              </a:spcBef>
              <a:spcAft>
                <a:spcPts val="0"/>
              </a:spcAft>
              <a:buClr>
                <a:schemeClr val="accent6"/>
              </a:buClr>
              <a:buSzPts val="1400"/>
              <a:buNone/>
              <a:defRPr sz="1400"/>
            </a:lvl3pPr>
            <a:lvl4pPr lvl="3" rtl="0" algn="ctr">
              <a:lnSpc>
                <a:spcPct val="100000"/>
              </a:lnSpc>
              <a:spcBef>
                <a:spcPts val="300"/>
              </a:spcBef>
              <a:spcAft>
                <a:spcPts val="0"/>
              </a:spcAft>
              <a:buClr>
                <a:schemeClr val="accent6"/>
              </a:buClr>
              <a:buSzPts val="1200"/>
              <a:buNone/>
              <a:defRPr sz="1200"/>
            </a:lvl4pPr>
            <a:lvl5pPr lvl="4" rtl="0" algn="ctr">
              <a:lnSpc>
                <a:spcPct val="100000"/>
              </a:lnSpc>
              <a:spcBef>
                <a:spcPts val="300"/>
              </a:spcBef>
              <a:spcAft>
                <a:spcPts val="0"/>
              </a:spcAft>
              <a:buClr>
                <a:schemeClr val="accent6"/>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9" name="Shape 109"/>
        <p:cNvGrpSpPr/>
        <p:nvPr/>
      </p:nvGrpSpPr>
      <p:grpSpPr>
        <a:xfrm>
          <a:off x="0" y="0"/>
          <a:ext cx="0" cy="0"/>
          <a:chOff x="0" y="0"/>
          <a:chExt cx="0" cy="0"/>
        </a:xfrm>
      </p:grpSpPr>
      <p:sp>
        <p:nvSpPr>
          <p:cNvPr id="110" name="Google Shape;110;p19"/>
          <p:cNvSpPr txBox="1"/>
          <p:nvPr>
            <p:ph type="title"/>
          </p:nvPr>
        </p:nvSpPr>
        <p:spPr>
          <a:xfrm>
            <a:off x="2990088" y="932688"/>
            <a:ext cx="6124200" cy="5760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descr="preencoded.png" id="111" name="Google Shape;111;p19"/>
          <p:cNvSpPr/>
          <p:nvPr/>
        </p:nvSpPr>
        <p:spPr>
          <a:xfrm>
            <a:off x="-4176" y="-2088"/>
            <a:ext cx="2582466" cy="5168503"/>
          </a:xfrm>
          <a:custGeom>
            <a:rect b="b" l="l" r="r" t="t"/>
            <a:pathLst>
              <a:path extrusionOk="0" h="6891337" w="3443288">
                <a:moveTo>
                  <a:pt x="3443288" y="0"/>
                </a:moveTo>
                <a:lnTo>
                  <a:pt x="0" y="0"/>
                </a:lnTo>
                <a:lnTo>
                  <a:pt x="0" y="6891338"/>
                </a:lnTo>
                <a:lnTo>
                  <a:pt x="3443288" y="6891338"/>
                </a:lnTo>
                <a:lnTo>
                  <a:pt x="3443288" y="0"/>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pic>
        <p:nvPicPr>
          <p:cNvPr descr="preencoded.png" id="112" name="Google Shape;112;p19"/>
          <p:cNvPicPr preferRelativeResize="0"/>
          <p:nvPr/>
        </p:nvPicPr>
        <p:blipFill rotWithShape="1">
          <a:blip r:embed="rId2">
            <a:alphaModFix/>
          </a:blip>
          <a:srcRect b="0" l="0" r="0" t="0"/>
          <a:stretch/>
        </p:blipFill>
        <p:spPr>
          <a:xfrm>
            <a:off x="1277483" y="-2088"/>
            <a:ext cx="1300808" cy="3875488"/>
          </a:xfrm>
          <a:prstGeom prst="rect">
            <a:avLst/>
          </a:prstGeom>
          <a:noFill/>
          <a:ln>
            <a:noFill/>
          </a:ln>
        </p:spPr>
      </p:pic>
      <p:sp>
        <p:nvSpPr>
          <p:cNvPr id="113" name="Google Shape;113;p19"/>
          <p:cNvSpPr/>
          <p:nvPr/>
        </p:nvSpPr>
        <p:spPr>
          <a:xfrm>
            <a:off x="1291216" y="-2088"/>
            <a:ext cx="1287086" cy="1290640"/>
          </a:xfrm>
          <a:custGeom>
            <a:rect b="b" l="l" r="r" t="t"/>
            <a:pathLst>
              <a:path extrusionOk="0" h="1720853" w="1716115">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lt1">
              <a:alpha val="98040"/>
            </a:scheme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descr="preencoded.png" id="114" name="Google Shape;114;p19"/>
          <p:cNvSpPr/>
          <p:nvPr/>
        </p:nvSpPr>
        <p:spPr>
          <a:xfrm>
            <a:off x="-4176" y="2580378"/>
            <a:ext cx="2582466" cy="2586038"/>
          </a:xfrm>
          <a:custGeom>
            <a:rect b="b" l="l" r="r" t="t"/>
            <a:pathLst>
              <a:path extrusionOk="0" h="3448050" w="3443288">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pic>
        <p:nvPicPr>
          <p:cNvPr descr="preencoded.png" id="115" name="Google Shape;115;p19"/>
          <p:cNvPicPr preferRelativeResize="0"/>
          <p:nvPr/>
        </p:nvPicPr>
        <p:blipFill rotWithShape="1">
          <a:blip r:embed="rId3">
            <a:alphaModFix/>
          </a:blip>
          <a:srcRect b="0" l="0" r="0" t="0"/>
          <a:stretch/>
        </p:blipFill>
        <p:spPr>
          <a:xfrm>
            <a:off x="1288843" y="2580378"/>
            <a:ext cx="1289449" cy="1293021"/>
          </a:xfrm>
          <a:prstGeom prst="rect">
            <a:avLst/>
          </a:prstGeom>
          <a:noFill/>
          <a:ln>
            <a:noFill/>
          </a:ln>
        </p:spPr>
      </p:pic>
      <p:sp>
        <p:nvSpPr>
          <p:cNvPr id="116" name="Google Shape;116;p19"/>
          <p:cNvSpPr txBox="1"/>
          <p:nvPr>
            <p:ph idx="1" type="body"/>
          </p:nvPr>
        </p:nvSpPr>
        <p:spPr>
          <a:xfrm>
            <a:off x="2983230" y="1748028"/>
            <a:ext cx="2866800" cy="3087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0"/>
              </a:spcBef>
              <a:spcAft>
                <a:spcPts val="0"/>
              </a:spcAft>
              <a:buClr>
                <a:schemeClr val="accent6"/>
              </a:buClr>
              <a:buSzPts val="1400"/>
              <a:buNone/>
              <a:defRPr b="1" sz="1400" cap="none">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7" name="Google Shape;117;p19"/>
          <p:cNvSpPr txBox="1"/>
          <p:nvPr>
            <p:ph idx="2" type="body"/>
          </p:nvPr>
        </p:nvSpPr>
        <p:spPr>
          <a:xfrm>
            <a:off x="2763774" y="2157984"/>
            <a:ext cx="2806500" cy="2763600"/>
          </a:xfrm>
          <a:prstGeom prst="rect">
            <a:avLst/>
          </a:prstGeom>
          <a:noFill/>
          <a:ln>
            <a:noFill/>
          </a:ln>
        </p:spPr>
        <p:txBody>
          <a:bodyPr anchorCtr="0" anchor="t" bIns="34275" lIns="34275" spcFirstLastPara="1" rIns="34275" wrap="square" tIns="34275">
            <a:noAutofit/>
          </a:bodyPr>
          <a:lstStyle>
            <a:lvl1pPr indent="-298450" lvl="0" marL="457200" rtl="0" algn="l">
              <a:lnSpc>
                <a:spcPct val="100000"/>
              </a:lnSpc>
              <a:spcBef>
                <a:spcPts val="300"/>
              </a:spcBef>
              <a:spcAft>
                <a:spcPts val="0"/>
              </a:spcAft>
              <a:buClr>
                <a:schemeClr val="accent6"/>
              </a:buClr>
              <a:buSzPts val="1100"/>
              <a:buChar char="•"/>
              <a:defRPr sz="1100"/>
            </a:lvl1pPr>
            <a:lvl2pPr indent="-292100" lvl="1" marL="914400" rtl="0" algn="l">
              <a:lnSpc>
                <a:spcPct val="100000"/>
              </a:lnSpc>
              <a:spcBef>
                <a:spcPts val="300"/>
              </a:spcBef>
              <a:spcAft>
                <a:spcPts val="0"/>
              </a:spcAft>
              <a:buClr>
                <a:schemeClr val="accent6"/>
              </a:buClr>
              <a:buSzPts val="1000"/>
              <a:buChar char="•"/>
              <a:defRPr sz="1000"/>
            </a:lvl2pPr>
            <a:lvl3pPr indent="-285750" lvl="2" marL="1371600" rtl="0" algn="l">
              <a:lnSpc>
                <a:spcPct val="100000"/>
              </a:lnSpc>
              <a:spcBef>
                <a:spcPts val="300"/>
              </a:spcBef>
              <a:spcAft>
                <a:spcPts val="0"/>
              </a:spcAft>
              <a:buClr>
                <a:schemeClr val="accent6"/>
              </a:buClr>
              <a:buSzPts val="900"/>
              <a:buChar char="•"/>
              <a:defRPr sz="900"/>
            </a:lvl3pPr>
            <a:lvl4pPr indent="-285750" lvl="3" marL="1828800" rtl="0" algn="l">
              <a:lnSpc>
                <a:spcPct val="100000"/>
              </a:lnSpc>
              <a:spcBef>
                <a:spcPts val="300"/>
              </a:spcBef>
              <a:spcAft>
                <a:spcPts val="0"/>
              </a:spcAft>
              <a:buClr>
                <a:schemeClr val="accent6"/>
              </a:buClr>
              <a:buSzPts val="900"/>
              <a:buChar char="•"/>
              <a:defRPr sz="900"/>
            </a:lvl4pPr>
            <a:lvl5pPr indent="-285750" lvl="4" marL="2286000" rtl="0" algn="l">
              <a:lnSpc>
                <a:spcPct val="100000"/>
              </a:lnSpc>
              <a:spcBef>
                <a:spcPts val="300"/>
              </a:spcBef>
              <a:spcAft>
                <a:spcPts val="0"/>
              </a:spcAft>
              <a:buClr>
                <a:schemeClr val="accent6"/>
              </a:buClr>
              <a:buSzPts val="900"/>
              <a:buChar char="•"/>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8" name="Google Shape;118;p19"/>
          <p:cNvSpPr txBox="1"/>
          <p:nvPr>
            <p:ph idx="3" type="body"/>
          </p:nvPr>
        </p:nvSpPr>
        <p:spPr>
          <a:xfrm>
            <a:off x="6035040" y="1748028"/>
            <a:ext cx="2866800" cy="3087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0"/>
              </a:spcBef>
              <a:spcAft>
                <a:spcPts val="0"/>
              </a:spcAft>
              <a:buClr>
                <a:schemeClr val="accent6"/>
              </a:buClr>
              <a:buSzPts val="1400"/>
              <a:buNone/>
              <a:defRPr b="1" sz="1400" cap="none">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9" name="Google Shape;119;p19"/>
          <p:cNvSpPr txBox="1"/>
          <p:nvPr>
            <p:ph idx="4" type="body"/>
          </p:nvPr>
        </p:nvSpPr>
        <p:spPr>
          <a:xfrm>
            <a:off x="5815584" y="2157984"/>
            <a:ext cx="2806500" cy="2763600"/>
          </a:xfrm>
          <a:prstGeom prst="rect">
            <a:avLst/>
          </a:prstGeom>
          <a:noFill/>
          <a:ln>
            <a:noFill/>
          </a:ln>
        </p:spPr>
        <p:txBody>
          <a:bodyPr anchorCtr="0" anchor="t" bIns="34275" lIns="34275" spcFirstLastPara="1" rIns="34275" wrap="square" tIns="34275">
            <a:noAutofit/>
          </a:bodyPr>
          <a:lstStyle>
            <a:lvl1pPr indent="-298450" lvl="0" marL="457200" rtl="0" algn="l">
              <a:lnSpc>
                <a:spcPct val="100000"/>
              </a:lnSpc>
              <a:spcBef>
                <a:spcPts val="300"/>
              </a:spcBef>
              <a:spcAft>
                <a:spcPts val="0"/>
              </a:spcAft>
              <a:buClr>
                <a:schemeClr val="accent6"/>
              </a:buClr>
              <a:buSzPts val="1100"/>
              <a:buChar char="•"/>
              <a:defRPr sz="1100"/>
            </a:lvl1pPr>
            <a:lvl2pPr indent="-292100" lvl="1" marL="914400" rtl="0" algn="l">
              <a:lnSpc>
                <a:spcPct val="100000"/>
              </a:lnSpc>
              <a:spcBef>
                <a:spcPts val="300"/>
              </a:spcBef>
              <a:spcAft>
                <a:spcPts val="0"/>
              </a:spcAft>
              <a:buClr>
                <a:schemeClr val="accent6"/>
              </a:buClr>
              <a:buSzPts val="1000"/>
              <a:buChar char="•"/>
              <a:defRPr sz="1000"/>
            </a:lvl2pPr>
            <a:lvl3pPr indent="-285750" lvl="2" marL="1371600" rtl="0" algn="l">
              <a:lnSpc>
                <a:spcPct val="100000"/>
              </a:lnSpc>
              <a:spcBef>
                <a:spcPts val="300"/>
              </a:spcBef>
              <a:spcAft>
                <a:spcPts val="0"/>
              </a:spcAft>
              <a:buClr>
                <a:schemeClr val="accent6"/>
              </a:buClr>
              <a:buSzPts val="900"/>
              <a:buChar char="•"/>
              <a:defRPr sz="900"/>
            </a:lvl3pPr>
            <a:lvl4pPr indent="-285750" lvl="3" marL="1828800" rtl="0" algn="l">
              <a:lnSpc>
                <a:spcPct val="100000"/>
              </a:lnSpc>
              <a:spcBef>
                <a:spcPts val="300"/>
              </a:spcBef>
              <a:spcAft>
                <a:spcPts val="0"/>
              </a:spcAft>
              <a:buClr>
                <a:schemeClr val="accent6"/>
              </a:buClr>
              <a:buSzPts val="900"/>
              <a:buChar char="•"/>
              <a:defRPr sz="900"/>
            </a:lvl4pPr>
            <a:lvl5pPr indent="-285750" lvl="4" marL="2286000" rtl="0" algn="l">
              <a:lnSpc>
                <a:spcPct val="100000"/>
              </a:lnSpc>
              <a:spcBef>
                <a:spcPts val="300"/>
              </a:spcBef>
              <a:spcAft>
                <a:spcPts val="0"/>
              </a:spcAft>
              <a:buClr>
                <a:schemeClr val="accent6"/>
              </a:buClr>
              <a:buSzPts val="900"/>
              <a:buChar char="•"/>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0" name="Google Shape;120;p19"/>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21" name="Shape 121"/>
        <p:cNvGrpSpPr/>
        <p:nvPr/>
      </p:nvGrpSpPr>
      <p:grpSpPr>
        <a:xfrm>
          <a:off x="0" y="0"/>
          <a:ext cx="0" cy="0"/>
          <a:chOff x="0" y="0"/>
          <a:chExt cx="0" cy="0"/>
        </a:xfrm>
      </p:grpSpPr>
      <p:sp>
        <p:nvSpPr>
          <p:cNvPr descr="preencoded.png" id="122" name="Google Shape;122;p20"/>
          <p:cNvSpPr/>
          <p:nvPr/>
        </p:nvSpPr>
        <p:spPr>
          <a:xfrm>
            <a:off x="0" y="0"/>
            <a:ext cx="3971925" cy="5157788"/>
          </a:xfrm>
          <a:custGeom>
            <a:rect b="b" l="l" r="r" t="t"/>
            <a:pathLst>
              <a:path extrusionOk="0" h="6877050" w="5295900">
                <a:moveTo>
                  <a:pt x="0" y="0"/>
                </a:moveTo>
                <a:lnTo>
                  <a:pt x="5295900" y="0"/>
                </a:lnTo>
                <a:lnTo>
                  <a:pt x="5295900" y="6877050"/>
                </a:lnTo>
                <a:lnTo>
                  <a:pt x="0" y="6877050"/>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23" name="Google Shape;123;p20"/>
          <p:cNvSpPr/>
          <p:nvPr/>
        </p:nvSpPr>
        <p:spPr>
          <a:xfrm>
            <a:off x="1200151" y="864921"/>
            <a:ext cx="6893719" cy="4278579"/>
          </a:xfrm>
          <a:custGeom>
            <a:rect b="b" l="l" r="r" t="t"/>
            <a:pathLst>
              <a:path extrusionOk="0" h="5704772" w="9191625">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24" name="Google Shape;124;p20"/>
          <p:cNvSpPr/>
          <p:nvPr/>
        </p:nvSpPr>
        <p:spPr>
          <a:xfrm>
            <a:off x="2096691" y="0"/>
            <a:ext cx="5102356" cy="4047356"/>
          </a:xfrm>
          <a:custGeom>
            <a:rect b="b" l="l" r="r" t="t"/>
            <a:pathLst>
              <a:path extrusionOk="0" h="5396474" w="6803142">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lt1">
              <a:alpha val="98040"/>
            </a:scheme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25" name="Google Shape;125;p20"/>
          <p:cNvSpPr txBox="1"/>
          <p:nvPr>
            <p:ph type="ctrTitle"/>
          </p:nvPr>
        </p:nvSpPr>
        <p:spPr>
          <a:xfrm>
            <a:off x="2552319" y="1488186"/>
            <a:ext cx="4039500" cy="918900"/>
          </a:xfrm>
          <a:prstGeom prst="rect">
            <a:avLst/>
          </a:prstGeom>
          <a:noFill/>
          <a:ln>
            <a:noFill/>
          </a:ln>
        </p:spPr>
        <p:txBody>
          <a:bodyPr anchorCtr="0" anchor="t" bIns="34275" lIns="68575" spcFirstLastPara="1" rIns="68575" wrap="square" tIns="0">
            <a:noAutofit/>
          </a:bodyPr>
          <a:lstStyle>
            <a:lvl1pPr lvl="0" rtl="0" algn="ctr">
              <a:lnSpc>
                <a:spcPct val="110795"/>
              </a:lnSpc>
              <a:spcBef>
                <a:spcPts val="0"/>
              </a:spcBef>
              <a:spcAft>
                <a:spcPts val="0"/>
              </a:spcAft>
              <a:buClr>
                <a:schemeClr val="accent6"/>
              </a:buClr>
              <a:buSzPts val="3300"/>
              <a:buFont typeface="Arial Black"/>
              <a:buNone/>
              <a:defRPr sz="33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20"/>
          <p:cNvSpPr txBox="1"/>
          <p:nvPr>
            <p:ph idx="1" type="subTitle"/>
          </p:nvPr>
        </p:nvSpPr>
        <p:spPr>
          <a:xfrm>
            <a:off x="3262122" y="2612898"/>
            <a:ext cx="2619600" cy="659400"/>
          </a:xfrm>
          <a:prstGeom prst="rect">
            <a:avLst/>
          </a:prstGeom>
          <a:noFill/>
          <a:ln>
            <a:noFill/>
          </a:ln>
        </p:spPr>
        <p:txBody>
          <a:bodyPr anchorCtr="0" anchor="t" bIns="0" lIns="0" spcFirstLastPara="1" rIns="0" wrap="square" tIns="0">
            <a:noAutofit/>
          </a:bodyPr>
          <a:lstStyle>
            <a:lvl1pPr lvl="0" rtl="0" algn="ctr">
              <a:lnSpc>
                <a:spcPct val="100000"/>
              </a:lnSpc>
              <a:spcBef>
                <a:spcPts val="300"/>
              </a:spcBef>
              <a:spcAft>
                <a:spcPts val="0"/>
              </a:spcAft>
              <a:buClr>
                <a:schemeClr val="accent6"/>
              </a:buClr>
              <a:buSzPts val="1800"/>
              <a:buNone/>
              <a:defRPr sz="1800"/>
            </a:lvl1pPr>
            <a:lvl2pPr lvl="1" rtl="0" algn="ctr">
              <a:lnSpc>
                <a:spcPct val="100000"/>
              </a:lnSpc>
              <a:spcBef>
                <a:spcPts val="300"/>
              </a:spcBef>
              <a:spcAft>
                <a:spcPts val="0"/>
              </a:spcAft>
              <a:buClr>
                <a:schemeClr val="accent6"/>
              </a:buClr>
              <a:buSzPts val="1500"/>
              <a:buNone/>
              <a:defRPr sz="1500"/>
            </a:lvl2pPr>
            <a:lvl3pPr lvl="2" rtl="0" algn="ctr">
              <a:lnSpc>
                <a:spcPct val="100000"/>
              </a:lnSpc>
              <a:spcBef>
                <a:spcPts val="300"/>
              </a:spcBef>
              <a:spcAft>
                <a:spcPts val="0"/>
              </a:spcAft>
              <a:buClr>
                <a:schemeClr val="accent6"/>
              </a:buClr>
              <a:buSzPts val="1400"/>
              <a:buNone/>
              <a:defRPr sz="1400"/>
            </a:lvl3pPr>
            <a:lvl4pPr lvl="3" rtl="0" algn="ctr">
              <a:lnSpc>
                <a:spcPct val="100000"/>
              </a:lnSpc>
              <a:spcBef>
                <a:spcPts val="300"/>
              </a:spcBef>
              <a:spcAft>
                <a:spcPts val="0"/>
              </a:spcAft>
              <a:buClr>
                <a:schemeClr val="accent6"/>
              </a:buClr>
              <a:buSzPts val="1200"/>
              <a:buNone/>
              <a:defRPr sz="1200"/>
            </a:lvl4pPr>
            <a:lvl5pPr lvl="4" rtl="0" algn="ctr">
              <a:lnSpc>
                <a:spcPct val="100000"/>
              </a:lnSpc>
              <a:spcBef>
                <a:spcPts val="300"/>
              </a:spcBef>
              <a:spcAft>
                <a:spcPts val="0"/>
              </a:spcAft>
              <a:buClr>
                <a:schemeClr val="accent6"/>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21"/>
          <p:cNvSpPr/>
          <p:nvPr/>
        </p:nvSpPr>
        <p:spPr>
          <a:xfrm>
            <a:off x="1547127" y="514856"/>
            <a:ext cx="5830972" cy="4644763"/>
          </a:xfrm>
          <a:custGeom>
            <a:rect b="b" l="l" r="r" t="t"/>
            <a:pathLst>
              <a:path extrusionOk="0" h="6193018" w="7774629">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rgbClr val="F8E7E7">
              <a:alpha val="9804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29" name="Google Shape;129;p21"/>
          <p:cNvSpPr/>
          <p:nvPr/>
        </p:nvSpPr>
        <p:spPr>
          <a:xfrm>
            <a:off x="5707689" y="1"/>
            <a:ext cx="1705251" cy="2360999"/>
          </a:xfrm>
          <a:custGeom>
            <a:rect b="b" l="l" r="r" t="t"/>
            <a:pathLst>
              <a:path extrusionOk="0" h="3147998" w="227366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30" name="Google Shape;130;p21"/>
          <p:cNvSpPr/>
          <p:nvPr/>
        </p:nvSpPr>
        <p:spPr>
          <a:xfrm>
            <a:off x="7412939" y="1"/>
            <a:ext cx="1691196" cy="2356168"/>
          </a:xfrm>
          <a:custGeom>
            <a:rect b="b" l="l" r="r" t="t"/>
            <a:pathLst>
              <a:path extrusionOk="0" h="3141557" w="2254928">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31" name="Google Shape;131;p21"/>
          <p:cNvSpPr/>
          <p:nvPr/>
        </p:nvSpPr>
        <p:spPr>
          <a:xfrm>
            <a:off x="6296798" y="1"/>
            <a:ext cx="2219402" cy="1764595"/>
          </a:xfrm>
          <a:custGeom>
            <a:rect b="b" l="l" r="r" t="t"/>
            <a:pathLst>
              <a:path extrusionOk="0" h="2352793" w="295920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32" name="Google Shape;132;p21"/>
          <p:cNvSpPr/>
          <p:nvPr/>
        </p:nvSpPr>
        <p:spPr>
          <a:xfrm>
            <a:off x="1043140" y="2347997"/>
            <a:ext cx="2329686" cy="2811623"/>
          </a:xfrm>
          <a:custGeom>
            <a:rect b="b" l="l" r="r" t="t"/>
            <a:pathLst>
              <a:path extrusionOk="0" h="3748831" w="3106248">
                <a:moveTo>
                  <a:pt x="0" y="0"/>
                </a:moveTo>
                <a:lnTo>
                  <a:pt x="3106248" y="3748831"/>
                </a:lnTo>
                <a:lnTo>
                  <a:pt x="0" y="3748831"/>
                </a:lnTo>
                <a:close/>
              </a:path>
            </a:pathLst>
          </a:custGeom>
          <a:solidFill>
            <a:schemeClr val="accent2">
              <a:alpha val="98040"/>
            </a:scheme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33" name="Google Shape;133;p21"/>
          <p:cNvSpPr/>
          <p:nvPr/>
        </p:nvSpPr>
        <p:spPr>
          <a:xfrm>
            <a:off x="0" y="2347996"/>
            <a:ext cx="1050480" cy="2811624"/>
          </a:xfrm>
          <a:custGeom>
            <a:rect b="b" l="l" r="r" t="t"/>
            <a:pathLst>
              <a:path extrusionOk="0" h="3748832" w="1400640">
                <a:moveTo>
                  <a:pt x="1400640" y="0"/>
                </a:moveTo>
                <a:lnTo>
                  <a:pt x="1400640" y="3748832"/>
                </a:lnTo>
                <a:lnTo>
                  <a:pt x="0" y="3748832"/>
                </a:lnTo>
                <a:lnTo>
                  <a:pt x="0" y="1684743"/>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B Garamond"/>
              <a:ea typeface="EB Garamond"/>
              <a:cs typeface="EB Garamond"/>
              <a:sym typeface="EB Garamond"/>
            </a:endParaRPr>
          </a:p>
        </p:txBody>
      </p:sp>
      <p:sp>
        <p:nvSpPr>
          <p:cNvPr id="134" name="Google Shape;134;p21"/>
          <p:cNvSpPr txBox="1"/>
          <p:nvPr>
            <p:ph type="title"/>
          </p:nvPr>
        </p:nvSpPr>
        <p:spPr>
          <a:xfrm>
            <a:off x="2171700" y="2832354"/>
            <a:ext cx="4800600" cy="576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Clr>
                <a:schemeClr val="accent6"/>
              </a:buClr>
              <a:buSzPts val="3300"/>
              <a:buFont typeface="Arial Black"/>
              <a:buNone/>
              <a:defRPr sz="33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21"/>
          <p:cNvSpPr txBox="1"/>
          <p:nvPr>
            <p:ph idx="1" type="body"/>
          </p:nvPr>
        </p:nvSpPr>
        <p:spPr>
          <a:xfrm>
            <a:off x="2171700" y="3538728"/>
            <a:ext cx="4800600" cy="3840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accent6"/>
              </a:buClr>
              <a:buSzPts val="1800"/>
              <a:buNone/>
              <a:defRPr sz="1800">
                <a:solidFill>
                  <a:schemeClr val="accent6"/>
                </a:solidFill>
              </a:defRPr>
            </a:lvl1pPr>
            <a:lvl2pPr indent="-228600" lvl="1" marL="914400" rtl="0" algn="l">
              <a:lnSpc>
                <a:spcPct val="100000"/>
              </a:lnSpc>
              <a:spcBef>
                <a:spcPts val="300"/>
              </a:spcBef>
              <a:spcAft>
                <a:spcPts val="0"/>
              </a:spcAft>
              <a:buClr>
                <a:srgbClr val="888888"/>
              </a:buClr>
              <a:buSzPts val="1500"/>
              <a:buNone/>
              <a:defRPr sz="1500">
                <a:solidFill>
                  <a:srgbClr val="888888"/>
                </a:solidFill>
              </a:defRPr>
            </a:lvl2pPr>
            <a:lvl3pPr indent="-228600" lvl="2" marL="1371600" rtl="0" algn="l">
              <a:lnSpc>
                <a:spcPct val="100000"/>
              </a:lnSpc>
              <a:spcBef>
                <a:spcPts val="300"/>
              </a:spcBef>
              <a:spcAft>
                <a:spcPts val="0"/>
              </a:spcAft>
              <a:buClr>
                <a:srgbClr val="888888"/>
              </a:buClr>
              <a:buSzPts val="1400"/>
              <a:buNone/>
              <a:defRPr sz="1400">
                <a:solidFill>
                  <a:srgbClr val="888888"/>
                </a:solidFill>
              </a:defRPr>
            </a:lvl3pPr>
            <a:lvl4pPr indent="-228600" lvl="3" marL="1828800" rtl="0" algn="l">
              <a:lnSpc>
                <a:spcPct val="100000"/>
              </a:lnSpc>
              <a:spcBef>
                <a:spcPts val="300"/>
              </a:spcBef>
              <a:spcAft>
                <a:spcPts val="0"/>
              </a:spcAft>
              <a:buClr>
                <a:srgbClr val="888888"/>
              </a:buClr>
              <a:buSzPts val="1200"/>
              <a:buNone/>
              <a:defRPr sz="1200">
                <a:solidFill>
                  <a:srgbClr val="888888"/>
                </a:solidFill>
              </a:defRPr>
            </a:lvl4pPr>
            <a:lvl5pPr indent="-228600" lvl="4" marL="2286000" rtl="0" algn="l">
              <a:lnSpc>
                <a:spcPct val="100000"/>
              </a:lnSpc>
              <a:spcBef>
                <a:spcPts val="3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type="obj">
  <p:cSld name="OBJECT">
    <p:spTree>
      <p:nvGrpSpPr>
        <p:cNvPr id="136" name="Shape 136"/>
        <p:cNvGrpSpPr/>
        <p:nvPr/>
      </p:nvGrpSpPr>
      <p:grpSpPr>
        <a:xfrm>
          <a:off x="0" y="0"/>
          <a:ext cx="0" cy="0"/>
          <a:chOff x="0" y="0"/>
          <a:chExt cx="0" cy="0"/>
        </a:xfrm>
      </p:grpSpPr>
      <p:sp>
        <p:nvSpPr>
          <p:cNvPr id="137" name="Google Shape;137;p22"/>
          <p:cNvSpPr/>
          <p:nvPr/>
        </p:nvSpPr>
        <p:spPr>
          <a:xfrm>
            <a:off x="0" y="2570502"/>
            <a:ext cx="2572650" cy="2572999"/>
          </a:xfrm>
          <a:custGeom>
            <a:rect b="b" l="l" r="r" t="t"/>
            <a:pathLst>
              <a:path extrusionOk="0" h="3430665" w="3430200">
                <a:moveTo>
                  <a:pt x="0" y="0"/>
                </a:moveTo>
                <a:lnTo>
                  <a:pt x="3430200" y="0"/>
                </a:lnTo>
                <a:lnTo>
                  <a:pt x="3430200" y="3430665"/>
                </a:lnTo>
                <a:lnTo>
                  <a:pt x="0" y="3430665"/>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38" name="Google Shape;138;p22"/>
          <p:cNvSpPr/>
          <p:nvPr/>
        </p:nvSpPr>
        <p:spPr>
          <a:xfrm>
            <a:off x="0" y="2570502"/>
            <a:ext cx="2572650" cy="2572999"/>
          </a:xfrm>
          <a:custGeom>
            <a:rect b="b" l="l" r="r" t="t"/>
            <a:pathLst>
              <a:path extrusionOk="0" h="3430665" w="3430200">
                <a:moveTo>
                  <a:pt x="3430200" y="0"/>
                </a:moveTo>
                <a:lnTo>
                  <a:pt x="3430200" y="3430665"/>
                </a:lnTo>
                <a:lnTo>
                  <a:pt x="0" y="3430665"/>
                </a:lnTo>
                <a:lnTo>
                  <a:pt x="0" y="341753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39" name="Google Shape;139;p22"/>
          <p:cNvSpPr/>
          <p:nvPr/>
        </p:nvSpPr>
        <p:spPr>
          <a:xfrm>
            <a:off x="1" y="1"/>
            <a:ext cx="2567839" cy="2578009"/>
          </a:xfrm>
          <a:custGeom>
            <a:rect b="b" l="l" r="r" t="t"/>
            <a:pathLst>
              <a:path extrusionOk="0" h="3437345" w="3423785">
                <a:moveTo>
                  <a:pt x="0" y="0"/>
                </a:moveTo>
                <a:lnTo>
                  <a:pt x="3423785" y="0"/>
                </a:lnTo>
                <a:lnTo>
                  <a:pt x="3423785" y="3437345"/>
                </a:lnTo>
                <a:lnTo>
                  <a:pt x="0" y="3437345"/>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40" name="Google Shape;140;p22"/>
          <p:cNvSpPr txBox="1"/>
          <p:nvPr>
            <p:ph type="title"/>
          </p:nvPr>
        </p:nvSpPr>
        <p:spPr>
          <a:xfrm>
            <a:off x="3168396" y="1707642"/>
            <a:ext cx="5074800" cy="5760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accent6"/>
              </a:buClr>
              <a:buSzPts val="3300"/>
              <a:buFont typeface="Arial Black"/>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 name="Google Shape;141;p22"/>
          <p:cNvSpPr txBox="1"/>
          <p:nvPr>
            <p:ph idx="1" type="body"/>
          </p:nvPr>
        </p:nvSpPr>
        <p:spPr>
          <a:xfrm>
            <a:off x="3168396" y="2417064"/>
            <a:ext cx="5074800" cy="2025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Clr>
                <a:schemeClr val="accent6"/>
              </a:buClr>
              <a:buSzPts val="1100"/>
              <a:buNone/>
              <a:defRPr sz="1100"/>
            </a:lvl1pPr>
            <a:lvl2pPr indent="-298450" lvl="1" marL="914400" rtl="0" algn="l">
              <a:lnSpc>
                <a:spcPct val="100000"/>
              </a:lnSpc>
              <a:spcBef>
                <a:spcPts val="300"/>
              </a:spcBef>
              <a:spcAft>
                <a:spcPts val="0"/>
              </a:spcAft>
              <a:buClr>
                <a:schemeClr val="accent6"/>
              </a:buClr>
              <a:buSzPts val="1100"/>
              <a:buChar char="•"/>
              <a:defRPr sz="1100"/>
            </a:lvl2pPr>
            <a:lvl3pPr indent="-298450" lvl="2" marL="1371600" rtl="0" algn="l">
              <a:lnSpc>
                <a:spcPct val="100000"/>
              </a:lnSpc>
              <a:spcBef>
                <a:spcPts val="300"/>
              </a:spcBef>
              <a:spcAft>
                <a:spcPts val="0"/>
              </a:spcAft>
              <a:buClr>
                <a:schemeClr val="accent6"/>
              </a:buClr>
              <a:buSzPts val="1100"/>
              <a:buChar char="•"/>
              <a:defRPr sz="1100"/>
            </a:lvl3pPr>
            <a:lvl4pPr indent="-298450" lvl="3" marL="1828800" rtl="0" algn="l">
              <a:lnSpc>
                <a:spcPct val="100000"/>
              </a:lnSpc>
              <a:spcBef>
                <a:spcPts val="300"/>
              </a:spcBef>
              <a:spcAft>
                <a:spcPts val="0"/>
              </a:spcAft>
              <a:buClr>
                <a:schemeClr val="accent6"/>
              </a:buClr>
              <a:buSzPts val="1100"/>
              <a:buChar char="•"/>
              <a:defRPr sz="1100"/>
            </a:lvl4pPr>
            <a:lvl5pPr indent="-298450" lvl="4" marL="2286000" rtl="0" algn="l">
              <a:lnSpc>
                <a:spcPct val="100000"/>
              </a:lnSpc>
              <a:spcBef>
                <a:spcPts val="300"/>
              </a:spcBef>
              <a:spcAft>
                <a:spcPts val="0"/>
              </a:spcAft>
              <a:buClr>
                <a:schemeClr val="accent6"/>
              </a:buClr>
              <a:buSzPts val="1100"/>
              <a:buChar char="•"/>
              <a:defRPr sz="11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2" name="Google Shape;142;p22"/>
          <p:cNvSpPr txBox="1"/>
          <p:nvPr>
            <p:ph idx="11" type="ftr"/>
          </p:nvPr>
        </p:nvSpPr>
        <p:spPr>
          <a:xfrm>
            <a:off x="3168396"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 name="Google Shape;143;p22"/>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44" name="Google Shape;144;p22"/>
          <p:cNvSpPr/>
          <p:nvPr/>
        </p:nvSpPr>
        <p:spPr>
          <a:xfrm>
            <a:off x="1" y="652"/>
            <a:ext cx="2567839" cy="2577358"/>
          </a:xfrm>
          <a:custGeom>
            <a:rect b="b" l="l" r="r" t="t"/>
            <a:pathLst>
              <a:path extrusionOk="0" h="3436477" w="3423785">
                <a:moveTo>
                  <a:pt x="0" y="0"/>
                </a:moveTo>
                <a:lnTo>
                  <a:pt x="3423785" y="3436477"/>
                </a:lnTo>
                <a:lnTo>
                  <a:pt x="0" y="343647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Title and Table">
    <p:spTree>
      <p:nvGrpSpPr>
        <p:cNvPr id="145" name="Shape 145"/>
        <p:cNvGrpSpPr/>
        <p:nvPr/>
      </p:nvGrpSpPr>
      <p:grpSpPr>
        <a:xfrm>
          <a:off x="0" y="0"/>
          <a:ext cx="0" cy="0"/>
          <a:chOff x="0" y="0"/>
          <a:chExt cx="0" cy="0"/>
        </a:xfrm>
      </p:grpSpPr>
      <p:sp>
        <p:nvSpPr>
          <p:cNvPr id="146" name="Google Shape;146;p23"/>
          <p:cNvSpPr/>
          <p:nvPr/>
        </p:nvSpPr>
        <p:spPr>
          <a:xfrm>
            <a:off x="7399579" y="0"/>
            <a:ext cx="1744421" cy="1635640"/>
          </a:xfrm>
          <a:custGeom>
            <a:rect b="b" l="l" r="r" t="t"/>
            <a:pathLst>
              <a:path extrusionOk="0" h="2180854" w="232589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47" name="Google Shape;147;p23"/>
          <p:cNvSpPr txBox="1"/>
          <p:nvPr>
            <p:ph type="title"/>
          </p:nvPr>
        </p:nvSpPr>
        <p:spPr>
          <a:xfrm>
            <a:off x="569214" y="912114"/>
            <a:ext cx="8003400" cy="576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8" name="Google Shape;148;p23"/>
          <p:cNvSpPr txBox="1"/>
          <p:nvPr>
            <p:ph idx="1" type="body"/>
          </p:nvPr>
        </p:nvSpPr>
        <p:spPr>
          <a:xfrm>
            <a:off x="566928" y="2119122"/>
            <a:ext cx="8010300" cy="21261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accent6"/>
              </a:buClr>
              <a:buSzPts val="1400"/>
              <a:buChar char="•"/>
              <a:defRPr sz="1400"/>
            </a:lvl1pPr>
            <a:lvl2pPr indent="-304800" lvl="1" marL="914400" rtl="0" algn="l">
              <a:lnSpc>
                <a:spcPct val="100000"/>
              </a:lnSpc>
              <a:spcBef>
                <a:spcPts val="300"/>
              </a:spcBef>
              <a:spcAft>
                <a:spcPts val="0"/>
              </a:spcAft>
              <a:buClr>
                <a:schemeClr val="accent6"/>
              </a:buClr>
              <a:buSzPts val="1200"/>
              <a:buChar char="•"/>
              <a:defRPr sz="1200"/>
            </a:lvl2pPr>
            <a:lvl3pPr indent="-298450" lvl="2" marL="1371600" rtl="0" algn="l">
              <a:lnSpc>
                <a:spcPct val="100000"/>
              </a:lnSpc>
              <a:spcBef>
                <a:spcPts val="300"/>
              </a:spcBef>
              <a:spcAft>
                <a:spcPts val="0"/>
              </a:spcAft>
              <a:buClr>
                <a:schemeClr val="accent6"/>
              </a:buClr>
              <a:buSzPts val="1100"/>
              <a:buChar char="•"/>
              <a:defRPr sz="1100"/>
            </a:lvl3pPr>
            <a:lvl4pPr indent="-285750" lvl="3" marL="1828800" rtl="0" algn="l">
              <a:lnSpc>
                <a:spcPct val="100000"/>
              </a:lnSpc>
              <a:spcBef>
                <a:spcPts val="300"/>
              </a:spcBef>
              <a:spcAft>
                <a:spcPts val="0"/>
              </a:spcAft>
              <a:buClr>
                <a:schemeClr val="accent6"/>
              </a:buClr>
              <a:buSzPts val="900"/>
              <a:buChar char="•"/>
              <a:defRPr sz="900"/>
            </a:lvl4pPr>
            <a:lvl5pPr indent="-285750" lvl="4" marL="2286000" rtl="0" algn="l">
              <a:lnSpc>
                <a:spcPct val="100000"/>
              </a:lnSpc>
              <a:spcBef>
                <a:spcPts val="300"/>
              </a:spcBef>
              <a:spcAft>
                <a:spcPts val="0"/>
              </a:spcAft>
              <a:buClr>
                <a:schemeClr val="accent6"/>
              </a:buClr>
              <a:buSzPts val="900"/>
              <a:buChar char="•"/>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9" name="Google Shape;149;p23"/>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 name="Google Shape;150;p23"/>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151" name="Shape 151"/>
        <p:cNvGrpSpPr/>
        <p:nvPr/>
      </p:nvGrpSpPr>
      <p:grpSpPr>
        <a:xfrm>
          <a:off x="0" y="0"/>
          <a:ext cx="0" cy="0"/>
          <a:chOff x="0" y="0"/>
          <a:chExt cx="0" cy="0"/>
        </a:xfrm>
      </p:grpSpPr>
      <p:sp>
        <p:nvSpPr>
          <p:cNvPr id="152" name="Google Shape;152;p24"/>
          <p:cNvSpPr/>
          <p:nvPr/>
        </p:nvSpPr>
        <p:spPr>
          <a:xfrm>
            <a:off x="0" y="0"/>
            <a:ext cx="2128838" cy="2143468"/>
          </a:xfrm>
          <a:custGeom>
            <a:rect b="b" l="l" r="r" t="t"/>
            <a:pathLst>
              <a:path extrusionOk="0" h="2857958" w="2838450">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53" name="Google Shape;153;p24"/>
          <p:cNvSpPr/>
          <p:nvPr/>
        </p:nvSpPr>
        <p:spPr>
          <a:xfrm>
            <a:off x="1" y="-1"/>
            <a:ext cx="1477970" cy="1492700"/>
          </a:xfrm>
          <a:custGeom>
            <a:rect b="b" l="l" r="r" t="t"/>
            <a:pathLst>
              <a:path extrusionOk="0" h="1990267" w="197062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54" name="Google Shape;154;p24"/>
          <p:cNvSpPr/>
          <p:nvPr/>
        </p:nvSpPr>
        <p:spPr>
          <a:xfrm>
            <a:off x="1" y="1"/>
            <a:ext cx="752587" cy="759761"/>
          </a:xfrm>
          <a:custGeom>
            <a:rect b="b" l="l" r="r" t="t"/>
            <a:pathLst>
              <a:path extrusionOk="0" h="1013015" w="1003449">
                <a:moveTo>
                  <a:pt x="0" y="0"/>
                </a:moveTo>
                <a:lnTo>
                  <a:pt x="1003449" y="0"/>
                </a:lnTo>
                <a:lnTo>
                  <a:pt x="998306" y="100639"/>
                </a:lnTo>
                <a:cubicBezTo>
                  <a:pt x="949402" y="576784"/>
                  <a:pt x="566756" y="959471"/>
                  <a:pt x="90663" y="1008380"/>
                </a:cubicBezTo>
                <a:lnTo>
                  <a:pt x="0" y="101301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55" name="Google Shape;155;p24"/>
          <p:cNvSpPr txBox="1"/>
          <p:nvPr>
            <p:ph type="title"/>
          </p:nvPr>
        </p:nvSpPr>
        <p:spPr>
          <a:xfrm>
            <a:off x="569214" y="912114"/>
            <a:ext cx="8003400" cy="576000"/>
          </a:xfrm>
          <a:prstGeom prst="rect">
            <a:avLst/>
          </a:prstGeom>
          <a:noFill/>
          <a:ln>
            <a:noFill/>
          </a:ln>
        </p:spPr>
        <p:txBody>
          <a:bodyPr anchorCtr="0" anchor="t" bIns="34275" lIns="68575" spcFirstLastPara="1" rIns="68575" wrap="square" tIns="34275">
            <a:normAutofit/>
          </a:bodyPr>
          <a:lstStyle>
            <a:lvl1pPr lvl="0" rtl="0" algn="ctr">
              <a:lnSpc>
                <a:spcPct val="100000"/>
              </a:lnSpc>
              <a:spcBef>
                <a:spcPts val="0"/>
              </a:spcBef>
              <a:spcAft>
                <a:spcPts val="0"/>
              </a:spcAft>
              <a:buClr>
                <a:schemeClr val="accent6"/>
              </a:buClr>
              <a:buSzPts val="3300"/>
              <a:buFont typeface="Arial Black"/>
              <a:buNone/>
              <a:defRPr>
                <a:solidFill>
                  <a:schemeClr val="accent6"/>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6" name="Google Shape;156;p24"/>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descr="preencoded.png" id="157" name="Google Shape;157;p24"/>
          <p:cNvSpPr/>
          <p:nvPr/>
        </p:nvSpPr>
        <p:spPr>
          <a:xfrm>
            <a:off x="1093749" y="442600"/>
            <a:ext cx="581266" cy="581266"/>
          </a:xfrm>
          <a:custGeom>
            <a:rect b="b" l="l" r="r" t="t"/>
            <a:pathLst>
              <a:path extrusionOk="0" h="775021" w="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58" name="Google Shape;158;p24"/>
          <p:cNvSpPr txBox="1"/>
          <p:nvPr>
            <p:ph idx="1" type="body"/>
          </p:nvPr>
        </p:nvSpPr>
        <p:spPr>
          <a:xfrm>
            <a:off x="514004" y="2263140"/>
            <a:ext cx="1495200" cy="418200"/>
          </a:xfrm>
          <a:prstGeom prst="rect">
            <a:avLst/>
          </a:prstGeom>
          <a:solidFill>
            <a:schemeClr val="accent3"/>
          </a:solidFill>
          <a:ln>
            <a:noFill/>
          </a:ln>
        </p:spPr>
        <p:txBody>
          <a:bodyPr anchorCtr="0" anchor="ctr" bIns="0" lIns="0" spcFirstLastPara="1" rIns="0" wrap="square" tIns="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9" name="Google Shape;159;p24"/>
          <p:cNvSpPr txBox="1"/>
          <p:nvPr>
            <p:ph idx="2" type="body"/>
          </p:nvPr>
        </p:nvSpPr>
        <p:spPr>
          <a:xfrm>
            <a:off x="2175683" y="2263140"/>
            <a:ext cx="1495200" cy="418200"/>
          </a:xfrm>
          <a:prstGeom prst="rect">
            <a:avLst/>
          </a:prstGeom>
          <a:solidFill>
            <a:schemeClr val="accent1"/>
          </a:solidFill>
          <a:ln>
            <a:noFill/>
          </a:ln>
        </p:spPr>
        <p:txBody>
          <a:bodyPr anchorCtr="0" anchor="ctr" bIns="0" lIns="0" spcFirstLastPara="1" rIns="0" wrap="square" tIns="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0" name="Google Shape;160;p24"/>
          <p:cNvSpPr txBox="1"/>
          <p:nvPr>
            <p:ph idx="3" type="body"/>
          </p:nvPr>
        </p:nvSpPr>
        <p:spPr>
          <a:xfrm>
            <a:off x="3837363" y="2263140"/>
            <a:ext cx="1495200" cy="418200"/>
          </a:xfrm>
          <a:prstGeom prst="rect">
            <a:avLst/>
          </a:prstGeom>
          <a:solidFill>
            <a:schemeClr val="accent3"/>
          </a:solidFill>
          <a:ln>
            <a:noFill/>
          </a:ln>
        </p:spPr>
        <p:txBody>
          <a:bodyPr anchorCtr="0" anchor="ctr" bIns="0" lIns="0" spcFirstLastPara="1" rIns="0" wrap="square" tIns="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1" name="Google Shape;161;p24"/>
          <p:cNvSpPr txBox="1"/>
          <p:nvPr>
            <p:ph idx="4" type="body"/>
          </p:nvPr>
        </p:nvSpPr>
        <p:spPr>
          <a:xfrm>
            <a:off x="5499043" y="2263140"/>
            <a:ext cx="1495200" cy="418200"/>
          </a:xfrm>
          <a:prstGeom prst="rect">
            <a:avLst/>
          </a:prstGeom>
          <a:solidFill>
            <a:schemeClr val="accent1"/>
          </a:solidFill>
          <a:ln>
            <a:noFill/>
          </a:ln>
        </p:spPr>
        <p:txBody>
          <a:bodyPr anchorCtr="0" anchor="ctr" bIns="0" lIns="0" spcFirstLastPara="1" rIns="0" wrap="square" tIns="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2" name="Google Shape;162;p24"/>
          <p:cNvSpPr txBox="1"/>
          <p:nvPr>
            <p:ph idx="5" type="body"/>
          </p:nvPr>
        </p:nvSpPr>
        <p:spPr>
          <a:xfrm>
            <a:off x="7160722" y="2263140"/>
            <a:ext cx="1495200" cy="418200"/>
          </a:xfrm>
          <a:prstGeom prst="rect">
            <a:avLst/>
          </a:prstGeom>
          <a:solidFill>
            <a:schemeClr val="accent3"/>
          </a:solidFill>
          <a:ln>
            <a:noFill/>
          </a:ln>
        </p:spPr>
        <p:txBody>
          <a:bodyPr anchorCtr="0" anchor="ctr" bIns="0" lIns="0" spcFirstLastPara="1" rIns="0" wrap="square" tIns="0">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228600" lvl="1" marL="914400" rtl="0" algn="l">
              <a:lnSpc>
                <a:spcPct val="100000"/>
              </a:lnSpc>
              <a:spcBef>
                <a:spcPts val="300"/>
              </a:spcBef>
              <a:spcAft>
                <a:spcPts val="0"/>
              </a:spcAft>
              <a:buClr>
                <a:schemeClr val="accent6"/>
              </a:buClr>
              <a:buSzPts val="1500"/>
              <a:buNone/>
              <a:defRPr b="1" sz="1500"/>
            </a:lvl2pPr>
            <a:lvl3pPr indent="-228600" lvl="2" marL="1371600" rtl="0" algn="l">
              <a:lnSpc>
                <a:spcPct val="100000"/>
              </a:lnSpc>
              <a:spcBef>
                <a:spcPts val="300"/>
              </a:spcBef>
              <a:spcAft>
                <a:spcPts val="0"/>
              </a:spcAft>
              <a:buClr>
                <a:schemeClr val="accent6"/>
              </a:buClr>
              <a:buSzPts val="1400"/>
              <a:buNone/>
              <a:defRPr b="1" sz="1400"/>
            </a:lvl3pPr>
            <a:lvl4pPr indent="-228600" lvl="3" marL="1828800" rtl="0" algn="l">
              <a:lnSpc>
                <a:spcPct val="100000"/>
              </a:lnSpc>
              <a:spcBef>
                <a:spcPts val="300"/>
              </a:spcBef>
              <a:spcAft>
                <a:spcPts val="0"/>
              </a:spcAft>
              <a:buClr>
                <a:schemeClr val="accent6"/>
              </a:buClr>
              <a:buSzPts val="1200"/>
              <a:buNone/>
              <a:defRPr b="1" sz="1200"/>
            </a:lvl4pPr>
            <a:lvl5pPr indent="-228600" lvl="4" marL="2286000" rtl="0" algn="l">
              <a:lnSpc>
                <a:spcPct val="100000"/>
              </a:lnSpc>
              <a:spcBef>
                <a:spcPts val="300"/>
              </a:spcBef>
              <a:spcAft>
                <a:spcPts val="0"/>
              </a:spcAft>
              <a:buClr>
                <a:schemeClr val="accent6"/>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63" name="Google Shape;163;p24"/>
          <p:cNvSpPr txBox="1"/>
          <p:nvPr>
            <p:ph idx="6" type="body"/>
          </p:nvPr>
        </p:nvSpPr>
        <p:spPr>
          <a:xfrm>
            <a:off x="514004" y="3559302"/>
            <a:ext cx="1495200" cy="596700"/>
          </a:xfrm>
          <a:prstGeom prst="rect">
            <a:avLst/>
          </a:prstGeom>
          <a:noFill/>
          <a:ln>
            <a:noFill/>
          </a:ln>
        </p:spPr>
        <p:txBody>
          <a:bodyPr anchorCtr="0" anchor="t" bIns="34275" lIns="0" spcFirstLastPara="1" rIns="0"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 name="Google Shape;164;p24"/>
          <p:cNvSpPr txBox="1"/>
          <p:nvPr>
            <p:ph idx="7" type="body"/>
          </p:nvPr>
        </p:nvSpPr>
        <p:spPr>
          <a:xfrm>
            <a:off x="2175683" y="3559302"/>
            <a:ext cx="1495200" cy="596700"/>
          </a:xfrm>
          <a:prstGeom prst="rect">
            <a:avLst/>
          </a:prstGeom>
          <a:noFill/>
          <a:ln>
            <a:noFill/>
          </a:ln>
        </p:spPr>
        <p:txBody>
          <a:bodyPr anchorCtr="0" anchor="t" bIns="34275" lIns="0" spcFirstLastPara="1" rIns="0"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5" name="Google Shape;165;p24"/>
          <p:cNvSpPr txBox="1"/>
          <p:nvPr>
            <p:ph idx="8" type="body"/>
          </p:nvPr>
        </p:nvSpPr>
        <p:spPr>
          <a:xfrm>
            <a:off x="3837363" y="3559302"/>
            <a:ext cx="1495200" cy="596700"/>
          </a:xfrm>
          <a:prstGeom prst="rect">
            <a:avLst/>
          </a:prstGeom>
          <a:noFill/>
          <a:ln>
            <a:noFill/>
          </a:ln>
        </p:spPr>
        <p:txBody>
          <a:bodyPr anchorCtr="0" anchor="t" bIns="34275" lIns="0" spcFirstLastPara="1" rIns="0"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6" name="Google Shape;166;p24"/>
          <p:cNvSpPr txBox="1"/>
          <p:nvPr>
            <p:ph idx="9" type="body"/>
          </p:nvPr>
        </p:nvSpPr>
        <p:spPr>
          <a:xfrm>
            <a:off x="5499043" y="3559302"/>
            <a:ext cx="1495200" cy="596700"/>
          </a:xfrm>
          <a:prstGeom prst="rect">
            <a:avLst/>
          </a:prstGeom>
          <a:noFill/>
          <a:ln>
            <a:noFill/>
          </a:ln>
        </p:spPr>
        <p:txBody>
          <a:bodyPr anchorCtr="0" anchor="t" bIns="34275" lIns="0" spcFirstLastPara="1" rIns="0"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7" name="Google Shape;167;p24"/>
          <p:cNvSpPr txBox="1"/>
          <p:nvPr>
            <p:ph idx="13" type="body"/>
          </p:nvPr>
        </p:nvSpPr>
        <p:spPr>
          <a:xfrm>
            <a:off x="7160722" y="3559302"/>
            <a:ext cx="1495200" cy="596700"/>
          </a:xfrm>
          <a:prstGeom prst="rect">
            <a:avLst/>
          </a:prstGeom>
          <a:noFill/>
          <a:ln>
            <a:noFill/>
          </a:ln>
        </p:spPr>
        <p:txBody>
          <a:bodyPr anchorCtr="0" anchor="t" bIns="34275" lIns="0" spcFirstLastPara="1" rIns="0" wrap="square" tIns="34275">
            <a:noAutofit/>
          </a:bodyPr>
          <a:lstStyle>
            <a:lvl1pPr indent="-228600" lvl="0" marL="457200" rtl="0" algn="ctr">
              <a:lnSpc>
                <a:spcPct val="100000"/>
              </a:lnSpc>
              <a:spcBef>
                <a:spcPts val="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168" name="Google Shape;168;p24"/>
          <p:cNvCxnSpPr/>
          <p:nvPr/>
        </p:nvCxnSpPr>
        <p:spPr>
          <a:xfrm>
            <a:off x="554549" y="3140761"/>
            <a:ext cx="8109300" cy="0"/>
          </a:xfrm>
          <a:prstGeom prst="straightConnector1">
            <a:avLst/>
          </a:prstGeom>
          <a:noFill/>
          <a:ln cap="flat" cmpd="sng" w="12700">
            <a:solidFill>
              <a:srgbClr val="F1D0D0"/>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p:cSld name="Summary">
    <p:spTree>
      <p:nvGrpSpPr>
        <p:cNvPr id="169" name="Shape 169"/>
        <p:cNvGrpSpPr/>
        <p:nvPr/>
      </p:nvGrpSpPr>
      <p:grpSpPr>
        <a:xfrm>
          <a:off x="0" y="0"/>
          <a:ext cx="0" cy="0"/>
          <a:chOff x="0" y="0"/>
          <a:chExt cx="0" cy="0"/>
        </a:xfrm>
      </p:grpSpPr>
      <p:sp>
        <p:nvSpPr>
          <p:cNvPr descr="preencoded.png" id="170" name="Google Shape;170;p25"/>
          <p:cNvSpPr/>
          <p:nvPr/>
        </p:nvSpPr>
        <p:spPr>
          <a:xfrm>
            <a:off x="6568679" y="-10715"/>
            <a:ext cx="2575322" cy="2589609"/>
          </a:xfrm>
          <a:custGeom>
            <a:rect b="b" l="l" r="r" t="t"/>
            <a:pathLst>
              <a:path extrusionOk="0" h="3452812" w="3433763">
                <a:moveTo>
                  <a:pt x="3433763" y="0"/>
                </a:moveTo>
                <a:lnTo>
                  <a:pt x="3433763" y="3452813"/>
                </a:lnTo>
                <a:lnTo>
                  <a:pt x="0" y="3452813"/>
                </a:lnTo>
                <a:cubicBezTo>
                  <a:pt x="0" y="1545912"/>
                  <a:pt x="1537383" y="0"/>
                  <a:pt x="3433763"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descr="preencoded.png" id="171" name="Google Shape;171;p25"/>
          <p:cNvSpPr/>
          <p:nvPr/>
        </p:nvSpPr>
        <p:spPr>
          <a:xfrm>
            <a:off x="6568679" y="2578894"/>
            <a:ext cx="2575322" cy="2575321"/>
          </a:xfrm>
          <a:custGeom>
            <a:rect b="b" l="l" r="r" t="t"/>
            <a:pathLst>
              <a:path extrusionOk="0" h="3433762" w="3433763">
                <a:moveTo>
                  <a:pt x="0" y="0"/>
                </a:moveTo>
                <a:lnTo>
                  <a:pt x="3433763" y="0"/>
                </a:lnTo>
                <a:lnTo>
                  <a:pt x="3433763" y="3433763"/>
                </a:lnTo>
                <a:cubicBezTo>
                  <a:pt x="1537383" y="3433763"/>
                  <a:pt x="0" y="1896380"/>
                  <a:pt x="0" y="0"/>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descr="preencoded.png" id="172" name="Google Shape;172;p25"/>
          <p:cNvSpPr/>
          <p:nvPr/>
        </p:nvSpPr>
        <p:spPr>
          <a:xfrm flipH="1" rot="10800000">
            <a:off x="7493794" y="935831"/>
            <a:ext cx="1650206" cy="1635919"/>
          </a:xfrm>
          <a:custGeom>
            <a:rect b="b" l="l" r="r" t="t"/>
            <a:pathLst>
              <a:path extrusionOk="0" h="2181225" w="2200275">
                <a:moveTo>
                  <a:pt x="0" y="0"/>
                </a:moveTo>
                <a:cubicBezTo>
                  <a:pt x="0" y="1204689"/>
                  <a:pt x="985061" y="2181225"/>
                  <a:pt x="2200275" y="2181225"/>
                </a:cubicBezTo>
                <a:lnTo>
                  <a:pt x="2200275" y="0"/>
                </a:lnTo>
                <a:lnTo>
                  <a:pt x="0" y="0"/>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descr="preencoded.png" id="173" name="Google Shape;173;p25"/>
          <p:cNvSpPr/>
          <p:nvPr/>
        </p:nvSpPr>
        <p:spPr>
          <a:xfrm flipH="1" rot="10800000">
            <a:off x="-15065" y="3435038"/>
            <a:ext cx="1708461" cy="1708461"/>
          </a:xfrm>
          <a:custGeom>
            <a:rect b="b" l="l" r="r" t="t"/>
            <a:pathLst>
              <a:path extrusionOk="0" h="2277948" w="2277948">
                <a:moveTo>
                  <a:pt x="0" y="2277948"/>
                </a:moveTo>
                <a:cubicBezTo>
                  <a:pt x="1258034" y="2277948"/>
                  <a:pt x="2277948" y="1258034"/>
                  <a:pt x="2277948" y="0"/>
                </a:cubicBezTo>
                <a:lnTo>
                  <a:pt x="0" y="0"/>
                </a:lnTo>
                <a:lnTo>
                  <a:pt x="0" y="2277948"/>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pic>
        <p:nvPicPr>
          <p:cNvPr descr="preencoded.png" id="174" name="Google Shape;174;p25"/>
          <p:cNvPicPr preferRelativeResize="0"/>
          <p:nvPr/>
        </p:nvPicPr>
        <p:blipFill rotWithShape="1">
          <a:blip r:embed="rId2">
            <a:alphaModFix/>
          </a:blip>
          <a:srcRect b="0" l="0" r="0" t="0"/>
          <a:stretch/>
        </p:blipFill>
        <p:spPr>
          <a:xfrm>
            <a:off x="7493915" y="2580952"/>
            <a:ext cx="1650088" cy="1650088"/>
          </a:xfrm>
          <a:prstGeom prst="rect">
            <a:avLst/>
          </a:prstGeom>
          <a:noFill/>
          <a:ln>
            <a:noFill/>
          </a:ln>
        </p:spPr>
      </p:pic>
      <p:sp>
        <p:nvSpPr>
          <p:cNvPr descr="preencoded.png" id="175" name="Google Shape;175;p25"/>
          <p:cNvSpPr/>
          <p:nvPr/>
        </p:nvSpPr>
        <p:spPr>
          <a:xfrm>
            <a:off x="1280969" y="4250712"/>
            <a:ext cx="581266" cy="581266"/>
          </a:xfrm>
          <a:custGeom>
            <a:rect b="b" l="l" r="r" t="t"/>
            <a:pathLst>
              <a:path extrusionOk="0" h="775021" w="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76" name="Google Shape;176;p25"/>
          <p:cNvSpPr txBox="1"/>
          <p:nvPr>
            <p:ph type="title"/>
          </p:nvPr>
        </p:nvSpPr>
        <p:spPr>
          <a:xfrm>
            <a:off x="1131570" y="1412748"/>
            <a:ext cx="5074800" cy="5760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accent6"/>
              </a:buClr>
              <a:buSzPts val="3300"/>
              <a:buFont typeface="Arial Black"/>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 name="Google Shape;177;p25"/>
          <p:cNvSpPr txBox="1"/>
          <p:nvPr>
            <p:ph idx="1" type="body"/>
          </p:nvPr>
        </p:nvSpPr>
        <p:spPr>
          <a:xfrm>
            <a:off x="1131570" y="2128266"/>
            <a:ext cx="4409700" cy="2025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Clr>
                <a:schemeClr val="accent6"/>
              </a:buClr>
              <a:buSzPts val="1100"/>
              <a:buNone/>
              <a:defRPr sz="1100"/>
            </a:lvl1pPr>
            <a:lvl2pPr indent="-298450" lvl="1" marL="914400" rtl="0" algn="l">
              <a:lnSpc>
                <a:spcPct val="100000"/>
              </a:lnSpc>
              <a:spcBef>
                <a:spcPts val="300"/>
              </a:spcBef>
              <a:spcAft>
                <a:spcPts val="0"/>
              </a:spcAft>
              <a:buClr>
                <a:schemeClr val="accent6"/>
              </a:buClr>
              <a:buSzPts val="1100"/>
              <a:buChar char="•"/>
              <a:defRPr sz="1100"/>
            </a:lvl2pPr>
            <a:lvl3pPr indent="-298450" lvl="2" marL="1371600" rtl="0" algn="l">
              <a:lnSpc>
                <a:spcPct val="100000"/>
              </a:lnSpc>
              <a:spcBef>
                <a:spcPts val="300"/>
              </a:spcBef>
              <a:spcAft>
                <a:spcPts val="0"/>
              </a:spcAft>
              <a:buClr>
                <a:schemeClr val="accent6"/>
              </a:buClr>
              <a:buSzPts val="1100"/>
              <a:buChar char="•"/>
              <a:defRPr sz="1100"/>
            </a:lvl3pPr>
            <a:lvl4pPr indent="-298450" lvl="3" marL="1828800" rtl="0" algn="l">
              <a:lnSpc>
                <a:spcPct val="100000"/>
              </a:lnSpc>
              <a:spcBef>
                <a:spcPts val="300"/>
              </a:spcBef>
              <a:spcAft>
                <a:spcPts val="0"/>
              </a:spcAft>
              <a:buClr>
                <a:schemeClr val="accent6"/>
              </a:buClr>
              <a:buSzPts val="1100"/>
              <a:buChar char="•"/>
              <a:defRPr sz="1100"/>
            </a:lvl4pPr>
            <a:lvl5pPr indent="-298450" lvl="4" marL="2286000" rtl="0" algn="l">
              <a:lnSpc>
                <a:spcPct val="100000"/>
              </a:lnSpc>
              <a:spcBef>
                <a:spcPts val="300"/>
              </a:spcBef>
              <a:spcAft>
                <a:spcPts val="0"/>
              </a:spcAft>
              <a:buClr>
                <a:schemeClr val="accent6"/>
              </a:buClr>
              <a:buSzPts val="1100"/>
              <a:buChar char="•"/>
              <a:defRPr sz="11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8" name="Google Shape;178;p25"/>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79" name="Google Shape;179;p25"/>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0" name="Shape 180"/>
        <p:cNvGrpSpPr/>
        <p:nvPr/>
      </p:nvGrpSpPr>
      <p:grpSpPr>
        <a:xfrm>
          <a:off x="0" y="0"/>
          <a:ext cx="0" cy="0"/>
          <a:chOff x="0" y="0"/>
          <a:chExt cx="0" cy="0"/>
        </a:xfrm>
      </p:grpSpPr>
      <p:sp>
        <p:nvSpPr>
          <p:cNvPr id="181" name="Google Shape;181;p26"/>
          <p:cNvSpPr/>
          <p:nvPr/>
        </p:nvSpPr>
        <p:spPr>
          <a:xfrm>
            <a:off x="1" y="0"/>
            <a:ext cx="1682120" cy="1577225"/>
          </a:xfrm>
          <a:custGeom>
            <a:rect b="b" l="l" r="r" t="t"/>
            <a:pathLst>
              <a:path extrusionOk="0" h="2102966" w="2242827">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82" name="Google Shape;182;p26"/>
          <p:cNvSpPr/>
          <p:nvPr/>
        </p:nvSpPr>
        <p:spPr>
          <a:xfrm rot="10800000">
            <a:off x="7461880" y="3566276"/>
            <a:ext cx="1682120" cy="1577224"/>
          </a:xfrm>
          <a:custGeom>
            <a:rect b="b" l="l" r="r" t="t"/>
            <a:pathLst>
              <a:path extrusionOk="0" h="2102966" w="2242827">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83" name="Google Shape;183;p26"/>
          <p:cNvSpPr txBox="1"/>
          <p:nvPr>
            <p:ph type="title"/>
          </p:nvPr>
        </p:nvSpPr>
        <p:spPr>
          <a:xfrm>
            <a:off x="569214" y="912114"/>
            <a:ext cx="8003400" cy="576000"/>
          </a:xfrm>
          <a:prstGeom prst="rect">
            <a:avLst/>
          </a:prstGeom>
          <a:noFill/>
          <a:ln>
            <a:noFill/>
          </a:ln>
        </p:spPr>
        <p:txBody>
          <a:bodyPr anchorCtr="0" anchor="t" bIns="34275" lIns="68575" spcFirstLastPara="1" rIns="68575" wrap="square" tIns="34275">
            <a:normAutofit/>
          </a:bodyPr>
          <a:lstStyle>
            <a:lvl1pPr lvl="0" rtl="0" algn="ctr">
              <a:lnSpc>
                <a:spcPct val="270833"/>
              </a:lnSpc>
              <a:spcBef>
                <a:spcPts val="0"/>
              </a:spcBef>
              <a:spcAft>
                <a:spcPts val="0"/>
              </a:spcAft>
              <a:buClr>
                <a:schemeClr val="accent6"/>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 name="Google Shape;184;p26"/>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 name="Google Shape;185;p26"/>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86" name="Shape 186"/>
        <p:cNvGrpSpPr/>
        <p:nvPr/>
      </p:nvGrpSpPr>
      <p:grpSpPr>
        <a:xfrm>
          <a:off x="0" y="0"/>
          <a:ext cx="0" cy="0"/>
          <a:chOff x="0" y="0"/>
          <a:chExt cx="0" cy="0"/>
        </a:xfrm>
      </p:grpSpPr>
      <p:sp>
        <p:nvSpPr>
          <p:cNvPr id="187" name="Google Shape;187;p27"/>
          <p:cNvSpPr txBox="1"/>
          <p:nvPr>
            <p:ph type="title"/>
          </p:nvPr>
        </p:nvSpPr>
        <p:spPr>
          <a:xfrm>
            <a:off x="3291840" y="1796796"/>
            <a:ext cx="5260200" cy="1220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6"/>
              </a:buClr>
              <a:buSzPts val="2500"/>
              <a:buFont typeface="Arial"/>
              <a:buNone/>
              <a:defRPr b="1" sz="2500">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8" name="Google Shape;188;p27"/>
          <p:cNvSpPr txBox="1"/>
          <p:nvPr>
            <p:ph idx="1" type="body"/>
          </p:nvPr>
        </p:nvSpPr>
        <p:spPr>
          <a:xfrm>
            <a:off x="2708910" y="1488186"/>
            <a:ext cx="576000" cy="1220700"/>
          </a:xfrm>
          <a:prstGeom prst="rect">
            <a:avLst/>
          </a:prstGeom>
          <a:noFill/>
          <a:ln>
            <a:noFill/>
          </a:ln>
        </p:spPr>
        <p:txBody>
          <a:bodyPr anchorCtr="0" anchor="t" bIns="41150" lIns="68575" spcFirstLastPara="1" rIns="68575" wrap="square" tIns="34275">
            <a:noAutofit/>
          </a:bodyPr>
          <a:lstStyle>
            <a:lvl1pPr indent="-228600" lvl="0" marL="457200" rtl="0" algn="l">
              <a:lnSpc>
                <a:spcPct val="100000"/>
              </a:lnSpc>
              <a:spcBef>
                <a:spcPts val="300"/>
              </a:spcBef>
              <a:spcAft>
                <a:spcPts val="0"/>
              </a:spcAft>
              <a:buClr>
                <a:schemeClr val="accent6"/>
              </a:buClr>
              <a:buSzPts val="7500"/>
              <a:buNone/>
              <a:defRPr b="1" sz="75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9" name="Google Shape;189;p27"/>
          <p:cNvSpPr txBox="1"/>
          <p:nvPr>
            <p:ph idx="2" type="body"/>
          </p:nvPr>
        </p:nvSpPr>
        <p:spPr>
          <a:xfrm>
            <a:off x="3291840" y="3231356"/>
            <a:ext cx="2949000" cy="44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00"/>
              </a:spcBef>
              <a:spcAft>
                <a:spcPts val="0"/>
              </a:spcAft>
              <a:buClr>
                <a:schemeClr val="accent6"/>
              </a:buClr>
              <a:buSzPts val="1800"/>
              <a:buNone/>
              <a:defRPr sz="18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0" name="Google Shape;190;p27"/>
          <p:cNvSpPr txBox="1"/>
          <p:nvPr>
            <p:ph idx="3" type="body"/>
          </p:nvPr>
        </p:nvSpPr>
        <p:spPr>
          <a:xfrm>
            <a:off x="7125462" y="2407158"/>
            <a:ext cx="576000" cy="1220700"/>
          </a:xfrm>
          <a:prstGeom prst="rect">
            <a:avLst/>
          </a:prstGeom>
          <a:noFill/>
          <a:ln>
            <a:noFill/>
          </a:ln>
        </p:spPr>
        <p:txBody>
          <a:bodyPr anchorCtr="0" anchor="t" bIns="41150" lIns="68575" spcFirstLastPara="1" rIns="68575" wrap="square" tIns="34275">
            <a:noAutofit/>
          </a:bodyPr>
          <a:lstStyle>
            <a:lvl1pPr indent="-228600" lvl="0" marL="457200" rtl="0" algn="l">
              <a:lnSpc>
                <a:spcPct val="100000"/>
              </a:lnSpc>
              <a:spcBef>
                <a:spcPts val="300"/>
              </a:spcBef>
              <a:spcAft>
                <a:spcPts val="0"/>
              </a:spcAft>
              <a:buClr>
                <a:schemeClr val="accent6"/>
              </a:buClr>
              <a:buSzPts val="7500"/>
              <a:buNone/>
              <a:defRPr b="1" sz="75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preencoded.png" id="191" name="Google Shape;191;p27"/>
          <p:cNvSpPr/>
          <p:nvPr/>
        </p:nvSpPr>
        <p:spPr>
          <a:xfrm>
            <a:off x="-5338" y="0"/>
            <a:ext cx="1913239" cy="5143500"/>
          </a:xfrm>
          <a:custGeom>
            <a:rect b="b" l="l" r="r" t="t"/>
            <a:pathLst>
              <a:path extrusionOk="0" h="6858000" w="2550985">
                <a:moveTo>
                  <a:pt x="2550985" y="0"/>
                </a:moveTo>
                <a:lnTo>
                  <a:pt x="0" y="0"/>
                </a:lnTo>
                <a:lnTo>
                  <a:pt x="0" y="6858000"/>
                </a:lnTo>
                <a:lnTo>
                  <a:pt x="2550985" y="6858000"/>
                </a:lnTo>
                <a:lnTo>
                  <a:pt x="2550985" y="0"/>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92" name="Google Shape;192;p27"/>
          <p:cNvSpPr/>
          <p:nvPr/>
        </p:nvSpPr>
        <p:spPr>
          <a:xfrm>
            <a:off x="-7061" y="0"/>
            <a:ext cx="1911443" cy="1916721"/>
          </a:xfrm>
          <a:custGeom>
            <a:rect b="b" l="l" r="r" t="t"/>
            <a:pathLst>
              <a:path extrusionOk="0" h="2555628" w="2548591">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descr="preencoded.png" id="193" name="Google Shape;193;p27"/>
          <p:cNvSpPr/>
          <p:nvPr/>
        </p:nvSpPr>
        <p:spPr>
          <a:xfrm>
            <a:off x="1907901" y="0"/>
            <a:ext cx="1920255" cy="1920255"/>
          </a:xfrm>
          <a:custGeom>
            <a:rect b="b" l="l" r="r" t="t"/>
            <a:pathLst>
              <a:path extrusionOk="0" h="2560340" w="2560340">
                <a:moveTo>
                  <a:pt x="0" y="2560340"/>
                </a:moveTo>
                <a:cubicBezTo>
                  <a:pt x="1414079" y="2560340"/>
                  <a:pt x="2560340" y="1414079"/>
                  <a:pt x="2560340" y="0"/>
                </a:cubicBezTo>
                <a:lnTo>
                  <a:pt x="0" y="0"/>
                </a:lnTo>
                <a:lnTo>
                  <a:pt x="0" y="2560340"/>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94" name="Google Shape;194;p27"/>
          <p:cNvSpPr/>
          <p:nvPr/>
        </p:nvSpPr>
        <p:spPr>
          <a:xfrm flipH="1">
            <a:off x="1901437" y="3231349"/>
            <a:ext cx="1913240" cy="1920332"/>
          </a:xfrm>
          <a:custGeom>
            <a:rect b="b" l="l" r="r" t="t"/>
            <a:pathLst>
              <a:path extrusionOk="0" h="1083" w="1079">
                <a:moveTo>
                  <a:pt x="0" y="1083"/>
                </a:moveTo>
                <a:lnTo>
                  <a:pt x="1079" y="1083"/>
                </a:lnTo>
                <a:lnTo>
                  <a:pt x="1079" y="0"/>
                </a:lnTo>
                <a:lnTo>
                  <a:pt x="0" y="1083"/>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95" name="Google Shape;195;p27"/>
          <p:cNvSpPr/>
          <p:nvPr/>
        </p:nvSpPr>
        <p:spPr>
          <a:xfrm flipH="1">
            <a:off x="-7964" y="3231349"/>
            <a:ext cx="1913240" cy="1920332"/>
          </a:xfrm>
          <a:custGeom>
            <a:rect b="b" l="l" r="r" t="t"/>
            <a:pathLst>
              <a:path extrusionOk="0" h="1083" w="1079">
                <a:moveTo>
                  <a:pt x="0" y="1083"/>
                </a:moveTo>
                <a:lnTo>
                  <a:pt x="1079" y="1083"/>
                </a:lnTo>
                <a:lnTo>
                  <a:pt x="1079" y="0"/>
                </a:lnTo>
                <a:lnTo>
                  <a:pt x="0" y="108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196" name="Google Shape;196;p27"/>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97" name="Shape 197"/>
        <p:cNvGrpSpPr/>
        <p:nvPr/>
      </p:nvGrpSpPr>
      <p:grpSpPr>
        <a:xfrm>
          <a:off x="0" y="0"/>
          <a:ext cx="0" cy="0"/>
          <a:chOff x="0" y="0"/>
          <a:chExt cx="0" cy="0"/>
        </a:xfrm>
      </p:grpSpPr>
      <p:grpSp>
        <p:nvGrpSpPr>
          <p:cNvPr id="198" name="Google Shape;198;p28"/>
          <p:cNvGrpSpPr/>
          <p:nvPr/>
        </p:nvGrpSpPr>
        <p:grpSpPr>
          <a:xfrm>
            <a:off x="4839375" y="2553839"/>
            <a:ext cx="4304985" cy="2601105"/>
            <a:chOff x="5009037" y="2525712"/>
            <a:chExt cx="7170194" cy="4332287"/>
          </a:xfrm>
        </p:grpSpPr>
        <p:sp>
          <p:nvSpPr>
            <p:cNvPr id="199" name="Google Shape;199;p28"/>
            <p:cNvSpPr/>
            <p:nvPr/>
          </p:nvSpPr>
          <p:spPr>
            <a:xfrm>
              <a:off x="5009037" y="2525712"/>
              <a:ext cx="3601721" cy="4332287"/>
            </a:xfrm>
            <a:custGeom>
              <a:rect b="b" l="l" r="r" t="t"/>
              <a:pathLst>
                <a:path extrusionOk="0" h="1441" w="1198">
                  <a:moveTo>
                    <a:pt x="1198" y="0"/>
                  </a:moveTo>
                  <a:lnTo>
                    <a:pt x="0" y="1441"/>
                  </a:lnTo>
                  <a:lnTo>
                    <a:pt x="1198" y="1441"/>
                  </a:lnTo>
                  <a:lnTo>
                    <a:pt x="119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200" name="Google Shape;200;p28"/>
            <p:cNvSpPr/>
            <p:nvPr/>
          </p:nvSpPr>
          <p:spPr>
            <a:xfrm>
              <a:off x="8589536" y="2525712"/>
              <a:ext cx="3589695" cy="4332287"/>
            </a:xfrm>
            <a:custGeom>
              <a:rect b="b" l="l" r="r" t="t"/>
              <a:pathLst>
                <a:path extrusionOk="0" h="1441" w="1194">
                  <a:moveTo>
                    <a:pt x="0" y="0"/>
                  </a:moveTo>
                  <a:lnTo>
                    <a:pt x="1194" y="1441"/>
                  </a:lnTo>
                  <a:lnTo>
                    <a:pt x="0" y="1441"/>
                  </a:lnTo>
                  <a:lnTo>
                    <a:pt x="0" y="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grpSp>
      <p:grpSp>
        <p:nvGrpSpPr>
          <p:cNvPr id="201" name="Google Shape;201;p28"/>
          <p:cNvGrpSpPr/>
          <p:nvPr/>
        </p:nvGrpSpPr>
        <p:grpSpPr>
          <a:xfrm rot="10800000">
            <a:off x="4848844" y="-206"/>
            <a:ext cx="4304984" cy="2601105"/>
            <a:chOff x="5183405" y="2678112"/>
            <a:chExt cx="7170193" cy="4332287"/>
          </a:xfrm>
        </p:grpSpPr>
        <p:sp>
          <p:nvSpPr>
            <p:cNvPr id="202" name="Google Shape;202;p28"/>
            <p:cNvSpPr/>
            <p:nvPr/>
          </p:nvSpPr>
          <p:spPr>
            <a:xfrm>
              <a:off x="5183405" y="2678112"/>
              <a:ext cx="3601721" cy="4332287"/>
            </a:xfrm>
            <a:custGeom>
              <a:rect b="b" l="l" r="r" t="t"/>
              <a:pathLst>
                <a:path extrusionOk="0" h="1441" w="1198">
                  <a:moveTo>
                    <a:pt x="1198" y="0"/>
                  </a:moveTo>
                  <a:lnTo>
                    <a:pt x="0" y="1441"/>
                  </a:lnTo>
                  <a:lnTo>
                    <a:pt x="1198" y="1441"/>
                  </a:lnTo>
                  <a:lnTo>
                    <a:pt x="1198" y="0"/>
                  </a:lnTo>
                  <a:close/>
                </a:path>
              </a:pathLst>
            </a:custGeom>
            <a:solidFill>
              <a:schemeClr val="accent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203" name="Google Shape;203;p28"/>
            <p:cNvSpPr/>
            <p:nvPr/>
          </p:nvSpPr>
          <p:spPr>
            <a:xfrm>
              <a:off x="8763903" y="2678112"/>
              <a:ext cx="3589695" cy="4332287"/>
            </a:xfrm>
            <a:custGeom>
              <a:rect b="b" l="l" r="r" t="t"/>
              <a:pathLst>
                <a:path extrusionOk="0" h="1441" w="1194">
                  <a:moveTo>
                    <a:pt x="0" y="0"/>
                  </a:moveTo>
                  <a:lnTo>
                    <a:pt x="1194" y="1441"/>
                  </a:lnTo>
                  <a:lnTo>
                    <a:pt x="0" y="1441"/>
                  </a:lnTo>
                  <a:lnTo>
                    <a:pt x="0" y="0"/>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grpSp>
      <p:sp>
        <p:nvSpPr>
          <p:cNvPr descr="preencoded.png" id="204" name="Google Shape;204;p28"/>
          <p:cNvSpPr/>
          <p:nvPr/>
        </p:nvSpPr>
        <p:spPr>
          <a:xfrm>
            <a:off x="5731889" y="3433243"/>
            <a:ext cx="581266" cy="581266"/>
          </a:xfrm>
          <a:custGeom>
            <a:rect b="b" l="l" r="r" t="t"/>
            <a:pathLst>
              <a:path extrusionOk="0" h="775021" w="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205" name="Google Shape;205;p28"/>
          <p:cNvSpPr txBox="1"/>
          <p:nvPr>
            <p:ph type="title"/>
          </p:nvPr>
        </p:nvSpPr>
        <p:spPr>
          <a:xfrm>
            <a:off x="1124712" y="1426464"/>
            <a:ext cx="4270200" cy="5760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 name="Google Shape;206;p28"/>
          <p:cNvSpPr txBox="1"/>
          <p:nvPr>
            <p:ph idx="1" type="body"/>
          </p:nvPr>
        </p:nvSpPr>
        <p:spPr>
          <a:xfrm>
            <a:off x="1124712" y="2077974"/>
            <a:ext cx="4270200" cy="2341500"/>
          </a:xfrm>
          <a:prstGeom prst="rect">
            <a:avLst/>
          </a:prstGeom>
          <a:noFill/>
          <a:ln>
            <a:noFill/>
          </a:ln>
        </p:spPr>
        <p:txBody>
          <a:bodyPr anchorCtr="0" anchor="t" bIns="34275" lIns="68575" spcFirstLastPara="1" rIns="68575" wrap="square" tIns="34275">
            <a:noAutofit/>
          </a:bodyPr>
          <a:lstStyle>
            <a:lvl1pPr indent="-228600" lvl="0" marL="457200" rtl="0" algn="l">
              <a:lnSpc>
                <a:spcPct val="150000"/>
              </a:lnSpc>
              <a:spcBef>
                <a:spcPts val="0"/>
              </a:spcBef>
              <a:spcAft>
                <a:spcPts val="0"/>
              </a:spcAft>
              <a:buClr>
                <a:schemeClr val="accent6"/>
              </a:buClr>
              <a:buSzPts val="1800"/>
              <a:buNone/>
              <a:defRPr sz="1800"/>
            </a:lvl1pPr>
            <a:lvl2pPr indent="-323850" lvl="1" marL="914400" rtl="0" algn="l">
              <a:lnSpc>
                <a:spcPct val="150000"/>
              </a:lnSpc>
              <a:spcBef>
                <a:spcPts val="0"/>
              </a:spcBef>
              <a:spcAft>
                <a:spcPts val="0"/>
              </a:spcAft>
              <a:buClr>
                <a:schemeClr val="accent6"/>
              </a:buClr>
              <a:buSzPts val="1500"/>
              <a:buChar char="•"/>
              <a:defRPr sz="1500"/>
            </a:lvl2pPr>
            <a:lvl3pPr indent="-317500" lvl="2" marL="1371600" rtl="0" algn="l">
              <a:lnSpc>
                <a:spcPct val="150000"/>
              </a:lnSpc>
              <a:spcBef>
                <a:spcPts val="0"/>
              </a:spcBef>
              <a:spcAft>
                <a:spcPts val="0"/>
              </a:spcAft>
              <a:buClr>
                <a:schemeClr val="accent6"/>
              </a:buClr>
              <a:buSzPts val="1400"/>
              <a:buChar char="•"/>
              <a:defRPr sz="1400"/>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4">
  <p:cSld name="Team x4">
    <p:spTree>
      <p:nvGrpSpPr>
        <p:cNvPr id="207" name="Shape 207"/>
        <p:cNvGrpSpPr/>
        <p:nvPr/>
      </p:nvGrpSpPr>
      <p:grpSpPr>
        <a:xfrm>
          <a:off x="0" y="0"/>
          <a:ext cx="0" cy="0"/>
          <a:chOff x="0" y="0"/>
          <a:chExt cx="0" cy="0"/>
        </a:xfrm>
      </p:grpSpPr>
      <p:sp>
        <p:nvSpPr>
          <p:cNvPr id="208" name="Google Shape;208;p29"/>
          <p:cNvSpPr/>
          <p:nvPr/>
        </p:nvSpPr>
        <p:spPr>
          <a:xfrm>
            <a:off x="-18048" y="2543175"/>
            <a:ext cx="9162000" cy="2600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chemeClr val="lt1"/>
              </a:solidFill>
              <a:latin typeface="EB Garamond"/>
              <a:ea typeface="EB Garamond"/>
              <a:cs typeface="EB Garamond"/>
              <a:sym typeface="EB Garamond"/>
            </a:endParaRPr>
          </a:p>
        </p:txBody>
      </p:sp>
      <p:sp>
        <p:nvSpPr>
          <p:cNvPr id="209" name="Google Shape;209;p29"/>
          <p:cNvSpPr txBox="1"/>
          <p:nvPr>
            <p:ph type="title"/>
          </p:nvPr>
        </p:nvSpPr>
        <p:spPr>
          <a:xfrm>
            <a:off x="569214" y="912114"/>
            <a:ext cx="8003400" cy="576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0" name="Google Shape;210;p29"/>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 name="Google Shape;211;p29"/>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12" name="Google Shape;212;p29"/>
          <p:cNvSpPr/>
          <p:nvPr>
            <p:ph idx="2" type="pic"/>
          </p:nvPr>
        </p:nvSpPr>
        <p:spPr>
          <a:xfrm>
            <a:off x="569179" y="1794017"/>
            <a:ext cx="1947600" cy="1947600"/>
          </a:xfrm>
          <a:prstGeom prst="rect">
            <a:avLst/>
          </a:prstGeom>
          <a:solidFill>
            <a:srgbClr val="E3E5BC"/>
          </a:solidFill>
          <a:ln>
            <a:noFill/>
          </a:ln>
        </p:spPr>
      </p:sp>
      <p:sp>
        <p:nvSpPr>
          <p:cNvPr id="213" name="Google Shape;213;p29"/>
          <p:cNvSpPr txBox="1"/>
          <p:nvPr>
            <p:ph idx="1" type="body"/>
          </p:nvPr>
        </p:nvSpPr>
        <p:spPr>
          <a:xfrm>
            <a:off x="569179" y="3742136"/>
            <a:ext cx="1948800" cy="832200"/>
          </a:xfrm>
          <a:prstGeom prst="rect">
            <a:avLst/>
          </a:prstGeom>
          <a:solidFill>
            <a:schemeClr val="lt1"/>
          </a:solidFill>
          <a:ln>
            <a:noFill/>
          </a:ln>
        </p:spPr>
        <p:txBody>
          <a:bodyPr anchorCtr="0" anchor="t" bIns="34275" lIns="0" spcFirstLastPara="1" rIns="0" wrap="square" tIns="205725">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4" name="Google Shape;214;p29"/>
          <p:cNvSpPr txBox="1"/>
          <p:nvPr>
            <p:ph idx="3" type="body"/>
          </p:nvPr>
        </p:nvSpPr>
        <p:spPr>
          <a:xfrm>
            <a:off x="687664" y="4199816"/>
            <a:ext cx="1712700" cy="273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5" name="Google Shape;215;p29"/>
          <p:cNvSpPr/>
          <p:nvPr>
            <p:ph idx="4" type="pic"/>
          </p:nvPr>
        </p:nvSpPr>
        <p:spPr>
          <a:xfrm>
            <a:off x="2638021" y="1794464"/>
            <a:ext cx="1947600" cy="1947600"/>
          </a:xfrm>
          <a:prstGeom prst="rect">
            <a:avLst/>
          </a:prstGeom>
          <a:solidFill>
            <a:srgbClr val="E3E5BC"/>
          </a:solidFill>
          <a:ln>
            <a:noFill/>
          </a:ln>
        </p:spPr>
      </p:sp>
      <p:sp>
        <p:nvSpPr>
          <p:cNvPr id="216" name="Google Shape;216;p29"/>
          <p:cNvSpPr txBox="1"/>
          <p:nvPr>
            <p:ph idx="5" type="body"/>
          </p:nvPr>
        </p:nvSpPr>
        <p:spPr>
          <a:xfrm>
            <a:off x="2637560" y="3742583"/>
            <a:ext cx="1948800" cy="832200"/>
          </a:xfrm>
          <a:prstGeom prst="rect">
            <a:avLst/>
          </a:prstGeom>
          <a:solidFill>
            <a:schemeClr val="lt1"/>
          </a:solidFill>
          <a:ln>
            <a:noFill/>
          </a:ln>
        </p:spPr>
        <p:txBody>
          <a:bodyPr anchorCtr="0" anchor="t" bIns="34275" lIns="0" spcFirstLastPara="1" rIns="0" wrap="square" tIns="205725">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7" name="Google Shape;217;p29"/>
          <p:cNvSpPr txBox="1"/>
          <p:nvPr>
            <p:ph idx="6" type="body"/>
          </p:nvPr>
        </p:nvSpPr>
        <p:spPr>
          <a:xfrm>
            <a:off x="2755555" y="4200263"/>
            <a:ext cx="1712700" cy="273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8" name="Google Shape;218;p29"/>
          <p:cNvSpPr/>
          <p:nvPr>
            <p:ph idx="7" type="pic"/>
          </p:nvPr>
        </p:nvSpPr>
        <p:spPr>
          <a:xfrm>
            <a:off x="4706863" y="1794911"/>
            <a:ext cx="1947600" cy="1947600"/>
          </a:xfrm>
          <a:prstGeom prst="rect">
            <a:avLst/>
          </a:prstGeom>
          <a:solidFill>
            <a:srgbClr val="E3E5BC"/>
          </a:solidFill>
          <a:ln>
            <a:noFill/>
          </a:ln>
        </p:spPr>
      </p:sp>
      <p:sp>
        <p:nvSpPr>
          <p:cNvPr id="219" name="Google Shape;219;p29"/>
          <p:cNvSpPr txBox="1"/>
          <p:nvPr>
            <p:ph idx="8" type="body"/>
          </p:nvPr>
        </p:nvSpPr>
        <p:spPr>
          <a:xfrm>
            <a:off x="4705942" y="3743030"/>
            <a:ext cx="1948800" cy="832200"/>
          </a:xfrm>
          <a:prstGeom prst="rect">
            <a:avLst/>
          </a:prstGeom>
          <a:solidFill>
            <a:schemeClr val="lt1"/>
          </a:solidFill>
          <a:ln>
            <a:noFill/>
          </a:ln>
        </p:spPr>
        <p:txBody>
          <a:bodyPr anchorCtr="0" anchor="t" bIns="34275" lIns="0" spcFirstLastPara="1" rIns="0" wrap="square" tIns="205725">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0" name="Google Shape;220;p29"/>
          <p:cNvSpPr txBox="1"/>
          <p:nvPr>
            <p:ph idx="9" type="body"/>
          </p:nvPr>
        </p:nvSpPr>
        <p:spPr>
          <a:xfrm>
            <a:off x="4824397" y="4200710"/>
            <a:ext cx="1712700" cy="273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1" name="Google Shape;221;p29"/>
          <p:cNvSpPr/>
          <p:nvPr>
            <p:ph idx="13" type="pic"/>
          </p:nvPr>
        </p:nvSpPr>
        <p:spPr>
          <a:xfrm>
            <a:off x="6775704" y="1794911"/>
            <a:ext cx="1947600" cy="1947600"/>
          </a:xfrm>
          <a:prstGeom prst="rect">
            <a:avLst/>
          </a:prstGeom>
          <a:solidFill>
            <a:srgbClr val="E3E5BC"/>
          </a:solidFill>
          <a:ln>
            <a:noFill/>
          </a:ln>
        </p:spPr>
      </p:sp>
      <p:sp>
        <p:nvSpPr>
          <p:cNvPr id="222" name="Google Shape;222;p29"/>
          <p:cNvSpPr txBox="1"/>
          <p:nvPr>
            <p:ph idx="14" type="body"/>
          </p:nvPr>
        </p:nvSpPr>
        <p:spPr>
          <a:xfrm>
            <a:off x="6774323" y="3743030"/>
            <a:ext cx="1948800" cy="832200"/>
          </a:xfrm>
          <a:prstGeom prst="rect">
            <a:avLst/>
          </a:prstGeom>
          <a:solidFill>
            <a:schemeClr val="lt1"/>
          </a:solidFill>
          <a:ln>
            <a:noFill/>
          </a:ln>
        </p:spPr>
        <p:txBody>
          <a:bodyPr anchorCtr="0" anchor="t" bIns="34275" lIns="0" spcFirstLastPara="1" rIns="0" wrap="square" tIns="205725">
            <a:noAutofit/>
          </a:bodyPr>
          <a:lstStyle>
            <a:lvl1pPr indent="-228600" lvl="0" marL="457200" rtl="0" algn="ctr">
              <a:lnSpc>
                <a:spcPct val="100000"/>
              </a:lnSpc>
              <a:spcBef>
                <a:spcPts val="0"/>
              </a:spcBef>
              <a:spcAft>
                <a:spcPts val="0"/>
              </a:spcAft>
              <a:buClr>
                <a:schemeClr val="accent6"/>
              </a:buClr>
              <a:buSzPts val="1400"/>
              <a:buNone/>
              <a:defRPr b="1" sz="14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3" name="Google Shape;223;p29"/>
          <p:cNvSpPr txBox="1"/>
          <p:nvPr>
            <p:ph idx="15" type="body"/>
          </p:nvPr>
        </p:nvSpPr>
        <p:spPr>
          <a:xfrm>
            <a:off x="6893238" y="4200710"/>
            <a:ext cx="1712700" cy="273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1100"/>
              <a:buNone/>
              <a:defRPr sz="11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8">
  <p:cSld name="Team x8">
    <p:spTree>
      <p:nvGrpSpPr>
        <p:cNvPr id="224" name="Shape 224"/>
        <p:cNvGrpSpPr/>
        <p:nvPr/>
      </p:nvGrpSpPr>
      <p:grpSpPr>
        <a:xfrm>
          <a:off x="0" y="0"/>
          <a:ext cx="0" cy="0"/>
          <a:chOff x="0" y="0"/>
          <a:chExt cx="0" cy="0"/>
        </a:xfrm>
      </p:grpSpPr>
      <p:sp>
        <p:nvSpPr>
          <p:cNvPr id="225" name="Google Shape;225;p30"/>
          <p:cNvSpPr txBox="1"/>
          <p:nvPr>
            <p:ph type="title"/>
          </p:nvPr>
        </p:nvSpPr>
        <p:spPr>
          <a:xfrm>
            <a:off x="569214" y="404622"/>
            <a:ext cx="8003400" cy="5760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6" name="Google Shape;226;p30"/>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7" name="Google Shape;227;p30"/>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28" name="Google Shape;228;p30"/>
          <p:cNvSpPr/>
          <p:nvPr>
            <p:ph idx="2" type="pic"/>
          </p:nvPr>
        </p:nvSpPr>
        <p:spPr>
          <a:xfrm>
            <a:off x="953262" y="1159002"/>
            <a:ext cx="1522500" cy="1371600"/>
          </a:xfrm>
          <a:prstGeom prst="rect">
            <a:avLst/>
          </a:prstGeom>
          <a:solidFill>
            <a:srgbClr val="E3E5BC"/>
          </a:solidFill>
          <a:ln>
            <a:noFill/>
          </a:ln>
        </p:spPr>
      </p:sp>
      <p:sp>
        <p:nvSpPr>
          <p:cNvPr id="229" name="Google Shape;229;p30"/>
          <p:cNvSpPr txBox="1"/>
          <p:nvPr>
            <p:ph idx="1" type="body"/>
          </p:nvPr>
        </p:nvSpPr>
        <p:spPr>
          <a:xfrm>
            <a:off x="953262" y="2393442"/>
            <a:ext cx="1522500" cy="521100"/>
          </a:xfrm>
          <a:prstGeom prst="rect">
            <a:avLst/>
          </a:prstGeom>
          <a:solidFill>
            <a:schemeClr val="accent4"/>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0" name="Google Shape;230;p30"/>
          <p:cNvSpPr txBox="1"/>
          <p:nvPr>
            <p:ph idx="3" type="body"/>
          </p:nvPr>
        </p:nvSpPr>
        <p:spPr>
          <a:xfrm>
            <a:off x="953262" y="2712720"/>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1" name="Google Shape;231;p30"/>
          <p:cNvSpPr/>
          <p:nvPr>
            <p:ph idx="4" type="pic"/>
          </p:nvPr>
        </p:nvSpPr>
        <p:spPr>
          <a:xfrm>
            <a:off x="953262" y="3108198"/>
            <a:ext cx="1522500" cy="1371600"/>
          </a:xfrm>
          <a:prstGeom prst="rect">
            <a:avLst/>
          </a:prstGeom>
          <a:solidFill>
            <a:srgbClr val="E3E5BC"/>
          </a:solidFill>
          <a:ln>
            <a:noFill/>
          </a:ln>
        </p:spPr>
      </p:sp>
      <p:sp>
        <p:nvSpPr>
          <p:cNvPr id="232" name="Google Shape;232;p30"/>
          <p:cNvSpPr txBox="1"/>
          <p:nvPr>
            <p:ph idx="5" type="body"/>
          </p:nvPr>
        </p:nvSpPr>
        <p:spPr>
          <a:xfrm>
            <a:off x="953262" y="4342638"/>
            <a:ext cx="1522500" cy="521100"/>
          </a:xfrm>
          <a:prstGeom prst="rect">
            <a:avLst/>
          </a:prstGeom>
          <a:solidFill>
            <a:schemeClr val="accent1"/>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3" name="Google Shape;233;p30"/>
          <p:cNvSpPr txBox="1"/>
          <p:nvPr>
            <p:ph idx="6" type="body"/>
          </p:nvPr>
        </p:nvSpPr>
        <p:spPr>
          <a:xfrm>
            <a:off x="953262" y="4661916"/>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 name="Google Shape;234;p30"/>
          <p:cNvSpPr/>
          <p:nvPr>
            <p:ph idx="7" type="pic"/>
          </p:nvPr>
        </p:nvSpPr>
        <p:spPr>
          <a:xfrm>
            <a:off x="2871216" y="1159002"/>
            <a:ext cx="1522500" cy="1371600"/>
          </a:xfrm>
          <a:prstGeom prst="rect">
            <a:avLst/>
          </a:prstGeom>
          <a:solidFill>
            <a:srgbClr val="E3E5BC"/>
          </a:solidFill>
          <a:ln>
            <a:noFill/>
          </a:ln>
        </p:spPr>
      </p:sp>
      <p:sp>
        <p:nvSpPr>
          <p:cNvPr id="235" name="Google Shape;235;p30"/>
          <p:cNvSpPr txBox="1"/>
          <p:nvPr>
            <p:ph idx="8" type="body"/>
          </p:nvPr>
        </p:nvSpPr>
        <p:spPr>
          <a:xfrm>
            <a:off x="2871216" y="2393442"/>
            <a:ext cx="1522500" cy="521100"/>
          </a:xfrm>
          <a:prstGeom prst="rect">
            <a:avLst/>
          </a:prstGeom>
          <a:solidFill>
            <a:schemeClr val="accent1"/>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 name="Google Shape;236;p30"/>
          <p:cNvSpPr txBox="1"/>
          <p:nvPr>
            <p:ph idx="9" type="body"/>
          </p:nvPr>
        </p:nvSpPr>
        <p:spPr>
          <a:xfrm>
            <a:off x="2871216" y="2712720"/>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7" name="Google Shape;237;p30"/>
          <p:cNvSpPr/>
          <p:nvPr>
            <p:ph idx="13" type="pic"/>
          </p:nvPr>
        </p:nvSpPr>
        <p:spPr>
          <a:xfrm>
            <a:off x="2871216" y="3108198"/>
            <a:ext cx="1522500" cy="1371600"/>
          </a:xfrm>
          <a:prstGeom prst="rect">
            <a:avLst/>
          </a:prstGeom>
          <a:solidFill>
            <a:srgbClr val="E3E5BC"/>
          </a:solidFill>
          <a:ln>
            <a:noFill/>
          </a:ln>
        </p:spPr>
      </p:sp>
      <p:sp>
        <p:nvSpPr>
          <p:cNvPr id="238" name="Google Shape;238;p30"/>
          <p:cNvSpPr txBox="1"/>
          <p:nvPr>
            <p:ph idx="14" type="body"/>
          </p:nvPr>
        </p:nvSpPr>
        <p:spPr>
          <a:xfrm>
            <a:off x="2871216" y="4342638"/>
            <a:ext cx="1522500" cy="521100"/>
          </a:xfrm>
          <a:prstGeom prst="rect">
            <a:avLst/>
          </a:prstGeom>
          <a:solidFill>
            <a:schemeClr val="accent4"/>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 name="Google Shape;239;p30"/>
          <p:cNvSpPr txBox="1"/>
          <p:nvPr>
            <p:ph idx="15" type="body"/>
          </p:nvPr>
        </p:nvSpPr>
        <p:spPr>
          <a:xfrm>
            <a:off x="2871216" y="4661916"/>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0" name="Google Shape;240;p30"/>
          <p:cNvSpPr/>
          <p:nvPr>
            <p:ph idx="16" type="pic"/>
          </p:nvPr>
        </p:nvSpPr>
        <p:spPr>
          <a:xfrm>
            <a:off x="4789170" y="1159002"/>
            <a:ext cx="1522500" cy="1371600"/>
          </a:xfrm>
          <a:prstGeom prst="rect">
            <a:avLst/>
          </a:prstGeom>
          <a:solidFill>
            <a:srgbClr val="E3E5BC"/>
          </a:solidFill>
          <a:ln>
            <a:noFill/>
          </a:ln>
        </p:spPr>
      </p:sp>
      <p:sp>
        <p:nvSpPr>
          <p:cNvPr id="241" name="Google Shape;241;p30"/>
          <p:cNvSpPr txBox="1"/>
          <p:nvPr>
            <p:ph idx="17" type="body"/>
          </p:nvPr>
        </p:nvSpPr>
        <p:spPr>
          <a:xfrm>
            <a:off x="4789170" y="2393442"/>
            <a:ext cx="1522500" cy="521100"/>
          </a:xfrm>
          <a:prstGeom prst="rect">
            <a:avLst/>
          </a:prstGeom>
          <a:solidFill>
            <a:schemeClr val="accent4"/>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2" name="Google Shape;242;p30"/>
          <p:cNvSpPr txBox="1"/>
          <p:nvPr>
            <p:ph idx="18" type="body"/>
          </p:nvPr>
        </p:nvSpPr>
        <p:spPr>
          <a:xfrm>
            <a:off x="4789170" y="2712720"/>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3" name="Google Shape;243;p30"/>
          <p:cNvSpPr/>
          <p:nvPr>
            <p:ph idx="19" type="pic"/>
          </p:nvPr>
        </p:nvSpPr>
        <p:spPr>
          <a:xfrm>
            <a:off x="4789170" y="3108198"/>
            <a:ext cx="1522500" cy="1371600"/>
          </a:xfrm>
          <a:prstGeom prst="rect">
            <a:avLst/>
          </a:prstGeom>
          <a:solidFill>
            <a:srgbClr val="E3E5BC"/>
          </a:solidFill>
          <a:ln>
            <a:noFill/>
          </a:ln>
        </p:spPr>
      </p:sp>
      <p:sp>
        <p:nvSpPr>
          <p:cNvPr id="244" name="Google Shape;244;p30"/>
          <p:cNvSpPr txBox="1"/>
          <p:nvPr>
            <p:ph idx="20" type="body"/>
          </p:nvPr>
        </p:nvSpPr>
        <p:spPr>
          <a:xfrm>
            <a:off x="4789170" y="4342638"/>
            <a:ext cx="1522500" cy="521100"/>
          </a:xfrm>
          <a:prstGeom prst="rect">
            <a:avLst/>
          </a:prstGeom>
          <a:solidFill>
            <a:schemeClr val="accent1"/>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 name="Google Shape;245;p30"/>
          <p:cNvSpPr txBox="1"/>
          <p:nvPr>
            <p:ph idx="21" type="body"/>
          </p:nvPr>
        </p:nvSpPr>
        <p:spPr>
          <a:xfrm>
            <a:off x="4789170" y="4661916"/>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6" name="Google Shape;246;p30"/>
          <p:cNvSpPr/>
          <p:nvPr>
            <p:ph idx="22" type="pic"/>
          </p:nvPr>
        </p:nvSpPr>
        <p:spPr>
          <a:xfrm>
            <a:off x="6707124" y="1159002"/>
            <a:ext cx="1522500" cy="1371600"/>
          </a:xfrm>
          <a:prstGeom prst="rect">
            <a:avLst/>
          </a:prstGeom>
          <a:solidFill>
            <a:srgbClr val="E3E5BC"/>
          </a:solidFill>
          <a:ln>
            <a:noFill/>
          </a:ln>
        </p:spPr>
      </p:sp>
      <p:sp>
        <p:nvSpPr>
          <p:cNvPr id="247" name="Google Shape;247;p30"/>
          <p:cNvSpPr txBox="1"/>
          <p:nvPr>
            <p:ph idx="23" type="body"/>
          </p:nvPr>
        </p:nvSpPr>
        <p:spPr>
          <a:xfrm>
            <a:off x="6707124" y="2393442"/>
            <a:ext cx="1522500" cy="521100"/>
          </a:xfrm>
          <a:prstGeom prst="rect">
            <a:avLst/>
          </a:prstGeom>
          <a:solidFill>
            <a:schemeClr val="accent1"/>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 name="Google Shape;248;p30"/>
          <p:cNvSpPr txBox="1"/>
          <p:nvPr>
            <p:ph idx="24" type="body"/>
          </p:nvPr>
        </p:nvSpPr>
        <p:spPr>
          <a:xfrm>
            <a:off x="6707124" y="2712720"/>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 name="Google Shape;249;p30"/>
          <p:cNvSpPr/>
          <p:nvPr>
            <p:ph idx="25" type="pic"/>
          </p:nvPr>
        </p:nvSpPr>
        <p:spPr>
          <a:xfrm>
            <a:off x="6707124" y="3108198"/>
            <a:ext cx="1522500" cy="1371600"/>
          </a:xfrm>
          <a:prstGeom prst="rect">
            <a:avLst/>
          </a:prstGeom>
          <a:solidFill>
            <a:srgbClr val="E3E5BC"/>
          </a:solidFill>
          <a:ln>
            <a:noFill/>
          </a:ln>
        </p:spPr>
      </p:sp>
      <p:sp>
        <p:nvSpPr>
          <p:cNvPr id="250" name="Google Shape;250;p30"/>
          <p:cNvSpPr txBox="1"/>
          <p:nvPr>
            <p:ph idx="26" type="body"/>
          </p:nvPr>
        </p:nvSpPr>
        <p:spPr>
          <a:xfrm>
            <a:off x="6707124" y="4342638"/>
            <a:ext cx="1522500" cy="521100"/>
          </a:xfrm>
          <a:prstGeom prst="rect">
            <a:avLst/>
          </a:prstGeom>
          <a:solidFill>
            <a:schemeClr val="accent4"/>
          </a:solidFill>
          <a:ln>
            <a:noFill/>
          </a:ln>
        </p:spPr>
        <p:txBody>
          <a:bodyPr anchorCtr="0" anchor="t" bIns="34275" lIns="0" spcFirstLastPara="1" rIns="0" wrap="square" tIns="116575">
            <a:noAutofit/>
          </a:bodyPr>
          <a:lstStyle>
            <a:lvl1pPr indent="-228600" lvl="0" marL="457200" rtl="0" algn="ctr">
              <a:lnSpc>
                <a:spcPct val="100000"/>
              </a:lnSpc>
              <a:spcBef>
                <a:spcPts val="0"/>
              </a:spcBef>
              <a:spcAft>
                <a:spcPts val="0"/>
              </a:spcAft>
              <a:buClr>
                <a:schemeClr val="accent6"/>
              </a:buClr>
              <a:buSzPts val="1100"/>
              <a:buNone/>
              <a:defRPr b="1" sz="1100" cap="none">
                <a:solidFill>
                  <a:schemeClr val="accent6"/>
                </a:solidFill>
                <a:latin typeface="Arial"/>
                <a:ea typeface="Arial"/>
                <a:cs typeface="Arial"/>
                <a:sym typeface="Arial"/>
              </a:defRPr>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 name="Google Shape;251;p30"/>
          <p:cNvSpPr txBox="1"/>
          <p:nvPr>
            <p:ph idx="27" type="body"/>
          </p:nvPr>
        </p:nvSpPr>
        <p:spPr>
          <a:xfrm>
            <a:off x="6707124" y="4661916"/>
            <a:ext cx="1522500" cy="1374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300"/>
              </a:spcBef>
              <a:spcAft>
                <a:spcPts val="0"/>
              </a:spcAft>
              <a:buClr>
                <a:schemeClr val="accent6"/>
              </a:buClr>
              <a:buSzPts val="900"/>
              <a:buNone/>
              <a:defRPr sz="900"/>
            </a:lvl1pPr>
            <a:lvl2pPr indent="-317500" lvl="1" marL="914400" rtl="0" algn="l">
              <a:lnSpc>
                <a:spcPct val="100000"/>
              </a:lnSpc>
              <a:spcBef>
                <a:spcPts val="300"/>
              </a:spcBef>
              <a:spcAft>
                <a:spcPts val="0"/>
              </a:spcAft>
              <a:buClr>
                <a:schemeClr val="accent6"/>
              </a:buClr>
              <a:buSzPts val="1400"/>
              <a:buChar char="•"/>
              <a:defRPr/>
            </a:lvl2pPr>
            <a:lvl3pPr indent="-317500" lvl="2" marL="1371600" rtl="0" algn="l">
              <a:lnSpc>
                <a:spcPct val="100000"/>
              </a:lnSpc>
              <a:spcBef>
                <a:spcPts val="300"/>
              </a:spcBef>
              <a:spcAft>
                <a:spcPts val="0"/>
              </a:spcAft>
              <a:buClr>
                <a:schemeClr val="accent6"/>
              </a:buClr>
              <a:buSzPts val="1400"/>
              <a:buChar char="•"/>
              <a:defRPr/>
            </a:lvl3pPr>
            <a:lvl4pPr indent="-317500" lvl="3" marL="1828800" rtl="0" algn="l">
              <a:lnSpc>
                <a:spcPct val="100000"/>
              </a:lnSpc>
              <a:spcBef>
                <a:spcPts val="300"/>
              </a:spcBef>
              <a:spcAft>
                <a:spcPts val="0"/>
              </a:spcAft>
              <a:buClr>
                <a:schemeClr val="accent6"/>
              </a:buClr>
              <a:buSzPts val="1400"/>
              <a:buChar char="•"/>
              <a:defRPr/>
            </a:lvl4pPr>
            <a:lvl5pPr indent="-317500" lvl="4" marL="2286000" rtl="0" algn="l">
              <a:lnSpc>
                <a:spcPct val="100000"/>
              </a:lnSpc>
              <a:spcBef>
                <a:spcPts val="300"/>
              </a:spcBef>
              <a:spcAft>
                <a:spcPts val="0"/>
              </a:spcAft>
              <a:buClr>
                <a:schemeClr val="accent6"/>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52" name="Shape 252"/>
        <p:cNvGrpSpPr/>
        <p:nvPr/>
      </p:nvGrpSpPr>
      <p:grpSpPr>
        <a:xfrm>
          <a:off x="0" y="0"/>
          <a:ext cx="0" cy="0"/>
          <a:chOff x="0" y="0"/>
          <a:chExt cx="0" cy="0"/>
        </a:xfrm>
      </p:grpSpPr>
      <p:sp>
        <p:nvSpPr>
          <p:cNvPr descr="preencoded.png" id="253" name="Google Shape;253;p31"/>
          <p:cNvSpPr/>
          <p:nvPr/>
        </p:nvSpPr>
        <p:spPr>
          <a:xfrm>
            <a:off x="-4176" y="-2088"/>
            <a:ext cx="2582466" cy="5168503"/>
          </a:xfrm>
          <a:custGeom>
            <a:rect b="b" l="l" r="r" t="t"/>
            <a:pathLst>
              <a:path extrusionOk="0" h="6891337" w="3443288">
                <a:moveTo>
                  <a:pt x="3443288" y="0"/>
                </a:moveTo>
                <a:lnTo>
                  <a:pt x="0" y="0"/>
                </a:lnTo>
                <a:lnTo>
                  <a:pt x="0" y="6891338"/>
                </a:lnTo>
                <a:lnTo>
                  <a:pt x="3443288" y="6891338"/>
                </a:lnTo>
                <a:lnTo>
                  <a:pt x="3443288" y="0"/>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pic>
        <p:nvPicPr>
          <p:cNvPr descr="preencoded.png" id="254" name="Google Shape;254;p31"/>
          <p:cNvPicPr preferRelativeResize="0"/>
          <p:nvPr/>
        </p:nvPicPr>
        <p:blipFill rotWithShape="1">
          <a:blip r:embed="rId2">
            <a:alphaModFix/>
          </a:blip>
          <a:srcRect b="0" l="0" r="0" t="0"/>
          <a:stretch/>
        </p:blipFill>
        <p:spPr>
          <a:xfrm>
            <a:off x="1277483" y="-2088"/>
            <a:ext cx="1300808" cy="3875488"/>
          </a:xfrm>
          <a:prstGeom prst="rect">
            <a:avLst/>
          </a:prstGeom>
          <a:noFill/>
          <a:ln>
            <a:noFill/>
          </a:ln>
        </p:spPr>
      </p:pic>
      <p:sp>
        <p:nvSpPr>
          <p:cNvPr id="255" name="Google Shape;255;p31"/>
          <p:cNvSpPr/>
          <p:nvPr/>
        </p:nvSpPr>
        <p:spPr>
          <a:xfrm>
            <a:off x="1291216" y="-2088"/>
            <a:ext cx="1287086" cy="1290640"/>
          </a:xfrm>
          <a:custGeom>
            <a:rect b="b" l="l" r="r" t="t"/>
            <a:pathLst>
              <a:path extrusionOk="0" h="1720853" w="1716115">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lt1">
              <a:alpha val="98040"/>
            </a:scheme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descr="preencoded.png" id="256" name="Google Shape;256;p31"/>
          <p:cNvSpPr/>
          <p:nvPr/>
        </p:nvSpPr>
        <p:spPr>
          <a:xfrm>
            <a:off x="-4176" y="2580378"/>
            <a:ext cx="2582466" cy="2586038"/>
          </a:xfrm>
          <a:custGeom>
            <a:rect b="b" l="l" r="r" t="t"/>
            <a:pathLst>
              <a:path extrusionOk="0" h="3448050" w="3443288">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pic>
        <p:nvPicPr>
          <p:cNvPr descr="preencoded.png" id="257" name="Google Shape;257;p31"/>
          <p:cNvPicPr preferRelativeResize="0"/>
          <p:nvPr/>
        </p:nvPicPr>
        <p:blipFill rotWithShape="1">
          <a:blip r:embed="rId3">
            <a:alphaModFix/>
          </a:blip>
          <a:srcRect b="0" l="0" r="0" t="0"/>
          <a:stretch/>
        </p:blipFill>
        <p:spPr>
          <a:xfrm>
            <a:off x="1288843" y="2580378"/>
            <a:ext cx="1289449" cy="1293021"/>
          </a:xfrm>
          <a:prstGeom prst="rect">
            <a:avLst/>
          </a:prstGeom>
          <a:noFill/>
          <a:ln>
            <a:noFill/>
          </a:ln>
        </p:spPr>
      </p:pic>
      <p:sp>
        <p:nvSpPr>
          <p:cNvPr id="258" name="Google Shape;258;p31"/>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9" name="Google Shape;259;p31"/>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60" name="Google Shape;260;p31"/>
          <p:cNvSpPr txBox="1"/>
          <p:nvPr>
            <p:ph type="title"/>
          </p:nvPr>
        </p:nvSpPr>
        <p:spPr>
          <a:xfrm>
            <a:off x="2990088" y="932688"/>
            <a:ext cx="6124200" cy="5760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accent6"/>
              </a:buClr>
              <a:buSzPts val="3300"/>
              <a:buFont typeface="Arial Black"/>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1" name="Google Shape;261;p31"/>
          <p:cNvSpPr txBox="1"/>
          <p:nvPr>
            <p:ph idx="1" type="body"/>
          </p:nvPr>
        </p:nvSpPr>
        <p:spPr>
          <a:xfrm>
            <a:off x="2763774" y="1691640"/>
            <a:ext cx="2806500" cy="3229800"/>
          </a:xfrm>
          <a:prstGeom prst="rect">
            <a:avLst/>
          </a:prstGeom>
          <a:noFill/>
          <a:ln>
            <a:noFill/>
          </a:ln>
        </p:spPr>
        <p:txBody>
          <a:bodyPr anchorCtr="0" anchor="t" bIns="34275" lIns="34275" spcFirstLastPara="1" rIns="34275" wrap="square" tIns="34275">
            <a:noAutofit/>
          </a:bodyPr>
          <a:lstStyle>
            <a:lvl1pPr indent="-298450" lvl="0" marL="457200" rtl="0" algn="l">
              <a:lnSpc>
                <a:spcPct val="100000"/>
              </a:lnSpc>
              <a:spcBef>
                <a:spcPts val="300"/>
              </a:spcBef>
              <a:spcAft>
                <a:spcPts val="0"/>
              </a:spcAft>
              <a:buClr>
                <a:schemeClr val="accent6"/>
              </a:buClr>
              <a:buSzPts val="1100"/>
              <a:buChar char="•"/>
              <a:defRPr sz="1100"/>
            </a:lvl1pPr>
            <a:lvl2pPr indent="-292100" lvl="1" marL="914400" rtl="0" algn="l">
              <a:lnSpc>
                <a:spcPct val="100000"/>
              </a:lnSpc>
              <a:spcBef>
                <a:spcPts val="300"/>
              </a:spcBef>
              <a:spcAft>
                <a:spcPts val="0"/>
              </a:spcAft>
              <a:buClr>
                <a:schemeClr val="accent6"/>
              </a:buClr>
              <a:buSzPts val="1000"/>
              <a:buChar char="•"/>
              <a:defRPr sz="1000"/>
            </a:lvl2pPr>
            <a:lvl3pPr indent="-285750" lvl="2" marL="1371600" rtl="0" algn="l">
              <a:lnSpc>
                <a:spcPct val="100000"/>
              </a:lnSpc>
              <a:spcBef>
                <a:spcPts val="300"/>
              </a:spcBef>
              <a:spcAft>
                <a:spcPts val="0"/>
              </a:spcAft>
              <a:buClr>
                <a:schemeClr val="accent6"/>
              </a:buClr>
              <a:buSzPts val="900"/>
              <a:buChar char="•"/>
              <a:defRPr sz="900"/>
            </a:lvl3pPr>
            <a:lvl4pPr indent="-285750" lvl="3" marL="1828800" rtl="0" algn="l">
              <a:lnSpc>
                <a:spcPct val="100000"/>
              </a:lnSpc>
              <a:spcBef>
                <a:spcPts val="300"/>
              </a:spcBef>
              <a:spcAft>
                <a:spcPts val="0"/>
              </a:spcAft>
              <a:buClr>
                <a:schemeClr val="accent6"/>
              </a:buClr>
              <a:buSzPts val="900"/>
              <a:buChar char="•"/>
              <a:defRPr sz="900"/>
            </a:lvl4pPr>
            <a:lvl5pPr indent="-285750" lvl="4" marL="2286000" rtl="0" algn="l">
              <a:lnSpc>
                <a:spcPct val="100000"/>
              </a:lnSpc>
              <a:spcBef>
                <a:spcPts val="300"/>
              </a:spcBef>
              <a:spcAft>
                <a:spcPts val="0"/>
              </a:spcAft>
              <a:buClr>
                <a:schemeClr val="accent6"/>
              </a:buClr>
              <a:buSzPts val="900"/>
              <a:buChar char="•"/>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 name="Google Shape;262;p31"/>
          <p:cNvSpPr txBox="1"/>
          <p:nvPr>
            <p:ph idx="2" type="body"/>
          </p:nvPr>
        </p:nvSpPr>
        <p:spPr>
          <a:xfrm>
            <a:off x="5815584" y="1691640"/>
            <a:ext cx="2806500" cy="3229800"/>
          </a:xfrm>
          <a:prstGeom prst="rect">
            <a:avLst/>
          </a:prstGeom>
          <a:noFill/>
          <a:ln>
            <a:noFill/>
          </a:ln>
        </p:spPr>
        <p:txBody>
          <a:bodyPr anchorCtr="0" anchor="t" bIns="34275" lIns="34275" spcFirstLastPara="1" rIns="34275" wrap="square" tIns="34275">
            <a:noAutofit/>
          </a:bodyPr>
          <a:lstStyle>
            <a:lvl1pPr indent="-298450" lvl="0" marL="457200" rtl="0" algn="l">
              <a:lnSpc>
                <a:spcPct val="100000"/>
              </a:lnSpc>
              <a:spcBef>
                <a:spcPts val="300"/>
              </a:spcBef>
              <a:spcAft>
                <a:spcPts val="0"/>
              </a:spcAft>
              <a:buClr>
                <a:schemeClr val="accent6"/>
              </a:buClr>
              <a:buSzPts val="1100"/>
              <a:buChar char="•"/>
              <a:defRPr sz="1100"/>
            </a:lvl1pPr>
            <a:lvl2pPr indent="-292100" lvl="1" marL="914400" rtl="0" algn="l">
              <a:lnSpc>
                <a:spcPct val="100000"/>
              </a:lnSpc>
              <a:spcBef>
                <a:spcPts val="300"/>
              </a:spcBef>
              <a:spcAft>
                <a:spcPts val="0"/>
              </a:spcAft>
              <a:buClr>
                <a:schemeClr val="accent6"/>
              </a:buClr>
              <a:buSzPts val="1000"/>
              <a:buChar char="•"/>
              <a:defRPr sz="1000"/>
            </a:lvl2pPr>
            <a:lvl3pPr indent="-285750" lvl="2" marL="1371600" rtl="0" algn="l">
              <a:lnSpc>
                <a:spcPct val="100000"/>
              </a:lnSpc>
              <a:spcBef>
                <a:spcPts val="300"/>
              </a:spcBef>
              <a:spcAft>
                <a:spcPts val="0"/>
              </a:spcAft>
              <a:buClr>
                <a:schemeClr val="accent6"/>
              </a:buClr>
              <a:buSzPts val="900"/>
              <a:buChar char="•"/>
              <a:defRPr sz="900"/>
            </a:lvl3pPr>
            <a:lvl4pPr indent="-285750" lvl="3" marL="1828800" rtl="0" algn="l">
              <a:lnSpc>
                <a:spcPct val="100000"/>
              </a:lnSpc>
              <a:spcBef>
                <a:spcPts val="300"/>
              </a:spcBef>
              <a:spcAft>
                <a:spcPts val="0"/>
              </a:spcAft>
              <a:buClr>
                <a:schemeClr val="accent6"/>
              </a:buClr>
              <a:buSzPts val="900"/>
              <a:buChar char="•"/>
              <a:defRPr sz="900"/>
            </a:lvl4pPr>
            <a:lvl5pPr indent="-285750" lvl="4" marL="2286000" rtl="0" algn="l">
              <a:lnSpc>
                <a:spcPct val="100000"/>
              </a:lnSpc>
              <a:spcBef>
                <a:spcPts val="300"/>
              </a:spcBef>
              <a:spcAft>
                <a:spcPts val="0"/>
              </a:spcAft>
              <a:buClr>
                <a:schemeClr val="accent6"/>
              </a:buClr>
              <a:buSzPts val="900"/>
              <a:buChar char="•"/>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3" name="Shape 263"/>
        <p:cNvGrpSpPr/>
        <p:nvPr/>
      </p:nvGrpSpPr>
      <p:grpSpPr>
        <a:xfrm>
          <a:off x="0" y="0"/>
          <a:ext cx="0" cy="0"/>
          <a:chOff x="0" y="0"/>
          <a:chExt cx="0" cy="0"/>
        </a:xfrm>
      </p:grpSpPr>
      <p:sp>
        <p:nvSpPr>
          <p:cNvPr id="264" name="Google Shape;264;p32"/>
          <p:cNvSpPr/>
          <p:nvPr/>
        </p:nvSpPr>
        <p:spPr>
          <a:xfrm rot="10800000">
            <a:off x="7461880" y="3566276"/>
            <a:ext cx="1682120" cy="1577224"/>
          </a:xfrm>
          <a:custGeom>
            <a:rect b="b" l="l" r="r" t="t"/>
            <a:pathLst>
              <a:path extrusionOk="0" h="2102966" w="2242827">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265" name="Google Shape;265;p3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ctr">
              <a:lnSpc>
                <a:spcPct val="152343"/>
              </a:lnSpc>
              <a:spcBef>
                <a:spcPts val="0"/>
              </a:spcBef>
              <a:spcAft>
                <a:spcPts val="0"/>
              </a:spcAft>
              <a:buClr>
                <a:schemeClr val="accent6"/>
              </a:buClr>
              <a:buSzPts val="2400"/>
              <a:buFont typeface="Arial Black"/>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6" name="Google Shape;266;p3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100000"/>
              </a:lnSpc>
              <a:spcBef>
                <a:spcPts val="300"/>
              </a:spcBef>
              <a:spcAft>
                <a:spcPts val="0"/>
              </a:spcAft>
              <a:buClr>
                <a:schemeClr val="accent6"/>
              </a:buClr>
              <a:buSzPts val="2400"/>
              <a:buChar char="•"/>
              <a:defRPr sz="2400"/>
            </a:lvl1pPr>
            <a:lvl2pPr indent="-361950" lvl="1" marL="914400" rtl="0" algn="l">
              <a:lnSpc>
                <a:spcPct val="100000"/>
              </a:lnSpc>
              <a:spcBef>
                <a:spcPts val="300"/>
              </a:spcBef>
              <a:spcAft>
                <a:spcPts val="0"/>
              </a:spcAft>
              <a:buClr>
                <a:schemeClr val="accent6"/>
              </a:buClr>
              <a:buSzPts val="2100"/>
              <a:buChar char="•"/>
              <a:defRPr sz="2100"/>
            </a:lvl2pPr>
            <a:lvl3pPr indent="-342900" lvl="2" marL="1371600" rtl="0" algn="l">
              <a:lnSpc>
                <a:spcPct val="100000"/>
              </a:lnSpc>
              <a:spcBef>
                <a:spcPts val="300"/>
              </a:spcBef>
              <a:spcAft>
                <a:spcPts val="0"/>
              </a:spcAft>
              <a:buClr>
                <a:schemeClr val="accent6"/>
              </a:buClr>
              <a:buSzPts val="1800"/>
              <a:buChar char="•"/>
              <a:defRPr sz="1800"/>
            </a:lvl3pPr>
            <a:lvl4pPr indent="-323850" lvl="3" marL="1828800" rtl="0" algn="l">
              <a:lnSpc>
                <a:spcPct val="100000"/>
              </a:lnSpc>
              <a:spcBef>
                <a:spcPts val="300"/>
              </a:spcBef>
              <a:spcAft>
                <a:spcPts val="0"/>
              </a:spcAft>
              <a:buClr>
                <a:schemeClr val="accent6"/>
              </a:buClr>
              <a:buSzPts val="1500"/>
              <a:buChar char="•"/>
              <a:defRPr sz="1500"/>
            </a:lvl4pPr>
            <a:lvl5pPr indent="-323850" lvl="4" marL="2286000" rtl="0" algn="l">
              <a:lnSpc>
                <a:spcPct val="100000"/>
              </a:lnSpc>
              <a:spcBef>
                <a:spcPts val="300"/>
              </a:spcBef>
              <a:spcAft>
                <a:spcPts val="0"/>
              </a:spcAft>
              <a:buClr>
                <a:schemeClr val="accent6"/>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67" name="Google Shape;267;p3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300"/>
              </a:spcBef>
              <a:spcAft>
                <a:spcPts val="0"/>
              </a:spcAft>
              <a:buClr>
                <a:schemeClr val="accent6"/>
              </a:buClr>
              <a:buSzPts val="1200"/>
              <a:buNone/>
              <a:defRPr sz="1200"/>
            </a:lvl1pPr>
            <a:lvl2pPr indent="-228600" lvl="1" marL="914400" rtl="0" algn="l">
              <a:lnSpc>
                <a:spcPct val="100000"/>
              </a:lnSpc>
              <a:spcBef>
                <a:spcPts val="300"/>
              </a:spcBef>
              <a:spcAft>
                <a:spcPts val="0"/>
              </a:spcAft>
              <a:buClr>
                <a:schemeClr val="accent6"/>
              </a:buClr>
              <a:buSzPts val="1100"/>
              <a:buNone/>
              <a:defRPr sz="1100"/>
            </a:lvl2pPr>
            <a:lvl3pPr indent="-228600" lvl="2" marL="1371600" rtl="0" algn="l">
              <a:lnSpc>
                <a:spcPct val="100000"/>
              </a:lnSpc>
              <a:spcBef>
                <a:spcPts val="300"/>
              </a:spcBef>
              <a:spcAft>
                <a:spcPts val="0"/>
              </a:spcAft>
              <a:buClr>
                <a:schemeClr val="accent6"/>
              </a:buClr>
              <a:buSzPts val="900"/>
              <a:buNone/>
              <a:defRPr sz="900"/>
            </a:lvl3pPr>
            <a:lvl4pPr indent="-228600" lvl="3" marL="1828800" rtl="0" algn="l">
              <a:lnSpc>
                <a:spcPct val="100000"/>
              </a:lnSpc>
              <a:spcBef>
                <a:spcPts val="300"/>
              </a:spcBef>
              <a:spcAft>
                <a:spcPts val="0"/>
              </a:spcAft>
              <a:buClr>
                <a:schemeClr val="accent6"/>
              </a:buClr>
              <a:buSzPts val="800"/>
              <a:buNone/>
              <a:defRPr sz="800"/>
            </a:lvl4pPr>
            <a:lvl5pPr indent="-228600" lvl="4" marL="2286000" rtl="0" algn="l">
              <a:lnSpc>
                <a:spcPct val="100000"/>
              </a:lnSpc>
              <a:spcBef>
                <a:spcPts val="300"/>
              </a:spcBef>
              <a:spcAft>
                <a:spcPts val="0"/>
              </a:spcAft>
              <a:buClr>
                <a:schemeClr val="accent6"/>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68" name="Google Shape;268;p32"/>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9" name="Google Shape;269;p32"/>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0" name="Shape 270"/>
        <p:cNvGrpSpPr/>
        <p:nvPr/>
      </p:nvGrpSpPr>
      <p:grpSpPr>
        <a:xfrm>
          <a:off x="0" y="0"/>
          <a:ext cx="0" cy="0"/>
          <a:chOff x="0" y="0"/>
          <a:chExt cx="0" cy="0"/>
        </a:xfrm>
      </p:grpSpPr>
      <p:sp>
        <p:nvSpPr>
          <p:cNvPr id="271" name="Google Shape;271;p33"/>
          <p:cNvSpPr/>
          <p:nvPr/>
        </p:nvSpPr>
        <p:spPr>
          <a:xfrm rot="10800000">
            <a:off x="7461880" y="3566276"/>
            <a:ext cx="1682120" cy="1577224"/>
          </a:xfrm>
          <a:custGeom>
            <a:rect b="b" l="l" r="r" t="t"/>
            <a:pathLst>
              <a:path extrusionOk="0" h="2102966" w="2242827">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EB Garamond"/>
              <a:ea typeface="EB Garamond"/>
              <a:cs typeface="EB Garamond"/>
              <a:sym typeface="EB Garamond"/>
            </a:endParaRPr>
          </a:p>
        </p:txBody>
      </p:sp>
      <p:sp>
        <p:nvSpPr>
          <p:cNvPr id="272" name="Google Shape;272;p3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ctr">
              <a:lnSpc>
                <a:spcPct val="152343"/>
              </a:lnSpc>
              <a:spcBef>
                <a:spcPts val="0"/>
              </a:spcBef>
              <a:spcAft>
                <a:spcPts val="0"/>
              </a:spcAft>
              <a:buClr>
                <a:schemeClr val="accent6"/>
              </a:buClr>
              <a:buSzPts val="2400"/>
              <a:buFont typeface="Arial Black"/>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3" name="Google Shape;273;p33"/>
          <p:cNvSpPr/>
          <p:nvPr>
            <p:ph idx="2" type="pic"/>
          </p:nvPr>
        </p:nvSpPr>
        <p:spPr>
          <a:xfrm>
            <a:off x="3887391" y="740569"/>
            <a:ext cx="4629300" cy="3655200"/>
          </a:xfrm>
          <a:prstGeom prst="rect">
            <a:avLst/>
          </a:prstGeom>
          <a:noFill/>
          <a:ln>
            <a:noFill/>
          </a:ln>
        </p:spPr>
      </p:sp>
      <p:sp>
        <p:nvSpPr>
          <p:cNvPr id="274" name="Google Shape;274;p3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300"/>
              </a:spcBef>
              <a:spcAft>
                <a:spcPts val="0"/>
              </a:spcAft>
              <a:buClr>
                <a:schemeClr val="accent6"/>
              </a:buClr>
              <a:buSzPts val="1200"/>
              <a:buNone/>
              <a:defRPr sz="1200"/>
            </a:lvl1pPr>
            <a:lvl2pPr indent="-228600" lvl="1" marL="914400" rtl="0" algn="l">
              <a:lnSpc>
                <a:spcPct val="100000"/>
              </a:lnSpc>
              <a:spcBef>
                <a:spcPts val="300"/>
              </a:spcBef>
              <a:spcAft>
                <a:spcPts val="0"/>
              </a:spcAft>
              <a:buClr>
                <a:schemeClr val="accent6"/>
              </a:buClr>
              <a:buSzPts val="1100"/>
              <a:buNone/>
              <a:defRPr sz="1100"/>
            </a:lvl2pPr>
            <a:lvl3pPr indent="-228600" lvl="2" marL="1371600" rtl="0" algn="l">
              <a:lnSpc>
                <a:spcPct val="100000"/>
              </a:lnSpc>
              <a:spcBef>
                <a:spcPts val="300"/>
              </a:spcBef>
              <a:spcAft>
                <a:spcPts val="0"/>
              </a:spcAft>
              <a:buClr>
                <a:schemeClr val="accent6"/>
              </a:buClr>
              <a:buSzPts val="900"/>
              <a:buNone/>
              <a:defRPr sz="900"/>
            </a:lvl3pPr>
            <a:lvl4pPr indent="-228600" lvl="3" marL="1828800" rtl="0" algn="l">
              <a:lnSpc>
                <a:spcPct val="100000"/>
              </a:lnSpc>
              <a:spcBef>
                <a:spcPts val="300"/>
              </a:spcBef>
              <a:spcAft>
                <a:spcPts val="0"/>
              </a:spcAft>
              <a:buClr>
                <a:schemeClr val="accent6"/>
              </a:buClr>
              <a:buSzPts val="800"/>
              <a:buNone/>
              <a:defRPr sz="800"/>
            </a:lvl4pPr>
            <a:lvl5pPr indent="-228600" lvl="4" marL="2286000" rtl="0" algn="l">
              <a:lnSpc>
                <a:spcPct val="100000"/>
              </a:lnSpc>
              <a:spcBef>
                <a:spcPts val="300"/>
              </a:spcBef>
              <a:spcAft>
                <a:spcPts val="0"/>
              </a:spcAft>
              <a:buClr>
                <a:schemeClr val="accent6"/>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75" name="Google Shape;275;p33"/>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6" name="Google Shape;276;p33"/>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569214" y="912114"/>
            <a:ext cx="8003400" cy="576000"/>
          </a:xfrm>
          <a:prstGeom prst="rect">
            <a:avLst/>
          </a:prstGeom>
          <a:noFill/>
          <a:ln>
            <a:noFill/>
          </a:ln>
        </p:spPr>
        <p:txBody>
          <a:bodyPr anchorCtr="0" anchor="t" bIns="34275" lIns="68575" spcFirstLastPara="1" rIns="68575" wrap="square" tIns="34275">
            <a:normAutofit/>
          </a:bodyPr>
          <a:lstStyle>
            <a:lvl1pPr lvl="0" marR="0" rtl="0" algn="ctr">
              <a:lnSpc>
                <a:spcPct val="110795"/>
              </a:lnSpc>
              <a:spcBef>
                <a:spcPts val="0"/>
              </a:spcBef>
              <a:spcAft>
                <a:spcPts val="0"/>
              </a:spcAft>
              <a:buClr>
                <a:schemeClr val="accent6"/>
              </a:buClr>
              <a:buSzPts val="3300"/>
              <a:buFont typeface="Arial Black"/>
              <a:buNone/>
              <a:defRPr b="1" i="0" sz="3300" u="none" cap="none" strike="noStrike">
                <a:solidFill>
                  <a:schemeClr val="accent6"/>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569214" y="1577340"/>
            <a:ext cx="80034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100000"/>
              </a:lnSpc>
              <a:spcBef>
                <a:spcPts val="300"/>
              </a:spcBef>
              <a:spcAft>
                <a:spcPts val="0"/>
              </a:spcAft>
              <a:buClr>
                <a:schemeClr val="accent6"/>
              </a:buClr>
              <a:buSzPts val="2100"/>
              <a:buFont typeface="Arial"/>
              <a:buChar char="•"/>
              <a:defRPr b="0" i="0" sz="2100" u="none" cap="none" strike="noStrike">
                <a:solidFill>
                  <a:schemeClr val="accent6"/>
                </a:solidFill>
                <a:latin typeface="EB Garamond"/>
                <a:ea typeface="EB Garamond"/>
                <a:cs typeface="EB Garamond"/>
                <a:sym typeface="EB Garamond"/>
              </a:defRPr>
            </a:lvl1pPr>
            <a:lvl2pPr indent="-342900" lvl="1" marL="914400" marR="0" rtl="0" algn="l">
              <a:lnSpc>
                <a:spcPct val="100000"/>
              </a:lnSpc>
              <a:spcBef>
                <a:spcPts val="300"/>
              </a:spcBef>
              <a:spcAft>
                <a:spcPts val="0"/>
              </a:spcAft>
              <a:buClr>
                <a:schemeClr val="accent6"/>
              </a:buClr>
              <a:buSzPts val="1800"/>
              <a:buFont typeface="Arial"/>
              <a:buChar char="•"/>
              <a:defRPr b="0" i="0" sz="1800" u="none" cap="none" strike="noStrike">
                <a:solidFill>
                  <a:schemeClr val="accent6"/>
                </a:solidFill>
                <a:latin typeface="EB Garamond"/>
                <a:ea typeface="EB Garamond"/>
                <a:cs typeface="EB Garamond"/>
                <a:sym typeface="EB Garamond"/>
              </a:defRPr>
            </a:lvl2pPr>
            <a:lvl3pPr indent="-323850" lvl="2" marL="1371600" marR="0" rtl="0" algn="l">
              <a:lnSpc>
                <a:spcPct val="100000"/>
              </a:lnSpc>
              <a:spcBef>
                <a:spcPts val="300"/>
              </a:spcBef>
              <a:spcAft>
                <a:spcPts val="0"/>
              </a:spcAft>
              <a:buClr>
                <a:schemeClr val="accent6"/>
              </a:buClr>
              <a:buSzPts val="1500"/>
              <a:buFont typeface="Arial"/>
              <a:buChar char="•"/>
              <a:defRPr b="0" i="0" sz="1500" u="none" cap="none" strike="noStrike">
                <a:solidFill>
                  <a:schemeClr val="accent6"/>
                </a:solidFill>
                <a:latin typeface="EB Garamond"/>
                <a:ea typeface="EB Garamond"/>
                <a:cs typeface="EB Garamond"/>
                <a:sym typeface="EB Garamond"/>
              </a:defRPr>
            </a:lvl3pPr>
            <a:lvl4pPr indent="-317500" lvl="3" marL="1828800" marR="0" rtl="0" algn="l">
              <a:lnSpc>
                <a:spcPct val="100000"/>
              </a:lnSpc>
              <a:spcBef>
                <a:spcPts val="300"/>
              </a:spcBef>
              <a:spcAft>
                <a:spcPts val="0"/>
              </a:spcAft>
              <a:buClr>
                <a:schemeClr val="accent6"/>
              </a:buClr>
              <a:buSzPts val="1400"/>
              <a:buFont typeface="Arial"/>
              <a:buChar char="•"/>
              <a:defRPr b="0" i="0" sz="1400" u="none" cap="none" strike="noStrike">
                <a:solidFill>
                  <a:schemeClr val="accent6"/>
                </a:solidFill>
                <a:latin typeface="EB Garamond"/>
                <a:ea typeface="EB Garamond"/>
                <a:cs typeface="EB Garamond"/>
                <a:sym typeface="EB Garamond"/>
              </a:defRPr>
            </a:lvl4pPr>
            <a:lvl5pPr indent="-317500" lvl="4" marL="2286000" marR="0" rtl="0" algn="l">
              <a:lnSpc>
                <a:spcPct val="100000"/>
              </a:lnSpc>
              <a:spcBef>
                <a:spcPts val="300"/>
              </a:spcBef>
              <a:spcAft>
                <a:spcPts val="0"/>
              </a:spcAft>
              <a:buClr>
                <a:schemeClr val="accent6"/>
              </a:buClr>
              <a:buSzPts val="1400"/>
              <a:buFont typeface="Arial"/>
              <a:buChar char="•"/>
              <a:defRPr b="0" i="0" sz="1400" u="none" cap="none" strike="noStrike">
                <a:solidFill>
                  <a:schemeClr val="accent6"/>
                </a:solidFill>
                <a:latin typeface="EB Garamond"/>
                <a:ea typeface="EB Garamond"/>
                <a:cs typeface="EB Garamond"/>
                <a:sym typeface="EB Garamond"/>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EB Garamond"/>
                <a:ea typeface="EB Garamond"/>
                <a:cs typeface="EB Garamond"/>
                <a:sym typeface="EB Garamond"/>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EB Garamond"/>
                <a:ea typeface="EB Garamond"/>
                <a:cs typeface="EB Garamond"/>
                <a:sym typeface="EB Garamond"/>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EB Garamond"/>
                <a:ea typeface="EB Garamond"/>
                <a:cs typeface="EB Garamond"/>
                <a:sym typeface="EB Garamond"/>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EB Garamond"/>
                <a:ea typeface="EB Garamond"/>
                <a:cs typeface="EB Garamond"/>
                <a:sym typeface="EB Garamond"/>
              </a:defRPr>
            </a:lvl9pPr>
          </a:lstStyle>
          <a:p/>
        </p:txBody>
      </p:sp>
      <p:sp>
        <p:nvSpPr>
          <p:cNvPr id="53" name="Google Shape;53;p13"/>
          <p:cNvSpPr txBox="1"/>
          <p:nvPr>
            <p:ph idx="11" type="ftr"/>
          </p:nvPr>
        </p:nvSpPr>
        <p:spPr>
          <a:xfrm>
            <a:off x="466344" y="342900"/>
            <a:ext cx="2400300" cy="2058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accent6"/>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EB Garamond"/>
                <a:ea typeface="EB Garamond"/>
                <a:cs typeface="EB Garamond"/>
                <a:sym typeface="EB Garamond"/>
              </a:defRPr>
            </a:lvl9pPr>
          </a:lstStyle>
          <a:p/>
        </p:txBody>
      </p:sp>
      <p:sp>
        <p:nvSpPr>
          <p:cNvPr id="54" name="Google Shape;54;p13"/>
          <p:cNvSpPr txBox="1"/>
          <p:nvPr>
            <p:ph idx="12" type="sldNum"/>
          </p:nvPr>
        </p:nvSpPr>
        <p:spPr>
          <a:xfrm>
            <a:off x="8209026" y="342900"/>
            <a:ext cx="740700" cy="2058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accent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1.gif"/><Relationship Id="rId4" Type="http://schemas.openxmlformats.org/officeDocument/2006/relationships/image" Target="../media/image7.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2.png"/><Relationship Id="rId9"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29.png"/><Relationship Id="rId7" Type="http://schemas.openxmlformats.org/officeDocument/2006/relationships/image" Target="../media/image23.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2.jpg"/><Relationship Id="rId5" Type="http://schemas.openxmlformats.org/officeDocument/2006/relationships/image" Target="../media/image24.png"/><Relationship Id="rId6" Type="http://schemas.openxmlformats.org/officeDocument/2006/relationships/image" Target="../media/image13.png"/><Relationship Id="rId7" Type="http://schemas.openxmlformats.org/officeDocument/2006/relationships/image" Target="../media/image25.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9.png"/><Relationship Id="rId12"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8.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5.png"/><Relationship Id="rId8"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5.png"/><Relationship Id="rId4" Type="http://schemas.openxmlformats.org/officeDocument/2006/relationships/image" Target="../media/image2.png"/><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2.png"/><Relationship Id="rId5"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51.png"/><Relationship Id="rId5" Type="http://schemas.openxmlformats.org/officeDocument/2006/relationships/image" Target="../media/image7.png"/><Relationship Id="rId6"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50.png"/><Relationship Id="rId13" Type="http://schemas.openxmlformats.org/officeDocument/2006/relationships/image" Target="../media/image16.png"/><Relationship Id="rId12" Type="http://schemas.openxmlformats.org/officeDocument/2006/relationships/image" Target="../media/image43.pn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6.png"/><Relationship Id="rId9"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47.png"/><Relationship Id="rId7" Type="http://schemas.openxmlformats.org/officeDocument/2006/relationships/image" Target="../media/image44.png"/><Relationship Id="rId8"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34"/>
          <p:cNvSpPr txBox="1"/>
          <p:nvPr/>
        </p:nvSpPr>
        <p:spPr>
          <a:xfrm>
            <a:off x="507550" y="1833000"/>
            <a:ext cx="66132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Proxima Nova"/>
                <a:ea typeface="Proxima Nova"/>
                <a:cs typeface="Proxima Nova"/>
                <a:sym typeface="Proxima Nova"/>
              </a:rPr>
              <a:t>PCHRD Programs and Services:</a:t>
            </a:r>
            <a:endParaRPr b="1" sz="34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sz="3400">
                <a:solidFill>
                  <a:schemeClr val="lt1"/>
                </a:solidFill>
                <a:latin typeface="Proxima Nova"/>
                <a:ea typeface="Proxima Nova"/>
                <a:cs typeface="Proxima Nova"/>
                <a:sym typeface="Proxima Nova"/>
              </a:rPr>
              <a:t>Digital Health Innovation</a:t>
            </a:r>
            <a:endParaRPr b="1" sz="3400">
              <a:solidFill>
                <a:schemeClr val="lt1"/>
              </a:solidFill>
              <a:latin typeface="Proxima Nova"/>
              <a:ea typeface="Proxima Nova"/>
              <a:cs typeface="Proxima Nova"/>
              <a:sym typeface="Proxima Nova"/>
            </a:endParaRPr>
          </a:p>
        </p:txBody>
      </p:sp>
      <p:pic>
        <p:nvPicPr>
          <p:cNvPr id="282" name="Google Shape;282;p34"/>
          <p:cNvPicPr preferRelativeResize="0"/>
          <p:nvPr/>
        </p:nvPicPr>
        <p:blipFill>
          <a:blip r:embed="rId4">
            <a:alphaModFix/>
          </a:blip>
          <a:stretch>
            <a:fillRect/>
          </a:stretch>
        </p:blipFill>
        <p:spPr>
          <a:xfrm>
            <a:off x="940250" y="601450"/>
            <a:ext cx="3512827" cy="368775"/>
          </a:xfrm>
          <a:prstGeom prst="rect">
            <a:avLst/>
          </a:prstGeom>
          <a:noFill/>
          <a:ln>
            <a:noFill/>
          </a:ln>
        </p:spPr>
      </p:pic>
      <p:pic>
        <p:nvPicPr>
          <p:cNvPr id="283" name="Google Shape;283;p34"/>
          <p:cNvPicPr preferRelativeResize="0"/>
          <p:nvPr/>
        </p:nvPicPr>
        <p:blipFill>
          <a:blip r:embed="rId5">
            <a:alphaModFix/>
          </a:blip>
          <a:stretch>
            <a:fillRect/>
          </a:stretch>
        </p:blipFill>
        <p:spPr>
          <a:xfrm>
            <a:off x="583750" y="525250"/>
            <a:ext cx="508902" cy="510424"/>
          </a:xfrm>
          <a:prstGeom prst="rect">
            <a:avLst/>
          </a:prstGeom>
          <a:noFill/>
          <a:ln>
            <a:noFill/>
          </a:ln>
        </p:spPr>
      </p:pic>
      <p:grpSp>
        <p:nvGrpSpPr>
          <p:cNvPr id="284" name="Google Shape;284;p34"/>
          <p:cNvGrpSpPr/>
          <p:nvPr/>
        </p:nvGrpSpPr>
        <p:grpSpPr>
          <a:xfrm>
            <a:off x="579125" y="3216900"/>
            <a:ext cx="5498700" cy="677100"/>
            <a:chOff x="579125" y="3293100"/>
            <a:chExt cx="5498700" cy="677100"/>
          </a:xfrm>
        </p:grpSpPr>
        <p:sp>
          <p:nvSpPr>
            <p:cNvPr id="285" name="Google Shape;285;p34"/>
            <p:cNvSpPr/>
            <p:nvPr/>
          </p:nvSpPr>
          <p:spPr>
            <a:xfrm>
              <a:off x="579125" y="3313450"/>
              <a:ext cx="5498700" cy="636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txBox="1"/>
            <p:nvPr/>
          </p:nvSpPr>
          <p:spPr>
            <a:xfrm>
              <a:off x="657225" y="3293100"/>
              <a:ext cx="5168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44C73"/>
                  </a:solidFill>
                  <a:latin typeface="Proxima Nova"/>
                  <a:ea typeface="Proxima Nova"/>
                  <a:cs typeface="Proxima Nova"/>
                  <a:sym typeface="Proxima Nova"/>
                </a:rPr>
                <a:t>Ms. Joana A. America</a:t>
              </a:r>
              <a:endParaRPr b="1" sz="1600">
                <a:solidFill>
                  <a:srgbClr val="044C73"/>
                </a:solidFill>
                <a:latin typeface="Proxima Nova"/>
                <a:ea typeface="Proxima Nova"/>
                <a:cs typeface="Proxima Nova"/>
                <a:sym typeface="Proxima Nova"/>
              </a:endParaRPr>
            </a:p>
            <a:p>
              <a:pPr indent="0" lvl="0" marL="0" rtl="0" algn="l">
                <a:spcBef>
                  <a:spcPts val="0"/>
                </a:spcBef>
                <a:spcAft>
                  <a:spcPts val="0"/>
                </a:spcAft>
                <a:buNone/>
              </a:pPr>
              <a:r>
                <a:rPr lang="en" sz="1600">
                  <a:solidFill>
                    <a:srgbClr val="044C73"/>
                  </a:solidFill>
                  <a:latin typeface="Proxima Nova"/>
                  <a:ea typeface="Proxima Nova"/>
                  <a:cs typeface="Proxima Nova"/>
                  <a:sym typeface="Proxima Nova"/>
                </a:rPr>
                <a:t>Intellectual Property and Technology Management</a:t>
              </a:r>
              <a:endParaRPr sz="1600">
                <a:solidFill>
                  <a:srgbClr val="044C73"/>
                </a:solidFill>
                <a:latin typeface="Proxima Nova"/>
                <a:ea typeface="Proxima Nova"/>
                <a:cs typeface="Proxima Nova"/>
                <a:sym typeface="Proxima Nova"/>
              </a:endParaRPr>
            </a:p>
          </p:txBody>
        </p:sp>
      </p:grpSp>
      <p:sp>
        <p:nvSpPr>
          <p:cNvPr id="287" name="Google Shape;287;p34"/>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Proxima Nova"/>
                <a:ea typeface="Proxima Nova"/>
                <a:cs typeface="Proxima Nova"/>
                <a:sym typeface="Proxima Nova"/>
              </a:rPr>
              <a:t>01</a:t>
            </a:r>
            <a:endParaRPr sz="1000">
              <a:solidFill>
                <a:schemeClr val="lt1"/>
              </a:solidFill>
              <a:latin typeface="Proxima Nova"/>
              <a:ea typeface="Proxima Nova"/>
              <a:cs typeface="Proxima Nova"/>
              <a:sym typeface="Proxima Nova"/>
            </a:endParaRPr>
          </a:p>
        </p:txBody>
      </p:sp>
      <p:sp>
        <p:nvSpPr>
          <p:cNvPr id="288" name="Google Shape;288;p34"/>
          <p:cNvSpPr txBox="1"/>
          <p:nvPr/>
        </p:nvSpPr>
        <p:spPr>
          <a:xfrm>
            <a:off x="507550" y="4650650"/>
            <a:ext cx="221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pchrd.dost.gov.ph</a:t>
            </a:r>
            <a:endParaRPr sz="1000">
              <a:solidFill>
                <a:schemeClr val="lt1"/>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1" name="Shape 431"/>
        <p:cNvGrpSpPr/>
        <p:nvPr/>
      </p:nvGrpSpPr>
      <p:grpSpPr>
        <a:xfrm>
          <a:off x="0" y="0"/>
          <a:ext cx="0" cy="0"/>
          <a:chOff x="0" y="0"/>
          <a:chExt cx="0" cy="0"/>
        </a:xfrm>
      </p:grpSpPr>
      <p:sp>
        <p:nvSpPr>
          <p:cNvPr id="432" name="Google Shape;432;p43"/>
          <p:cNvSpPr txBox="1"/>
          <p:nvPr/>
        </p:nvSpPr>
        <p:spPr>
          <a:xfrm>
            <a:off x="496875" y="1595225"/>
            <a:ext cx="57063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Proxima Nova"/>
                <a:ea typeface="Proxima Nova"/>
                <a:cs typeface="Proxima Nova"/>
                <a:sym typeface="Proxima Nova"/>
              </a:rPr>
              <a:t>Intellectual Property and Technology Management</a:t>
            </a:r>
            <a:endParaRPr b="1" sz="3400">
              <a:solidFill>
                <a:schemeClr val="lt1"/>
              </a:solidFill>
              <a:latin typeface="Proxima Nova"/>
              <a:ea typeface="Proxima Nova"/>
              <a:cs typeface="Proxima Nova"/>
              <a:sym typeface="Proxima Nova"/>
            </a:endParaRPr>
          </a:p>
        </p:txBody>
      </p:sp>
      <p:grpSp>
        <p:nvGrpSpPr>
          <p:cNvPr id="433" name="Google Shape;433;p43"/>
          <p:cNvGrpSpPr/>
          <p:nvPr/>
        </p:nvGrpSpPr>
        <p:grpSpPr>
          <a:xfrm>
            <a:off x="300055" y="209230"/>
            <a:ext cx="2459221" cy="338714"/>
            <a:chOff x="300055" y="209230"/>
            <a:chExt cx="2459221" cy="338714"/>
          </a:xfrm>
        </p:grpSpPr>
        <p:pic>
          <p:nvPicPr>
            <p:cNvPr id="434" name="Google Shape;434;p43"/>
            <p:cNvPicPr preferRelativeResize="0"/>
            <p:nvPr/>
          </p:nvPicPr>
          <p:blipFill>
            <a:blip r:embed="rId4">
              <a:alphaModFix/>
            </a:blip>
            <a:stretch>
              <a:fillRect/>
            </a:stretch>
          </p:blipFill>
          <p:spPr>
            <a:xfrm>
              <a:off x="300055" y="209230"/>
              <a:ext cx="337701" cy="338714"/>
            </a:xfrm>
            <a:prstGeom prst="rect">
              <a:avLst/>
            </a:prstGeom>
            <a:noFill/>
            <a:ln>
              <a:noFill/>
            </a:ln>
          </p:spPr>
        </p:pic>
        <p:pic>
          <p:nvPicPr>
            <p:cNvPr id="435" name="Google Shape;435;p43"/>
            <p:cNvPicPr preferRelativeResize="0"/>
            <p:nvPr/>
          </p:nvPicPr>
          <p:blipFill>
            <a:blip r:embed="rId5">
              <a:alphaModFix/>
            </a:blip>
            <a:stretch>
              <a:fillRect/>
            </a:stretch>
          </p:blipFill>
          <p:spPr>
            <a:xfrm>
              <a:off x="580450" y="264225"/>
              <a:ext cx="2178826" cy="228725"/>
            </a:xfrm>
            <a:prstGeom prst="rect">
              <a:avLst/>
            </a:prstGeom>
            <a:noFill/>
            <a:ln>
              <a:noFill/>
            </a:ln>
          </p:spPr>
        </p:pic>
      </p:grpSp>
      <p:sp>
        <p:nvSpPr>
          <p:cNvPr id="436" name="Google Shape;436;p43"/>
          <p:cNvSpPr txBox="1"/>
          <p:nvPr/>
        </p:nvSpPr>
        <p:spPr>
          <a:xfrm>
            <a:off x="496875" y="2773825"/>
            <a:ext cx="483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Proxima Nova"/>
                <a:ea typeface="Proxima Nova"/>
                <a:cs typeface="Proxima Nova"/>
                <a:sym typeface="Proxima Nova"/>
              </a:rPr>
              <a:t>Programs and services that will move your health technology from the lab to market launch</a:t>
            </a:r>
            <a:endParaRPr>
              <a:solidFill>
                <a:schemeClr val="lt1"/>
              </a:solidFill>
              <a:latin typeface="Proxima Nova"/>
              <a:ea typeface="Proxima Nova"/>
              <a:cs typeface="Proxima Nova"/>
              <a:sym typeface="Proxima Nova"/>
            </a:endParaRPr>
          </a:p>
        </p:txBody>
      </p:sp>
      <p:sp>
        <p:nvSpPr>
          <p:cNvPr id="437" name="Google Shape;437;p43"/>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Proxima Nova"/>
                <a:ea typeface="Proxima Nova"/>
                <a:cs typeface="Proxima Nova"/>
                <a:sym typeface="Proxima Nova"/>
              </a:rPr>
              <a:t>03</a:t>
            </a:r>
            <a:endParaRPr sz="1000">
              <a:solidFill>
                <a:schemeClr val="lt1"/>
              </a:solidFill>
              <a:latin typeface="Proxima Nova"/>
              <a:ea typeface="Proxima Nova"/>
              <a:cs typeface="Proxima Nova"/>
              <a:sym typeface="Proxima Nova"/>
            </a:endParaRPr>
          </a:p>
        </p:txBody>
      </p:sp>
      <p:pic>
        <p:nvPicPr>
          <p:cNvPr id="438" name="Google Shape;438;p43"/>
          <p:cNvPicPr preferRelativeResize="0"/>
          <p:nvPr/>
        </p:nvPicPr>
        <p:blipFill>
          <a:blip r:embed="rId6">
            <a:alphaModFix/>
          </a:blip>
          <a:stretch>
            <a:fillRect/>
          </a:stretch>
        </p:blipFill>
        <p:spPr>
          <a:xfrm>
            <a:off x="2393425" y="3483976"/>
            <a:ext cx="683433" cy="584998"/>
          </a:xfrm>
          <a:prstGeom prst="rect">
            <a:avLst/>
          </a:prstGeom>
          <a:noFill/>
          <a:ln>
            <a:noFill/>
          </a:ln>
        </p:spPr>
      </p:pic>
      <p:pic>
        <p:nvPicPr>
          <p:cNvPr id="439" name="Google Shape;439;p43"/>
          <p:cNvPicPr preferRelativeResize="0"/>
          <p:nvPr/>
        </p:nvPicPr>
        <p:blipFill>
          <a:blip r:embed="rId7">
            <a:alphaModFix/>
          </a:blip>
          <a:stretch>
            <a:fillRect/>
          </a:stretch>
        </p:blipFill>
        <p:spPr>
          <a:xfrm>
            <a:off x="1491788" y="3398198"/>
            <a:ext cx="791501" cy="680978"/>
          </a:xfrm>
          <a:prstGeom prst="rect">
            <a:avLst/>
          </a:prstGeom>
          <a:noFill/>
          <a:ln>
            <a:noFill/>
          </a:ln>
        </p:spPr>
      </p:pic>
      <p:pic>
        <p:nvPicPr>
          <p:cNvPr id="440" name="Google Shape;440;p43"/>
          <p:cNvPicPr preferRelativeResize="0"/>
          <p:nvPr/>
        </p:nvPicPr>
        <p:blipFill>
          <a:blip r:embed="rId8">
            <a:alphaModFix/>
          </a:blip>
          <a:stretch>
            <a:fillRect/>
          </a:stretch>
        </p:blipFill>
        <p:spPr>
          <a:xfrm>
            <a:off x="617025" y="3470012"/>
            <a:ext cx="874772" cy="537352"/>
          </a:xfrm>
          <a:prstGeom prst="rect">
            <a:avLst/>
          </a:prstGeom>
          <a:noFill/>
          <a:ln>
            <a:noFill/>
          </a:ln>
        </p:spPr>
      </p:pic>
      <p:sp>
        <p:nvSpPr>
          <p:cNvPr id="441" name="Google Shape;441;p43"/>
          <p:cNvSpPr txBox="1"/>
          <p:nvPr/>
        </p:nvSpPr>
        <p:spPr>
          <a:xfrm>
            <a:off x="507550" y="4650650"/>
            <a:ext cx="221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pchrd.dost.gov.ph</a:t>
            </a:r>
            <a:endParaRPr sz="1000">
              <a:solidFill>
                <a:schemeClr val="lt1"/>
              </a:solidFill>
              <a:latin typeface="Proxima Nova"/>
              <a:ea typeface="Proxima Nova"/>
              <a:cs typeface="Proxima Nova"/>
              <a:sym typeface="Proxima Nova"/>
            </a:endParaRPr>
          </a:p>
        </p:txBody>
      </p:sp>
      <p:pic>
        <p:nvPicPr>
          <p:cNvPr id="442" name="Google Shape;442;p43"/>
          <p:cNvPicPr preferRelativeResize="0"/>
          <p:nvPr/>
        </p:nvPicPr>
        <p:blipFill rotWithShape="1">
          <a:blip r:embed="rId9">
            <a:alphaModFix/>
          </a:blip>
          <a:srcRect b="9066" l="0" r="0" t="0"/>
          <a:stretch/>
        </p:blipFill>
        <p:spPr>
          <a:xfrm>
            <a:off x="617025" y="3929475"/>
            <a:ext cx="1447901" cy="87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grpSp>
        <p:nvGrpSpPr>
          <p:cNvPr id="447" name="Google Shape;447;p44"/>
          <p:cNvGrpSpPr/>
          <p:nvPr/>
        </p:nvGrpSpPr>
        <p:grpSpPr>
          <a:xfrm>
            <a:off x="300055" y="209230"/>
            <a:ext cx="2160303" cy="338715"/>
            <a:chOff x="147650" y="133025"/>
            <a:chExt cx="2749527" cy="431100"/>
          </a:xfrm>
        </p:grpSpPr>
        <p:pic>
          <p:nvPicPr>
            <p:cNvPr id="448" name="Google Shape;448;p44"/>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449" name="Google Shape;449;p44"/>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450" name="Google Shape;450;p44"/>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04</a:t>
            </a:r>
            <a:endParaRPr sz="1000">
              <a:latin typeface="Proxima Nova"/>
              <a:ea typeface="Proxima Nova"/>
              <a:cs typeface="Proxima Nova"/>
              <a:sym typeface="Proxima Nova"/>
            </a:endParaRPr>
          </a:p>
        </p:txBody>
      </p:sp>
      <p:pic>
        <p:nvPicPr>
          <p:cNvPr id="451" name="Google Shape;451;p44"/>
          <p:cNvPicPr preferRelativeResize="0"/>
          <p:nvPr/>
        </p:nvPicPr>
        <p:blipFill>
          <a:blip r:embed="rId5">
            <a:alphaModFix/>
          </a:blip>
          <a:stretch>
            <a:fillRect/>
          </a:stretch>
        </p:blipFill>
        <p:spPr>
          <a:xfrm>
            <a:off x="946200" y="1123500"/>
            <a:ext cx="3180298" cy="1953501"/>
          </a:xfrm>
          <a:prstGeom prst="rect">
            <a:avLst/>
          </a:prstGeom>
          <a:noFill/>
          <a:ln>
            <a:noFill/>
          </a:ln>
        </p:spPr>
      </p:pic>
      <p:sp>
        <p:nvSpPr>
          <p:cNvPr id="452" name="Google Shape;452;p44"/>
          <p:cNvSpPr txBox="1"/>
          <p:nvPr/>
        </p:nvSpPr>
        <p:spPr>
          <a:xfrm>
            <a:off x="1092750" y="3247950"/>
            <a:ext cx="2887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Created to address the intellectual property-related needs of health researchers or innovators</a:t>
            </a:r>
            <a:endParaRPr sz="1300">
              <a:solidFill>
                <a:schemeClr val="dk1"/>
              </a:solidFill>
              <a:latin typeface="Proxima Nova"/>
              <a:ea typeface="Proxima Nova"/>
              <a:cs typeface="Proxima Nova"/>
              <a:sym typeface="Proxima Nova"/>
            </a:endParaRPr>
          </a:p>
        </p:txBody>
      </p:sp>
      <p:grpSp>
        <p:nvGrpSpPr>
          <p:cNvPr id="453" name="Google Shape;453;p44"/>
          <p:cNvGrpSpPr/>
          <p:nvPr/>
        </p:nvGrpSpPr>
        <p:grpSpPr>
          <a:xfrm>
            <a:off x="5023215" y="1149600"/>
            <a:ext cx="3257477" cy="431100"/>
            <a:chOff x="505650" y="2015550"/>
            <a:chExt cx="2559300" cy="431100"/>
          </a:xfrm>
        </p:grpSpPr>
        <p:sp>
          <p:nvSpPr>
            <p:cNvPr id="454" name="Google Shape;454;p44"/>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4"/>
            <p:cNvSpPr txBox="1"/>
            <p:nvPr/>
          </p:nvSpPr>
          <p:spPr>
            <a:xfrm>
              <a:off x="634650" y="2015550"/>
              <a:ext cx="2301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Assistance Given:</a:t>
              </a:r>
              <a:endParaRPr sz="1600">
                <a:solidFill>
                  <a:schemeClr val="lt1"/>
                </a:solidFill>
                <a:latin typeface="Proxima Nova"/>
                <a:ea typeface="Proxima Nova"/>
                <a:cs typeface="Proxima Nova"/>
                <a:sym typeface="Proxima Nova"/>
              </a:endParaRPr>
            </a:p>
          </p:txBody>
        </p:sp>
      </p:grpSp>
      <p:grpSp>
        <p:nvGrpSpPr>
          <p:cNvPr id="456" name="Google Shape;456;p44"/>
          <p:cNvGrpSpPr/>
          <p:nvPr/>
        </p:nvGrpSpPr>
        <p:grpSpPr>
          <a:xfrm>
            <a:off x="5099425" y="1660000"/>
            <a:ext cx="3153175" cy="585000"/>
            <a:chOff x="4718425" y="1431400"/>
            <a:chExt cx="3153175" cy="585000"/>
          </a:xfrm>
        </p:grpSpPr>
        <p:sp>
          <p:nvSpPr>
            <p:cNvPr id="457" name="Google Shape;457;p44"/>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4"/>
            <p:cNvSpPr txBox="1"/>
            <p:nvPr/>
          </p:nvSpPr>
          <p:spPr>
            <a:xfrm>
              <a:off x="4984400" y="1431400"/>
              <a:ext cx="288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Development of an institutional IP policy</a:t>
              </a:r>
              <a:endParaRPr sz="1300">
                <a:solidFill>
                  <a:schemeClr val="dk1"/>
                </a:solidFill>
                <a:latin typeface="Proxima Nova"/>
                <a:ea typeface="Proxima Nova"/>
                <a:cs typeface="Proxima Nova"/>
                <a:sym typeface="Proxima Nova"/>
              </a:endParaRPr>
            </a:p>
          </p:txBody>
        </p:sp>
      </p:grpSp>
      <p:grpSp>
        <p:nvGrpSpPr>
          <p:cNvPr id="459" name="Google Shape;459;p44"/>
          <p:cNvGrpSpPr/>
          <p:nvPr/>
        </p:nvGrpSpPr>
        <p:grpSpPr>
          <a:xfrm>
            <a:off x="5099425" y="2171900"/>
            <a:ext cx="3153175" cy="585000"/>
            <a:chOff x="4718425" y="1431400"/>
            <a:chExt cx="3153175" cy="585000"/>
          </a:xfrm>
        </p:grpSpPr>
        <p:sp>
          <p:nvSpPr>
            <p:cNvPr id="460" name="Google Shape;460;p44"/>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4"/>
            <p:cNvSpPr txBox="1"/>
            <p:nvPr/>
          </p:nvSpPr>
          <p:spPr>
            <a:xfrm>
              <a:off x="4984400" y="1431400"/>
              <a:ext cx="288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Establishment of institutional technology transfer processes</a:t>
              </a:r>
              <a:endParaRPr sz="1300">
                <a:solidFill>
                  <a:schemeClr val="dk1"/>
                </a:solidFill>
                <a:latin typeface="Proxima Nova"/>
                <a:ea typeface="Proxima Nova"/>
                <a:cs typeface="Proxima Nova"/>
                <a:sym typeface="Proxima Nova"/>
              </a:endParaRPr>
            </a:p>
          </p:txBody>
        </p:sp>
      </p:grpSp>
      <p:grpSp>
        <p:nvGrpSpPr>
          <p:cNvPr id="462" name="Google Shape;462;p44"/>
          <p:cNvGrpSpPr/>
          <p:nvPr/>
        </p:nvGrpSpPr>
        <p:grpSpPr>
          <a:xfrm>
            <a:off x="5099425" y="2710650"/>
            <a:ext cx="3153175" cy="384900"/>
            <a:chOff x="4718425" y="2634450"/>
            <a:chExt cx="3153175" cy="384900"/>
          </a:xfrm>
        </p:grpSpPr>
        <p:sp>
          <p:nvSpPr>
            <p:cNvPr id="463" name="Google Shape;463;p44"/>
            <p:cNvSpPr/>
            <p:nvPr/>
          </p:nvSpPr>
          <p:spPr>
            <a:xfrm>
              <a:off x="4718425" y="276195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4"/>
            <p:cNvSpPr txBox="1"/>
            <p:nvPr/>
          </p:nvSpPr>
          <p:spPr>
            <a:xfrm>
              <a:off x="4984400" y="2634450"/>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Securing IP protection</a:t>
              </a:r>
              <a:endParaRPr sz="1300">
                <a:solidFill>
                  <a:schemeClr val="dk1"/>
                </a:solidFill>
                <a:latin typeface="Proxima Nova"/>
                <a:ea typeface="Proxima Nova"/>
                <a:cs typeface="Proxima Nova"/>
                <a:sym typeface="Proxima Nova"/>
              </a:endParaRPr>
            </a:p>
          </p:txBody>
        </p:sp>
      </p:grpSp>
      <p:grpSp>
        <p:nvGrpSpPr>
          <p:cNvPr id="465" name="Google Shape;465;p44"/>
          <p:cNvGrpSpPr/>
          <p:nvPr/>
        </p:nvGrpSpPr>
        <p:grpSpPr>
          <a:xfrm>
            <a:off x="5099425" y="3101500"/>
            <a:ext cx="3153175" cy="585000"/>
            <a:chOff x="4718425" y="1431400"/>
            <a:chExt cx="3153175" cy="585000"/>
          </a:xfrm>
        </p:grpSpPr>
        <p:sp>
          <p:nvSpPr>
            <p:cNvPr id="466" name="Google Shape;466;p44"/>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4"/>
            <p:cNvSpPr txBox="1"/>
            <p:nvPr/>
          </p:nvSpPr>
          <p:spPr>
            <a:xfrm>
              <a:off x="4984400" y="1431400"/>
              <a:ext cx="288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Securing IP valuation and FTO reports</a:t>
              </a:r>
              <a:endParaRPr sz="1300">
                <a:solidFill>
                  <a:schemeClr val="dk1"/>
                </a:solidFill>
                <a:latin typeface="Proxima Nova"/>
                <a:ea typeface="Proxima Nova"/>
                <a:cs typeface="Proxima Nova"/>
                <a:sym typeface="Proxima Nova"/>
              </a:endParaRPr>
            </a:p>
          </p:txBody>
        </p:sp>
      </p:grpSp>
      <p:grpSp>
        <p:nvGrpSpPr>
          <p:cNvPr id="468" name="Google Shape;468;p44"/>
          <p:cNvGrpSpPr/>
          <p:nvPr/>
        </p:nvGrpSpPr>
        <p:grpSpPr>
          <a:xfrm>
            <a:off x="5099425" y="3692450"/>
            <a:ext cx="3153175" cy="384900"/>
            <a:chOff x="4718425" y="2634450"/>
            <a:chExt cx="3153175" cy="384900"/>
          </a:xfrm>
        </p:grpSpPr>
        <p:sp>
          <p:nvSpPr>
            <p:cNvPr id="469" name="Google Shape;469;p44"/>
            <p:cNvSpPr/>
            <p:nvPr/>
          </p:nvSpPr>
          <p:spPr>
            <a:xfrm>
              <a:off x="4718425" y="276195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4"/>
            <p:cNvSpPr txBox="1"/>
            <p:nvPr/>
          </p:nvSpPr>
          <p:spPr>
            <a:xfrm>
              <a:off x="4984400" y="2634450"/>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Drafting licensing agreements</a:t>
              </a:r>
              <a:endParaRPr sz="1300">
                <a:solidFill>
                  <a:schemeClr val="dk1"/>
                </a:solidFill>
                <a:latin typeface="Proxima Nova"/>
                <a:ea typeface="Proxima Nova"/>
                <a:cs typeface="Proxima Nova"/>
                <a:sym typeface="Proxima Nova"/>
              </a:endParaRPr>
            </a:p>
          </p:txBody>
        </p:sp>
      </p:grpSp>
      <p:cxnSp>
        <p:nvCxnSpPr>
          <p:cNvPr id="471" name="Google Shape;471;p44"/>
          <p:cNvCxnSpPr/>
          <p:nvPr/>
        </p:nvCxnSpPr>
        <p:spPr>
          <a:xfrm flipH="1">
            <a:off x="4334650" y="1032900"/>
            <a:ext cx="12300" cy="3184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grpSp>
        <p:nvGrpSpPr>
          <p:cNvPr id="476" name="Google Shape;476;p45"/>
          <p:cNvGrpSpPr/>
          <p:nvPr/>
        </p:nvGrpSpPr>
        <p:grpSpPr>
          <a:xfrm>
            <a:off x="300055" y="209230"/>
            <a:ext cx="2160303" cy="338715"/>
            <a:chOff x="147650" y="133025"/>
            <a:chExt cx="2749527" cy="431100"/>
          </a:xfrm>
        </p:grpSpPr>
        <p:pic>
          <p:nvPicPr>
            <p:cNvPr id="477" name="Google Shape;477;p45"/>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478" name="Google Shape;478;p45"/>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479" name="Google Shape;479;p45"/>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05</a:t>
            </a:r>
            <a:endParaRPr sz="1000">
              <a:latin typeface="Proxima Nova"/>
              <a:ea typeface="Proxima Nova"/>
              <a:cs typeface="Proxima Nova"/>
              <a:sym typeface="Proxima Nova"/>
            </a:endParaRPr>
          </a:p>
        </p:txBody>
      </p:sp>
      <p:sp>
        <p:nvSpPr>
          <p:cNvPr id="480" name="Google Shape;480;p45"/>
          <p:cNvSpPr txBox="1"/>
          <p:nvPr/>
        </p:nvSpPr>
        <p:spPr>
          <a:xfrm>
            <a:off x="460354" y="1060025"/>
            <a:ext cx="8223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dk1"/>
                </a:solidFill>
                <a:latin typeface="Proxima Nova"/>
                <a:ea typeface="Proxima Nova"/>
                <a:cs typeface="Proxima Nova"/>
                <a:sym typeface="Proxima Nova"/>
              </a:rPr>
              <a:t>Who can apply for the </a:t>
            </a:r>
            <a:r>
              <a:rPr b="1" lang="en" sz="2100">
                <a:solidFill>
                  <a:srgbClr val="044C73"/>
                </a:solidFill>
                <a:latin typeface="Proxima Nova"/>
                <a:ea typeface="Proxima Nova"/>
                <a:cs typeface="Proxima Nova"/>
                <a:sym typeface="Proxima Nova"/>
              </a:rPr>
              <a:t>IPROTECH</a:t>
            </a:r>
            <a:r>
              <a:rPr b="1" lang="en" sz="2100">
                <a:solidFill>
                  <a:schemeClr val="dk1"/>
                </a:solidFill>
                <a:latin typeface="Proxima Nova"/>
                <a:ea typeface="Proxima Nova"/>
                <a:cs typeface="Proxima Nova"/>
                <a:sym typeface="Proxima Nova"/>
              </a:rPr>
              <a:t>?</a:t>
            </a:r>
            <a:endParaRPr b="1" sz="2100">
              <a:solidFill>
                <a:schemeClr val="dk1"/>
              </a:solidFill>
              <a:latin typeface="Proxima Nova"/>
              <a:ea typeface="Proxima Nova"/>
              <a:cs typeface="Proxima Nova"/>
              <a:sym typeface="Proxima Nova"/>
            </a:endParaRPr>
          </a:p>
        </p:txBody>
      </p:sp>
      <p:cxnSp>
        <p:nvCxnSpPr>
          <p:cNvPr id="481" name="Google Shape;481;p45"/>
          <p:cNvCxnSpPr/>
          <p:nvPr/>
        </p:nvCxnSpPr>
        <p:spPr>
          <a:xfrm>
            <a:off x="350700" y="1739100"/>
            <a:ext cx="8442600" cy="0"/>
          </a:xfrm>
          <a:prstGeom prst="straightConnector1">
            <a:avLst/>
          </a:prstGeom>
          <a:noFill/>
          <a:ln cap="flat" cmpd="sng" w="9525">
            <a:solidFill>
              <a:schemeClr val="dk2"/>
            </a:solidFill>
            <a:prstDash val="solid"/>
            <a:round/>
            <a:headEnd len="med" w="med" type="none"/>
            <a:tailEnd len="med" w="med" type="none"/>
          </a:ln>
        </p:spPr>
      </p:cxnSp>
      <p:sp>
        <p:nvSpPr>
          <p:cNvPr id="482" name="Google Shape;482;p45"/>
          <p:cNvSpPr/>
          <p:nvPr/>
        </p:nvSpPr>
        <p:spPr>
          <a:xfrm>
            <a:off x="649877" y="2054825"/>
            <a:ext cx="3489000" cy="17625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5"/>
          <p:cNvSpPr/>
          <p:nvPr/>
        </p:nvSpPr>
        <p:spPr>
          <a:xfrm>
            <a:off x="4572000" y="2054825"/>
            <a:ext cx="4026600" cy="17625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5"/>
          <p:cNvSpPr txBox="1"/>
          <p:nvPr/>
        </p:nvSpPr>
        <p:spPr>
          <a:xfrm>
            <a:off x="1530588" y="2474375"/>
            <a:ext cx="2305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Proxima Nova"/>
                <a:ea typeface="Proxima Nova"/>
                <a:cs typeface="Proxima Nova"/>
                <a:sym typeface="Proxima Nova"/>
              </a:rPr>
              <a:t>Regional </a:t>
            </a:r>
            <a:endParaRPr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sz="1600">
                <a:solidFill>
                  <a:schemeClr val="lt1"/>
                </a:solidFill>
                <a:latin typeface="Proxima Nova"/>
                <a:ea typeface="Proxima Nova"/>
                <a:cs typeface="Proxima Nova"/>
                <a:sym typeface="Proxima Nova"/>
              </a:rPr>
              <a:t>Health Research and Development Consortia Member Institution</a:t>
            </a:r>
            <a:endParaRPr sz="1600">
              <a:solidFill>
                <a:schemeClr val="lt1"/>
              </a:solidFill>
              <a:latin typeface="Proxima Nova"/>
              <a:ea typeface="Proxima Nova"/>
              <a:cs typeface="Proxima Nova"/>
              <a:sym typeface="Proxima Nova"/>
            </a:endParaRPr>
          </a:p>
        </p:txBody>
      </p:sp>
      <p:sp>
        <p:nvSpPr>
          <p:cNvPr id="485" name="Google Shape;485;p45"/>
          <p:cNvSpPr txBox="1"/>
          <p:nvPr/>
        </p:nvSpPr>
        <p:spPr>
          <a:xfrm>
            <a:off x="5482413" y="2443200"/>
            <a:ext cx="2975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Proxima Nova"/>
                <a:ea typeface="Proxima Nova"/>
                <a:cs typeface="Proxima Nova"/>
                <a:sym typeface="Proxima Nova"/>
              </a:rPr>
              <a:t>Institutions who have generated health technologies that were funded, supported, or monitored by DOST-PCHRD</a:t>
            </a:r>
            <a:endParaRPr sz="1500">
              <a:solidFill>
                <a:schemeClr val="lt1"/>
              </a:solidFill>
              <a:latin typeface="Proxima Nova"/>
              <a:ea typeface="Proxima Nova"/>
              <a:cs typeface="Proxima Nova"/>
              <a:sym typeface="Proxima Nova"/>
            </a:endParaRPr>
          </a:p>
        </p:txBody>
      </p:sp>
      <p:sp>
        <p:nvSpPr>
          <p:cNvPr id="486" name="Google Shape;486;p45"/>
          <p:cNvSpPr txBox="1"/>
          <p:nvPr/>
        </p:nvSpPr>
        <p:spPr>
          <a:xfrm>
            <a:off x="935965" y="2458925"/>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1</a:t>
            </a:r>
            <a:endParaRPr b="1" sz="5000">
              <a:solidFill>
                <a:schemeClr val="lt1"/>
              </a:solidFill>
              <a:latin typeface="Proxima Nova"/>
              <a:ea typeface="Proxima Nova"/>
              <a:cs typeface="Proxima Nova"/>
              <a:sym typeface="Proxima Nova"/>
            </a:endParaRPr>
          </a:p>
        </p:txBody>
      </p:sp>
      <p:sp>
        <p:nvSpPr>
          <p:cNvPr id="487" name="Google Shape;487;p45"/>
          <p:cNvSpPr txBox="1"/>
          <p:nvPr/>
        </p:nvSpPr>
        <p:spPr>
          <a:xfrm>
            <a:off x="4871915" y="2458925"/>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2</a:t>
            </a:r>
            <a:endParaRPr b="1" sz="5000">
              <a:solidFill>
                <a:schemeClr val="lt1"/>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grpSp>
        <p:nvGrpSpPr>
          <p:cNvPr id="492" name="Google Shape;492;p46"/>
          <p:cNvGrpSpPr/>
          <p:nvPr/>
        </p:nvGrpSpPr>
        <p:grpSpPr>
          <a:xfrm>
            <a:off x="300055" y="209230"/>
            <a:ext cx="2160303" cy="338715"/>
            <a:chOff x="147650" y="133025"/>
            <a:chExt cx="2749527" cy="431100"/>
          </a:xfrm>
        </p:grpSpPr>
        <p:pic>
          <p:nvPicPr>
            <p:cNvPr id="493" name="Google Shape;493;p46"/>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494" name="Google Shape;494;p46"/>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495" name="Google Shape;495;p46"/>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08</a:t>
            </a:r>
            <a:endParaRPr sz="1000">
              <a:latin typeface="Proxima Nova"/>
              <a:ea typeface="Proxima Nova"/>
              <a:cs typeface="Proxima Nova"/>
              <a:sym typeface="Proxima Nova"/>
            </a:endParaRPr>
          </a:p>
        </p:txBody>
      </p:sp>
      <p:pic>
        <p:nvPicPr>
          <p:cNvPr id="496" name="Google Shape;496;p46"/>
          <p:cNvPicPr preferRelativeResize="0"/>
          <p:nvPr/>
        </p:nvPicPr>
        <p:blipFill rotWithShape="1">
          <a:blip r:embed="rId5">
            <a:alphaModFix/>
          </a:blip>
          <a:srcRect b="8138" l="11190" r="5670" t="6369"/>
          <a:stretch/>
        </p:blipFill>
        <p:spPr>
          <a:xfrm>
            <a:off x="1037875" y="1019872"/>
            <a:ext cx="2160302" cy="1911321"/>
          </a:xfrm>
          <a:prstGeom prst="rect">
            <a:avLst/>
          </a:prstGeom>
          <a:noFill/>
          <a:ln>
            <a:noFill/>
          </a:ln>
        </p:spPr>
      </p:pic>
      <p:sp>
        <p:nvSpPr>
          <p:cNvPr id="497" name="Google Shape;497;p46"/>
          <p:cNvSpPr txBox="1"/>
          <p:nvPr/>
        </p:nvSpPr>
        <p:spPr>
          <a:xfrm>
            <a:off x="678175" y="3733475"/>
            <a:ext cx="3413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Created to assist researchers and research institutions who plan to have their health or health care innovations utilized</a:t>
            </a:r>
            <a:endParaRPr sz="1300">
              <a:solidFill>
                <a:schemeClr val="dk1"/>
              </a:solidFill>
              <a:latin typeface="Proxima Nova"/>
              <a:ea typeface="Proxima Nova"/>
              <a:cs typeface="Proxima Nova"/>
              <a:sym typeface="Proxima Nova"/>
            </a:endParaRPr>
          </a:p>
        </p:txBody>
      </p:sp>
      <p:cxnSp>
        <p:nvCxnSpPr>
          <p:cNvPr id="498" name="Google Shape;498;p46"/>
          <p:cNvCxnSpPr/>
          <p:nvPr/>
        </p:nvCxnSpPr>
        <p:spPr>
          <a:xfrm flipH="1">
            <a:off x="4478950" y="1109100"/>
            <a:ext cx="20400" cy="2954100"/>
          </a:xfrm>
          <a:prstGeom prst="straightConnector1">
            <a:avLst/>
          </a:prstGeom>
          <a:noFill/>
          <a:ln cap="flat" cmpd="sng" w="9525">
            <a:solidFill>
              <a:schemeClr val="dk2"/>
            </a:solidFill>
            <a:prstDash val="solid"/>
            <a:round/>
            <a:headEnd len="med" w="med" type="none"/>
            <a:tailEnd len="med" w="med" type="none"/>
          </a:ln>
        </p:spPr>
      </p:cxnSp>
      <p:sp>
        <p:nvSpPr>
          <p:cNvPr id="499" name="Google Shape;499;p46"/>
          <p:cNvSpPr txBox="1"/>
          <p:nvPr/>
        </p:nvSpPr>
        <p:spPr>
          <a:xfrm>
            <a:off x="5094800" y="906413"/>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solidFill>
                  <a:schemeClr val="dk1"/>
                </a:solidFill>
                <a:latin typeface="Proxima Nova"/>
                <a:ea typeface="Proxima Nova"/>
                <a:cs typeface="Proxima Nova"/>
                <a:sym typeface="Proxima Nova"/>
              </a:rPr>
              <a:t>There are three types of assistance:</a:t>
            </a:r>
            <a:endParaRPr i="1" sz="1300">
              <a:solidFill>
                <a:schemeClr val="dk1"/>
              </a:solidFill>
              <a:latin typeface="Proxima Nova"/>
              <a:ea typeface="Proxima Nova"/>
              <a:cs typeface="Proxima Nova"/>
              <a:sym typeface="Proxima Nova"/>
            </a:endParaRPr>
          </a:p>
        </p:txBody>
      </p:sp>
      <p:grpSp>
        <p:nvGrpSpPr>
          <p:cNvPr id="500" name="Google Shape;500;p46"/>
          <p:cNvGrpSpPr/>
          <p:nvPr/>
        </p:nvGrpSpPr>
        <p:grpSpPr>
          <a:xfrm>
            <a:off x="4942402" y="1302000"/>
            <a:ext cx="3638557" cy="422250"/>
            <a:chOff x="505650" y="2015550"/>
            <a:chExt cx="2559300" cy="422250"/>
          </a:xfrm>
        </p:grpSpPr>
        <p:sp>
          <p:nvSpPr>
            <p:cNvPr id="501" name="Google Shape;501;p46"/>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6"/>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Proxima Nova"/>
                  <a:ea typeface="Proxima Nova"/>
                  <a:cs typeface="Proxima Nova"/>
                  <a:sym typeface="Proxima Nova"/>
                </a:rPr>
                <a:t>In assisting researchers:</a:t>
              </a:r>
              <a:endParaRPr>
                <a:solidFill>
                  <a:schemeClr val="lt1"/>
                </a:solidFill>
                <a:latin typeface="Proxima Nova"/>
                <a:ea typeface="Proxima Nova"/>
                <a:cs typeface="Proxima Nova"/>
                <a:sym typeface="Proxima Nova"/>
              </a:endParaRPr>
            </a:p>
          </p:txBody>
        </p:sp>
      </p:grpSp>
      <p:grpSp>
        <p:nvGrpSpPr>
          <p:cNvPr id="503" name="Google Shape;503;p46"/>
          <p:cNvGrpSpPr/>
          <p:nvPr/>
        </p:nvGrpSpPr>
        <p:grpSpPr>
          <a:xfrm>
            <a:off x="4942402" y="2508950"/>
            <a:ext cx="3638557" cy="422250"/>
            <a:chOff x="505650" y="2015550"/>
            <a:chExt cx="2559300" cy="422250"/>
          </a:xfrm>
        </p:grpSpPr>
        <p:sp>
          <p:nvSpPr>
            <p:cNvPr id="504" name="Google Shape;504;p46"/>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6"/>
            <p:cNvSpPr txBox="1"/>
            <p:nvPr/>
          </p:nvSpPr>
          <p:spPr>
            <a:xfrm>
              <a:off x="634650" y="2015550"/>
              <a:ext cx="2301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latin typeface="Proxima Nova"/>
                  <a:ea typeface="Proxima Nova"/>
                  <a:cs typeface="Proxima Nova"/>
                  <a:sym typeface="Proxima Nova"/>
                </a:rPr>
                <a:t>In assisting health research institutions</a:t>
              </a:r>
              <a:endParaRPr sz="1300">
                <a:solidFill>
                  <a:schemeClr val="lt1"/>
                </a:solidFill>
                <a:latin typeface="Proxima Nova"/>
                <a:ea typeface="Proxima Nova"/>
                <a:cs typeface="Proxima Nova"/>
                <a:sym typeface="Proxima Nova"/>
              </a:endParaRPr>
            </a:p>
          </p:txBody>
        </p:sp>
      </p:grpSp>
      <p:grpSp>
        <p:nvGrpSpPr>
          <p:cNvPr id="506" name="Google Shape;506;p46"/>
          <p:cNvGrpSpPr/>
          <p:nvPr/>
        </p:nvGrpSpPr>
        <p:grpSpPr>
          <a:xfrm>
            <a:off x="5018452" y="1806975"/>
            <a:ext cx="3501601" cy="585000"/>
            <a:chOff x="4718425" y="1431400"/>
            <a:chExt cx="3153175" cy="585000"/>
          </a:xfrm>
        </p:grpSpPr>
        <p:sp>
          <p:nvSpPr>
            <p:cNvPr id="507" name="Google Shape;507;p46"/>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6"/>
            <p:cNvSpPr txBox="1"/>
            <p:nvPr/>
          </p:nvSpPr>
          <p:spPr>
            <a:xfrm>
              <a:off x="4984400" y="1431400"/>
              <a:ext cx="288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Business Incubation for Health Research Technologies</a:t>
              </a:r>
              <a:endParaRPr sz="1300">
                <a:solidFill>
                  <a:schemeClr val="dk1"/>
                </a:solidFill>
                <a:latin typeface="Proxima Nova"/>
                <a:ea typeface="Proxima Nova"/>
                <a:cs typeface="Proxima Nova"/>
                <a:sym typeface="Proxima Nova"/>
              </a:endParaRPr>
            </a:p>
          </p:txBody>
        </p:sp>
      </p:grpSp>
      <p:grpSp>
        <p:nvGrpSpPr>
          <p:cNvPr id="509" name="Google Shape;509;p46"/>
          <p:cNvGrpSpPr/>
          <p:nvPr/>
        </p:nvGrpSpPr>
        <p:grpSpPr>
          <a:xfrm>
            <a:off x="4961651" y="3013925"/>
            <a:ext cx="3558358" cy="585000"/>
            <a:chOff x="4718425" y="1431400"/>
            <a:chExt cx="3153175" cy="585000"/>
          </a:xfrm>
        </p:grpSpPr>
        <p:sp>
          <p:nvSpPr>
            <p:cNvPr id="510" name="Google Shape;510;p46"/>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6"/>
            <p:cNvSpPr txBox="1"/>
            <p:nvPr/>
          </p:nvSpPr>
          <p:spPr>
            <a:xfrm>
              <a:off x="4984400" y="1431400"/>
              <a:ext cx="288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Community-based incubation for delivery of healthcare innovations</a:t>
              </a:r>
              <a:endParaRPr sz="1300">
                <a:solidFill>
                  <a:schemeClr val="dk1"/>
                </a:solidFill>
                <a:latin typeface="Proxima Nova"/>
                <a:ea typeface="Proxima Nova"/>
                <a:cs typeface="Proxima Nova"/>
                <a:sym typeface="Proxima Nova"/>
              </a:endParaRPr>
            </a:p>
          </p:txBody>
        </p:sp>
      </p:grpSp>
      <p:grpSp>
        <p:nvGrpSpPr>
          <p:cNvPr id="512" name="Google Shape;512;p46"/>
          <p:cNvGrpSpPr/>
          <p:nvPr/>
        </p:nvGrpSpPr>
        <p:grpSpPr>
          <a:xfrm>
            <a:off x="4961813" y="3623525"/>
            <a:ext cx="3558489" cy="585000"/>
            <a:chOff x="4718425" y="1431400"/>
            <a:chExt cx="3558489" cy="585000"/>
          </a:xfrm>
        </p:grpSpPr>
        <p:sp>
          <p:nvSpPr>
            <p:cNvPr id="513" name="Google Shape;513;p46"/>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6"/>
            <p:cNvSpPr txBox="1"/>
            <p:nvPr/>
          </p:nvSpPr>
          <p:spPr>
            <a:xfrm>
              <a:off x="4984414" y="1431400"/>
              <a:ext cx="3292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HeaRTNovation Hubs: Innovation hubs for health research technologies</a:t>
              </a:r>
              <a:endParaRPr sz="1300">
                <a:solidFill>
                  <a:schemeClr val="dk1"/>
                </a:solidFill>
                <a:latin typeface="Proxima Nova"/>
                <a:ea typeface="Proxima Nova"/>
                <a:cs typeface="Proxima Nova"/>
                <a:sym typeface="Proxima Nova"/>
              </a:endParaRPr>
            </a:p>
          </p:txBody>
        </p:sp>
      </p:grpSp>
      <p:sp>
        <p:nvSpPr>
          <p:cNvPr id="515" name="Google Shape;515;p46"/>
          <p:cNvSpPr txBox="1"/>
          <p:nvPr/>
        </p:nvSpPr>
        <p:spPr>
          <a:xfrm>
            <a:off x="678175" y="2879375"/>
            <a:ext cx="3000000" cy="8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50">
                <a:solidFill>
                  <a:srgbClr val="716363"/>
                </a:solidFill>
                <a:highlight>
                  <a:srgbClr val="FFFFFF"/>
                </a:highlight>
                <a:latin typeface="Proxima Nova"/>
                <a:ea typeface="Proxima Nova"/>
                <a:cs typeface="Proxima Nova"/>
                <a:sym typeface="Proxima Nova"/>
              </a:rPr>
              <a:t>Technology Transformation and Empowerment of Knowledge Generators and Innovators </a:t>
            </a:r>
            <a:endParaRPr b="1" sz="18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grpSp>
        <p:nvGrpSpPr>
          <p:cNvPr id="520" name="Google Shape;520;p47"/>
          <p:cNvGrpSpPr/>
          <p:nvPr/>
        </p:nvGrpSpPr>
        <p:grpSpPr>
          <a:xfrm>
            <a:off x="4367755" y="803200"/>
            <a:ext cx="4158351" cy="593850"/>
            <a:chOff x="505648" y="2015550"/>
            <a:chExt cx="2559300" cy="593850"/>
          </a:xfrm>
        </p:grpSpPr>
        <p:sp>
          <p:nvSpPr>
            <p:cNvPr id="521" name="Google Shape;521;p47"/>
            <p:cNvSpPr/>
            <p:nvPr/>
          </p:nvSpPr>
          <p:spPr>
            <a:xfrm>
              <a:off x="505648" y="2024400"/>
              <a:ext cx="2559300" cy="5850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7"/>
            <p:cNvSpPr txBox="1"/>
            <p:nvPr/>
          </p:nvSpPr>
          <p:spPr>
            <a:xfrm>
              <a:off x="634650" y="2015550"/>
              <a:ext cx="2301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latin typeface="Proxima Nova"/>
                  <a:ea typeface="Proxima Nova"/>
                  <a:cs typeface="Proxima Nova"/>
                  <a:sym typeface="Proxima Nova"/>
                </a:rPr>
                <a:t>HeaRTNovation Hubs: Innovation hubs for health research technologies</a:t>
              </a:r>
              <a:endParaRPr b="1" sz="1300">
                <a:solidFill>
                  <a:schemeClr val="lt1"/>
                </a:solidFill>
                <a:latin typeface="Proxima Nova"/>
                <a:ea typeface="Proxima Nova"/>
                <a:cs typeface="Proxima Nova"/>
                <a:sym typeface="Proxima Nova"/>
              </a:endParaRPr>
            </a:p>
          </p:txBody>
        </p:sp>
      </p:grpSp>
      <p:grpSp>
        <p:nvGrpSpPr>
          <p:cNvPr id="523" name="Google Shape;523;p47"/>
          <p:cNvGrpSpPr/>
          <p:nvPr/>
        </p:nvGrpSpPr>
        <p:grpSpPr>
          <a:xfrm>
            <a:off x="300055" y="209230"/>
            <a:ext cx="2160303" cy="338715"/>
            <a:chOff x="147650" y="133025"/>
            <a:chExt cx="2749527" cy="431100"/>
          </a:xfrm>
        </p:grpSpPr>
        <p:pic>
          <p:nvPicPr>
            <p:cNvPr id="524" name="Google Shape;524;p47"/>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525" name="Google Shape;525;p47"/>
            <p:cNvPicPr preferRelativeResize="0"/>
            <p:nvPr/>
          </p:nvPicPr>
          <p:blipFill>
            <a:blip r:embed="rId4">
              <a:alphaModFix/>
            </a:blip>
            <a:stretch>
              <a:fillRect/>
            </a:stretch>
          </p:blipFill>
          <p:spPr>
            <a:xfrm>
              <a:off x="472575" y="221312"/>
              <a:ext cx="2424602" cy="254534"/>
            </a:xfrm>
            <a:prstGeom prst="rect">
              <a:avLst/>
            </a:prstGeom>
            <a:noFill/>
            <a:ln>
              <a:noFill/>
            </a:ln>
          </p:spPr>
        </p:pic>
      </p:grpSp>
      <p:grpSp>
        <p:nvGrpSpPr>
          <p:cNvPr id="526" name="Google Shape;526;p47"/>
          <p:cNvGrpSpPr/>
          <p:nvPr/>
        </p:nvGrpSpPr>
        <p:grpSpPr>
          <a:xfrm>
            <a:off x="4443977" y="1512125"/>
            <a:ext cx="4017660" cy="1185300"/>
            <a:chOff x="4718425" y="1431400"/>
            <a:chExt cx="3617884" cy="1185300"/>
          </a:xfrm>
        </p:grpSpPr>
        <p:sp>
          <p:nvSpPr>
            <p:cNvPr id="527" name="Google Shape;527;p47"/>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7"/>
            <p:cNvSpPr txBox="1"/>
            <p:nvPr/>
          </p:nvSpPr>
          <p:spPr>
            <a:xfrm>
              <a:off x="4984409" y="1431400"/>
              <a:ext cx="3351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aims to provide an environment that will support innovators from health institutions in developing their technologies and in linking them with potential partners for eventual transfer, adoption, or commercialization</a:t>
              </a:r>
              <a:endParaRPr sz="1300">
                <a:solidFill>
                  <a:schemeClr val="dk1"/>
                </a:solidFill>
                <a:latin typeface="Proxima Nova"/>
                <a:ea typeface="Proxima Nova"/>
                <a:cs typeface="Proxima Nova"/>
                <a:sym typeface="Proxima Nova"/>
              </a:endParaRPr>
            </a:p>
          </p:txBody>
        </p:sp>
      </p:grpSp>
      <p:grpSp>
        <p:nvGrpSpPr>
          <p:cNvPr id="529" name="Google Shape;529;p47"/>
          <p:cNvGrpSpPr/>
          <p:nvPr/>
        </p:nvGrpSpPr>
        <p:grpSpPr>
          <a:xfrm>
            <a:off x="4443977" y="2639775"/>
            <a:ext cx="4017660" cy="985200"/>
            <a:chOff x="4718425" y="1431400"/>
            <a:chExt cx="3617884" cy="985200"/>
          </a:xfrm>
        </p:grpSpPr>
        <p:sp>
          <p:nvSpPr>
            <p:cNvPr id="530" name="Google Shape;530;p47"/>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7"/>
            <p:cNvSpPr txBox="1"/>
            <p:nvPr/>
          </p:nvSpPr>
          <p:spPr>
            <a:xfrm>
              <a:off x="4984409" y="1431400"/>
              <a:ext cx="33519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Filipino-owned hospitals, academic or health institutions, and member institutions of Regional Health Research and Development Consortia (RHRDCs) may apply for the grant</a:t>
              </a:r>
              <a:endParaRPr sz="1300">
                <a:solidFill>
                  <a:schemeClr val="dk1"/>
                </a:solidFill>
                <a:latin typeface="Proxima Nova"/>
                <a:ea typeface="Proxima Nova"/>
                <a:cs typeface="Proxima Nova"/>
                <a:sym typeface="Proxima Nova"/>
              </a:endParaRPr>
            </a:p>
          </p:txBody>
        </p:sp>
      </p:grpSp>
      <p:grpSp>
        <p:nvGrpSpPr>
          <p:cNvPr id="532" name="Google Shape;532;p47"/>
          <p:cNvGrpSpPr/>
          <p:nvPr/>
        </p:nvGrpSpPr>
        <p:grpSpPr>
          <a:xfrm>
            <a:off x="4443977" y="3663375"/>
            <a:ext cx="4017660" cy="585000"/>
            <a:chOff x="4718425" y="1431400"/>
            <a:chExt cx="3617884" cy="585000"/>
          </a:xfrm>
        </p:grpSpPr>
        <p:sp>
          <p:nvSpPr>
            <p:cNvPr id="533" name="Google Shape;533;p47"/>
            <p:cNvSpPr/>
            <p:nvPr/>
          </p:nvSpPr>
          <p:spPr>
            <a:xfrm>
              <a:off x="4718425" y="168280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7"/>
            <p:cNvSpPr txBox="1"/>
            <p:nvPr/>
          </p:nvSpPr>
          <p:spPr>
            <a:xfrm>
              <a:off x="4984409" y="1431400"/>
              <a:ext cx="3351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Ongoing capacity building of health innovation officers and proposal development </a:t>
              </a:r>
              <a:endParaRPr sz="1300">
                <a:solidFill>
                  <a:schemeClr val="dk1"/>
                </a:solidFill>
                <a:latin typeface="Proxima Nova"/>
                <a:ea typeface="Proxima Nova"/>
                <a:cs typeface="Proxima Nova"/>
                <a:sym typeface="Proxima Nova"/>
              </a:endParaRPr>
            </a:p>
          </p:txBody>
        </p:sp>
      </p:grpSp>
      <p:sp>
        <p:nvSpPr>
          <p:cNvPr id="535" name="Google Shape;535;p47"/>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09</a:t>
            </a:r>
            <a:endParaRPr sz="1000">
              <a:latin typeface="Proxima Nova"/>
              <a:ea typeface="Proxima Nova"/>
              <a:cs typeface="Proxima Nova"/>
              <a:sym typeface="Proxima Nova"/>
            </a:endParaRPr>
          </a:p>
        </p:txBody>
      </p:sp>
      <p:pic>
        <p:nvPicPr>
          <p:cNvPr id="536" name="Google Shape;536;p47"/>
          <p:cNvPicPr preferRelativeResize="0"/>
          <p:nvPr/>
        </p:nvPicPr>
        <p:blipFill rotWithShape="1">
          <a:blip r:embed="rId5">
            <a:alphaModFix/>
          </a:blip>
          <a:srcRect b="9066" l="0" r="0" t="0"/>
          <a:stretch/>
        </p:blipFill>
        <p:spPr>
          <a:xfrm>
            <a:off x="945725" y="1857150"/>
            <a:ext cx="2642250" cy="157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grpSp>
        <p:nvGrpSpPr>
          <p:cNvPr id="541" name="Google Shape;541;p48"/>
          <p:cNvGrpSpPr/>
          <p:nvPr/>
        </p:nvGrpSpPr>
        <p:grpSpPr>
          <a:xfrm>
            <a:off x="300055" y="209230"/>
            <a:ext cx="2160303" cy="338715"/>
            <a:chOff x="147650" y="133025"/>
            <a:chExt cx="2749527" cy="431100"/>
          </a:xfrm>
        </p:grpSpPr>
        <p:pic>
          <p:nvPicPr>
            <p:cNvPr id="542" name="Google Shape;542;p48"/>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543" name="Google Shape;543;p48"/>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544" name="Google Shape;544;p48"/>
          <p:cNvSpPr/>
          <p:nvPr/>
        </p:nvSpPr>
        <p:spPr>
          <a:xfrm>
            <a:off x="426900" y="1906475"/>
            <a:ext cx="2525400" cy="2936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8"/>
          <p:cNvSpPr/>
          <p:nvPr/>
        </p:nvSpPr>
        <p:spPr>
          <a:xfrm>
            <a:off x="3203350" y="1906475"/>
            <a:ext cx="2525400" cy="2936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8"/>
          <p:cNvSpPr/>
          <p:nvPr/>
        </p:nvSpPr>
        <p:spPr>
          <a:xfrm>
            <a:off x="5979800" y="1906475"/>
            <a:ext cx="2931300" cy="2936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8"/>
          <p:cNvSpPr txBox="1"/>
          <p:nvPr/>
        </p:nvSpPr>
        <p:spPr>
          <a:xfrm>
            <a:off x="365950" y="1294775"/>
            <a:ext cx="2525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dk1"/>
                </a:solidFill>
                <a:latin typeface="Proxima Nova"/>
                <a:ea typeface="Proxima Nova"/>
                <a:cs typeface="Proxima Nova"/>
                <a:sym typeface="Proxima Nova"/>
              </a:rPr>
              <a:t>Business Incubation for Health Research Technologies</a:t>
            </a:r>
            <a:endParaRPr b="1" sz="1300">
              <a:solidFill>
                <a:schemeClr val="dk1"/>
              </a:solidFill>
              <a:latin typeface="Proxima Nova"/>
              <a:ea typeface="Proxima Nova"/>
              <a:cs typeface="Proxima Nova"/>
              <a:sym typeface="Proxima Nova"/>
            </a:endParaRPr>
          </a:p>
        </p:txBody>
      </p:sp>
      <p:sp>
        <p:nvSpPr>
          <p:cNvPr id="548" name="Google Shape;548;p48"/>
          <p:cNvSpPr txBox="1"/>
          <p:nvPr/>
        </p:nvSpPr>
        <p:spPr>
          <a:xfrm>
            <a:off x="3081850" y="1294775"/>
            <a:ext cx="2768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dk1"/>
                </a:solidFill>
                <a:latin typeface="Proxima Nova"/>
                <a:ea typeface="Proxima Nova"/>
                <a:cs typeface="Proxima Nova"/>
                <a:sym typeface="Proxima Nova"/>
              </a:rPr>
              <a:t>Community-based incubation for delivery of healthcare innovations</a:t>
            </a:r>
            <a:endParaRPr b="1" sz="1300">
              <a:solidFill>
                <a:schemeClr val="dk1"/>
              </a:solidFill>
              <a:latin typeface="Proxima Nova"/>
              <a:ea typeface="Proxima Nova"/>
              <a:cs typeface="Proxima Nova"/>
              <a:sym typeface="Proxima Nova"/>
            </a:endParaRPr>
          </a:p>
        </p:txBody>
      </p:sp>
      <p:sp>
        <p:nvSpPr>
          <p:cNvPr id="549" name="Google Shape;549;p48"/>
          <p:cNvSpPr txBox="1"/>
          <p:nvPr/>
        </p:nvSpPr>
        <p:spPr>
          <a:xfrm>
            <a:off x="5935250" y="1294775"/>
            <a:ext cx="3073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dk1"/>
                </a:solidFill>
                <a:latin typeface="Proxima Nova"/>
                <a:ea typeface="Proxima Nova"/>
                <a:cs typeface="Proxima Nova"/>
                <a:sym typeface="Proxima Nova"/>
              </a:rPr>
              <a:t>HeaRTNovation Hubs: Innovation hubs for health research technologies</a:t>
            </a:r>
            <a:endParaRPr b="1" sz="1300">
              <a:solidFill>
                <a:schemeClr val="dk1"/>
              </a:solidFill>
              <a:latin typeface="Proxima Nova"/>
              <a:ea typeface="Proxima Nova"/>
              <a:cs typeface="Proxima Nova"/>
              <a:sym typeface="Proxima Nova"/>
            </a:endParaRPr>
          </a:p>
        </p:txBody>
      </p:sp>
      <p:sp>
        <p:nvSpPr>
          <p:cNvPr id="550" name="Google Shape;550;p48"/>
          <p:cNvSpPr txBox="1"/>
          <p:nvPr/>
        </p:nvSpPr>
        <p:spPr>
          <a:xfrm>
            <a:off x="365950" y="2109175"/>
            <a:ext cx="2525400" cy="1877700"/>
          </a:xfrm>
          <a:prstGeom prst="rect">
            <a:avLst/>
          </a:prstGeom>
          <a:noFill/>
          <a:ln>
            <a:noFill/>
          </a:ln>
        </p:spPr>
        <p:txBody>
          <a:bodyPr anchorCtr="0" anchor="t" bIns="91425" lIns="91425" spcFirstLastPara="1" rIns="37925" wrap="square" tIns="91425">
            <a:spAutoFit/>
          </a:bodyPr>
          <a:lstStyle/>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Customer discovery assistance; </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Rapid prototyping and testing;</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Business Plan/Business Model Canvas (BMC) Preparation;</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Entrepreneurial training/counseling;</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Legal Counseling;</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Sponsorship to pitching events; and </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Introduction to networks. </a:t>
            </a:r>
            <a:endParaRPr sz="1100">
              <a:solidFill>
                <a:schemeClr val="lt1"/>
              </a:solidFill>
              <a:latin typeface="Proxima Nova"/>
              <a:ea typeface="Proxima Nova"/>
              <a:cs typeface="Proxima Nova"/>
              <a:sym typeface="Proxima Nova"/>
            </a:endParaRPr>
          </a:p>
        </p:txBody>
      </p:sp>
      <p:sp>
        <p:nvSpPr>
          <p:cNvPr id="551" name="Google Shape;551;p48"/>
          <p:cNvSpPr txBox="1"/>
          <p:nvPr/>
        </p:nvSpPr>
        <p:spPr>
          <a:xfrm>
            <a:off x="3172887" y="2109175"/>
            <a:ext cx="2525400" cy="1200600"/>
          </a:xfrm>
          <a:prstGeom prst="rect">
            <a:avLst/>
          </a:prstGeom>
          <a:noFill/>
          <a:ln>
            <a:noFill/>
          </a:ln>
        </p:spPr>
        <p:txBody>
          <a:bodyPr anchorCtr="0" anchor="t" bIns="91425" lIns="91425" spcFirstLastPara="1" rIns="37925" wrap="square" tIns="91425">
            <a:spAutoFit/>
          </a:bodyPr>
          <a:lstStyle/>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Entrepreneurship mentoring; </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Documentation of best practices;</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Legal counseling;</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Business Development and marketing assistance; and </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Introduction to networks.</a:t>
            </a:r>
            <a:endParaRPr sz="1100">
              <a:solidFill>
                <a:schemeClr val="lt1"/>
              </a:solidFill>
              <a:latin typeface="Proxima Nova"/>
              <a:ea typeface="Proxima Nova"/>
              <a:cs typeface="Proxima Nova"/>
              <a:sym typeface="Proxima Nova"/>
            </a:endParaRPr>
          </a:p>
        </p:txBody>
      </p:sp>
      <p:sp>
        <p:nvSpPr>
          <p:cNvPr id="552" name="Google Shape;552;p48"/>
          <p:cNvSpPr txBox="1"/>
          <p:nvPr/>
        </p:nvSpPr>
        <p:spPr>
          <a:xfrm>
            <a:off x="5979800" y="2097125"/>
            <a:ext cx="2984700" cy="2555100"/>
          </a:xfrm>
          <a:prstGeom prst="rect">
            <a:avLst/>
          </a:prstGeom>
          <a:noFill/>
          <a:ln>
            <a:noFill/>
          </a:ln>
        </p:spPr>
        <p:txBody>
          <a:bodyPr anchorCtr="0" anchor="t" bIns="91425" lIns="91425" spcFirstLastPara="1" rIns="37925" wrap="square" tIns="91425">
            <a:spAutoFit/>
          </a:bodyPr>
          <a:lstStyle/>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HeaRTNovation hubs establishment assistance;</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Portfolio assessment;</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Customer discovery assistance;</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Entrepreneurial training;</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Rapid prototyping and testing;</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Business Plan/Business Model Canvas (BMC) Preparation;</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Advisory on regulatory procedures (for health product registration);</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Advisory on Health Technology Assessment (HTA);</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Intellectual Property Counseling; and</a:t>
            </a:r>
            <a:endParaRPr sz="1100">
              <a:solidFill>
                <a:schemeClr val="lt1"/>
              </a:solidFill>
              <a:latin typeface="Proxima Nova"/>
              <a:ea typeface="Proxima Nova"/>
              <a:cs typeface="Proxima Nova"/>
              <a:sym typeface="Proxima Nova"/>
            </a:endParaRPr>
          </a:p>
          <a:p>
            <a:pPr indent="-184150" lvl="0" marL="342900" rtl="0" algn="l">
              <a:spcBef>
                <a:spcPts val="0"/>
              </a:spcBef>
              <a:spcAft>
                <a:spcPts val="0"/>
              </a:spcAft>
              <a:buClr>
                <a:schemeClr val="lt1"/>
              </a:buClr>
              <a:buSzPts val="1100"/>
              <a:buFont typeface="Proxima Nova"/>
              <a:buChar char="●"/>
            </a:pPr>
            <a:r>
              <a:rPr lang="en" sz="1100">
                <a:solidFill>
                  <a:schemeClr val="lt1"/>
                </a:solidFill>
                <a:latin typeface="Proxima Nova"/>
                <a:ea typeface="Proxima Nova"/>
                <a:cs typeface="Proxima Nova"/>
                <a:sym typeface="Proxima Nova"/>
              </a:rPr>
              <a:t>Introduction to networks. </a:t>
            </a:r>
            <a:endParaRPr sz="1100">
              <a:solidFill>
                <a:schemeClr val="lt1"/>
              </a:solidFill>
              <a:latin typeface="Proxima Nova"/>
              <a:ea typeface="Proxima Nova"/>
              <a:cs typeface="Proxima Nova"/>
              <a:sym typeface="Proxima Nova"/>
            </a:endParaRPr>
          </a:p>
        </p:txBody>
      </p:sp>
      <p:pic>
        <p:nvPicPr>
          <p:cNvPr id="553" name="Google Shape;553;p48"/>
          <p:cNvPicPr preferRelativeResize="0"/>
          <p:nvPr/>
        </p:nvPicPr>
        <p:blipFill rotWithShape="1">
          <a:blip r:embed="rId5">
            <a:alphaModFix/>
          </a:blip>
          <a:srcRect b="8138" l="11190" r="5670" t="6369"/>
          <a:stretch/>
        </p:blipFill>
        <p:spPr>
          <a:xfrm>
            <a:off x="3464600" y="183423"/>
            <a:ext cx="996823" cy="881951"/>
          </a:xfrm>
          <a:prstGeom prst="rect">
            <a:avLst/>
          </a:prstGeom>
          <a:noFill/>
          <a:ln>
            <a:noFill/>
          </a:ln>
        </p:spPr>
      </p:pic>
      <p:sp>
        <p:nvSpPr>
          <p:cNvPr id="554" name="Google Shape;554;p48"/>
          <p:cNvSpPr txBox="1"/>
          <p:nvPr/>
        </p:nvSpPr>
        <p:spPr>
          <a:xfrm>
            <a:off x="4563400" y="211275"/>
            <a:ext cx="3000000" cy="8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50">
                <a:solidFill>
                  <a:srgbClr val="716363"/>
                </a:solidFill>
                <a:highlight>
                  <a:srgbClr val="FFFFFF"/>
                </a:highlight>
                <a:latin typeface="Proxima Nova"/>
                <a:ea typeface="Proxima Nova"/>
                <a:cs typeface="Proxima Nova"/>
                <a:sym typeface="Proxima Nova"/>
              </a:rPr>
              <a:t>Technology Transformation and Empowerment of Knowledge Generators and Innovators </a:t>
            </a:r>
            <a:endParaRPr b="1" sz="1800">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grpSp>
        <p:nvGrpSpPr>
          <p:cNvPr id="559" name="Google Shape;559;p49"/>
          <p:cNvGrpSpPr/>
          <p:nvPr/>
        </p:nvGrpSpPr>
        <p:grpSpPr>
          <a:xfrm>
            <a:off x="300055" y="209230"/>
            <a:ext cx="2160303" cy="338715"/>
            <a:chOff x="147650" y="133025"/>
            <a:chExt cx="2749527" cy="431100"/>
          </a:xfrm>
        </p:grpSpPr>
        <p:pic>
          <p:nvPicPr>
            <p:cNvPr id="560" name="Google Shape;560;p49"/>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561" name="Google Shape;561;p49"/>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562" name="Google Shape;562;p49"/>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06</a:t>
            </a:r>
            <a:endParaRPr sz="1000">
              <a:latin typeface="Proxima Nova"/>
              <a:ea typeface="Proxima Nova"/>
              <a:cs typeface="Proxima Nova"/>
              <a:sym typeface="Proxima Nova"/>
            </a:endParaRPr>
          </a:p>
        </p:txBody>
      </p:sp>
      <p:pic>
        <p:nvPicPr>
          <p:cNvPr id="563" name="Google Shape;563;p49"/>
          <p:cNvPicPr preferRelativeResize="0"/>
          <p:nvPr/>
        </p:nvPicPr>
        <p:blipFill>
          <a:blip r:embed="rId5">
            <a:alphaModFix/>
          </a:blip>
          <a:stretch>
            <a:fillRect/>
          </a:stretch>
        </p:blipFill>
        <p:spPr>
          <a:xfrm>
            <a:off x="300051" y="1205437"/>
            <a:ext cx="3561400" cy="2123249"/>
          </a:xfrm>
          <a:prstGeom prst="rect">
            <a:avLst/>
          </a:prstGeom>
          <a:noFill/>
          <a:ln>
            <a:noFill/>
          </a:ln>
        </p:spPr>
      </p:pic>
      <p:sp>
        <p:nvSpPr>
          <p:cNvPr id="564" name="Google Shape;564;p49"/>
          <p:cNvSpPr txBox="1"/>
          <p:nvPr/>
        </p:nvSpPr>
        <p:spPr>
          <a:xfrm>
            <a:off x="760925" y="3305363"/>
            <a:ext cx="288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Aims to support research activities of startups in the health sector</a:t>
            </a:r>
            <a:endParaRPr sz="1300">
              <a:solidFill>
                <a:schemeClr val="dk1"/>
              </a:solidFill>
              <a:latin typeface="Proxima Nova"/>
              <a:ea typeface="Proxima Nova"/>
              <a:cs typeface="Proxima Nova"/>
              <a:sym typeface="Proxima Nova"/>
            </a:endParaRPr>
          </a:p>
        </p:txBody>
      </p:sp>
      <p:grpSp>
        <p:nvGrpSpPr>
          <p:cNvPr id="565" name="Google Shape;565;p49"/>
          <p:cNvGrpSpPr/>
          <p:nvPr/>
        </p:nvGrpSpPr>
        <p:grpSpPr>
          <a:xfrm>
            <a:off x="4947027" y="1225800"/>
            <a:ext cx="3638557" cy="431100"/>
            <a:chOff x="505650" y="2015550"/>
            <a:chExt cx="2559300" cy="431100"/>
          </a:xfrm>
        </p:grpSpPr>
        <p:sp>
          <p:nvSpPr>
            <p:cNvPr id="566" name="Google Shape;566;p49"/>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9"/>
            <p:cNvSpPr txBox="1"/>
            <p:nvPr/>
          </p:nvSpPr>
          <p:spPr>
            <a:xfrm>
              <a:off x="634650" y="2015550"/>
              <a:ext cx="2301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For R&amp;D activities focused on:</a:t>
              </a:r>
              <a:endParaRPr sz="1600">
                <a:solidFill>
                  <a:schemeClr val="lt1"/>
                </a:solidFill>
                <a:latin typeface="Proxima Nova"/>
                <a:ea typeface="Proxima Nova"/>
                <a:cs typeface="Proxima Nova"/>
                <a:sym typeface="Proxima Nova"/>
              </a:endParaRPr>
            </a:p>
          </p:txBody>
        </p:sp>
      </p:grpSp>
      <p:cxnSp>
        <p:nvCxnSpPr>
          <p:cNvPr id="568" name="Google Shape;568;p49"/>
          <p:cNvCxnSpPr/>
          <p:nvPr/>
        </p:nvCxnSpPr>
        <p:spPr>
          <a:xfrm flipH="1">
            <a:off x="4326550" y="1032900"/>
            <a:ext cx="20400" cy="2954100"/>
          </a:xfrm>
          <a:prstGeom prst="straightConnector1">
            <a:avLst/>
          </a:prstGeom>
          <a:noFill/>
          <a:ln cap="flat" cmpd="sng" w="9525">
            <a:solidFill>
              <a:schemeClr val="dk2"/>
            </a:solidFill>
            <a:prstDash val="solid"/>
            <a:round/>
            <a:headEnd len="med" w="med" type="none"/>
            <a:tailEnd len="med" w="med" type="none"/>
          </a:ln>
        </p:spPr>
      </p:cxnSp>
      <p:grpSp>
        <p:nvGrpSpPr>
          <p:cNvPr id="569" name="Google Shape;569;p49"/>
          <p:cNvGrpSpPr/>
          <p:nvPr/>
        </p:nvGrpSpPr>
        <p:grpSpPr>
          <a:xfrm>
            <a:off x="5099425" y="1787450"/>
            <a:ext cx="3153175" cy="384900"/>
            <a:chOff x="4718425" y="2634450"/>
            <a:chExt cx="3153175" cy="384900"/>
          </a:xfrm>
        </p:grpSpPr>
        <p:sp>
          <p:nvSpPr>
            <p:cNvPr id="570" name="Google Shape;570;p49"/>
            <p:cNvSpPr/>
            <p:nvPr/>
          </p:nvSpPr>
          <p:spPr>
            <a:xfrm>
              <a:off x="4718425" y="276195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9"/>
            <p:cNvSpPr txBox="1"/>
            <p:nvPr/>
          </p:nvSpPr>
          <p:spPr>
            <a:xfrm>
              <a:off x="4984400" y="2634450"/>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Overcoming R&amp;D roadblocks</a:t>
              </a:r>
              <a:endParaRPr sz="1300">
                <a:solidFill>
                  <a:schemeClr val="dk1"/>
                </a:solidFill>
                <a:latin typeface="Proxima Nova"/>
                <a:ea typeface="Proxima Nova"/>
                <a:cs typeface="Proxima Nova"/>
                <a:sym typeface="Proxima Nova"/>
              </a:endParaRPr>
            </a:p>
          </p:txBody>
        </p:sp>
      </p:grpSp>
      <p:grpSp>
        <p:nvGrpSpPr>
          <p:cNvPr id="572" name="Google Shape;572;p49"/>
          <p:cNvGrpSpPr/>
          <p:nvPr/>
        </p:nvGrpSpPr>
        <p:grpSpPr>
          <a:xfrm>
            <a:off x="5099425" y="2168450"/>
            <a:ext cx="3153175" cy="384900"/>
            <a:chOff x="4718425" y="2634450"/>
            <a:chExt cx="3153175" cy="384900"/>
          </a:xfrm>
        </p:grpSpPr>
        <p:sp>
          <p:nvSpPr>
            <p:cNvPr id="573" name="Google Shape;573;p49"/>
            <p:cNvSpPr/>
            <p:nvPr/>
          </p:nvSpPr>
          <p:spPr>
            <a:xfrm>
              <a:off x="4718425" y="276195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9"/>
            <p:cNvSpPr txBox="1"/>
            <p:nvPr/>
          </p:nvSpPr>
          <p:spPr>
            <a:xfrm>
              <a:off x="4984400" y="2634450"/>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Strengthening intellectual property</a:t>
              </a:r>
              <a:endParaRPr sz="1300">
                <a:solidFill>
                  <a:schemeClr val="dk1"/>
                </a:solidFill>
                <a:latin typeface="Proxima Nova"/>
                <a:ea typeface="Proxima Nova"/>
                <a:cs typeface="Proxima Nova"/>
                <a:sym typeface="Proxima Nova"/>
              </a:endParaRPr>
            </a:p>
          </p:txBody>
        </p:sp>
      </p:grpSp>
      <p:grpSp>
        <p:nvGrpSpPr>
          <p:cNvPr id="575" name="Google Shape;575;p49"/>
          <p:cNvGrpSpPr/>
          <p:nvPr/>
        </p:nvGrpSpPr>
        <p:grpSpPr>
          <a:xfrm>
            <a:off x="5099425" y="2549450"/>
            <a:ext cx="3153175" cy="384900"/>
            <a:chOff x="4718425" y="2634450"/>
            <a:chExt cx="3153175" cy="384900"/>
          </a:xfrm>
        </p:grpSpPr>
        <p:sp>
          <p:nvSpPr>
            <p:cNvPr id="576" name="Google Shape;576;p49"/>
            <p:cNvSpPr/>
            <p:nvPr/>
          </p:nvSpPr>
          <p:spPr>
            <a:xfrm>
              <a:off x="4718425" y="276195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9"/>
            <p:cNvSpPr txBox="1"/>
            <p:nvPr/>
          </p:nvSpPr>
          <p:spPr>
            <a:xfrm>
              <a:off x="4984400" y="2634450"/>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Establishing initial market traction</a:t>
              </a:r>
              <a:endParaRPr sz="1300">
                <a:solidFill>
                  <a:schemeClr val="dk1"/>
                </a:solidFill>
                <a:latin typeface="Proxima Nova"/>
                <a:ea typeface="Proxima Nova"/>
                <a:cs typeface="Proxima Nova"/>
                <a:sym typeface="Proxima Nova"/>
              </a:endParaRPr>
            </a:p>
          </p:txBody>
        </p:sp>
      </p:grpSp>
      <p:grpSp>
        <p:nvGrpSpPr>
          <p:cNvPr id="578" name="Google Shape;578;p49"/>
          <p:cNvGrpSpPr/>
          <p:nvPr/>
        </p:nvGrpSpPr>
        <p:grpSpPr>
          <a:xfrm>
            <a:off x="5099425" y="2930450"/>
            <a:ext cx="3153175" cy="384900"/>
            <a:chOff x="4718425" y="2634450"/>
            <a:chExt cx="3153175" cy="384900"/>
          </a:xfrm>
        </p:grpSpPr>
        <p:sp>
          <p:nvSpPr>
            <p:cNvPr id="579" name="Google Shape;579;p49"/>
            <p:cNvSpPr/>
            <p:nvPr/>
          </p:nvSpPr>
          <p:spPr>
            <a:xfrm>
              <a:off x="4718425" y="276195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9"/>
            <p:cNvSpPr txBox="1"/>
            <p:nvPr/>
          </p:nvSpPr>
          <p:spPr>
            <a:xfrm>
              <a:off x="4984400" y="2634450"/>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Refining business model</a:t>
              </a:r>
              <a:endParaRPr sz="1300">
                <a:solidFill>
                  <a:schemeClr val="dk1"/>
                </a:solidFill>
                <a:latin typeface="Proxima Nova"/>
                <a:ea typeface="Proxima Nova"/>
                <a:cs typeface="Proxima Nova"/>
                <a:sym typeface="Proxima Nova"/>
              </a:endParaRPr>
            </a:p>
          </p:txBody>
        </p:sp>
      </p:grpSp>
      <p:grpSp>
        <p:nvGrpSpPr>
          <p:cNvPr id="581" name="Google Shape;581;p49"/>
          <p:cNvGrpSpPr/>
          <p:nvPr/>
        </p:nvGrpSpPr>
        <p:grpSpPr>
          <a:xfrm>
            <a:off x="5099425" y="3387650"/>
            <a:ext cx="3153175" cy="384900"/>
            <a:chOff x="4718425" y="2634450"/>
            <a:chExt cx="3153175" cy="384900"/>
          </a:xfrm>
        </p:grpSpPr>
        <p:sp>
          <p:nvSpPr>
            <p:cNvPr id="582" name="Google Shape;582;p49"/>
            <p:cNvSpPr/>
            <p:nvPr/>
          </p:nvSpPr>
          <p:spPr>
            <a:xfrm>
              <a:off x="4718425" y="2761950"/>
              <a:ext cx="130200" cy="129900"/>
            </a:xfrm>
            <a:prstGeom prst="ellipse">
              <a:avLst/>
            </a:prstGeom>
            <a:solidFill>
              <a:srgbClr val="044C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9"/>
            <p:cNvSpPr txBox="1"/>
            <p:nvPr/>
          </p:nvSpPr>
          <p:spPr>
            <a:xfrm>
              <a:off x="4984400" y="2634450"/>
              <a:ext cx="288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Scaling up production</a:t>
              </a:r>
              <a:endParaRPr sz="1300">
                <a:solidFill>
                  <a:schemeClr val="dk1"/>
                </a:solidFill>
                <a:latin typeface="Proxima Nova"/>
                <a:ea typeface="Proxima Nova"/>
                <a:cs typeface="Proxima Nova"/>
                <a:sym typeface="Proxima Nova"/>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7" name="Shape 587"/>
        <p:cNvGrpSpPr/>
        <p:nvPr/>
      </p:nvGrpSpPr>
      <p:grpSpPr>
        <a:xfrm>
          <a:off x="0" y="0"/>
          <a:ext cx="0" cy="0"/>
          <a:chOff x="0" y="0"/>
          <a:chExt cx="0" cy="0"/>
        </a:xfrm>
      </p:grpSpPr>
      <p:sp>
        <p:nvSpPr>
          <p:cNvPr id="588" name="Google Shape;588;p50"/>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589" name="Google Shape;589;p50"/>
          <p:cNvPicPr preferRelativeResize="0"/>
          <p:nvPr/>
        </p:nvPicPr>
        <p:blipFill rotWithShape="1">
          <a:blip r:embed="rId3">
            <a:alphaModFix/>
          </a:blip>
          <a:srcRect b="9066" l="0" r="0" t="0"/>
          <a:stretch/>
        </p:blipFill>
        <p:spPr>
          <a:xfrm>
            <a:off x="6139415" y="-228605"/>
            <a:ext cx="2344070" cy="1421081"/>
          </a:xfrm>
          <a:prstGeom prst="rect">
            <a:avLst/>
          </a:prstGeom>
          <a:noFill/>
          <a:ln>
            <a:noFill/>
          </a:ln>
        </p:spPr>
      </p:pic>
      <p:pic>
        <p:nvPicPr>
          <p:cNvPr id="590" name="Google Shape;590;p50"/>
          <p:cNvPicPr preferRelativeResize="0"/>
          <p:nvPr/>
        </p:nvPicPr>
        <p:blipFill rotWithShape="1">
          <a:blip r:embed="rId4">
            <a:alphaModFix/>
          </a:blip>
          <a:srcRect b="0" l="0" r="0" t="0"/>
          <a:stretch/>
        </p:blipFill>
        <p:spPr>
          <a:xfrm>
            <a:off x="5185763" y="90622"/>
            <a:ext cx="851390" cy="1028700"/>
          </a:xfrm>
          <a:prstGeom prst="rect">
            <a:avLst/>
          </a:prstGeom>
          <a:noFill/>
          <a:ln>
            <a:noFill/>
          </a:ln>
        </p:spPr>
      </p:pic>
      <p:sp>
        <p:nvSpPr>
          <p:cNvPr id="591" name="Google Shape;591;p50"/>
          <p:cNvSpPr txBox="1"/>
          <p:nvPr/>
        </p:nvSpPr>
        <p:spPr>
          <a:xfrm>
            <a:off x="271975" y="1709850"/>
            <a:ext cx="17304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0" lang="en" sz="5000" u="none" cap="none" strike="noStrike">
                <a:solidFill>
                  <a:srgbClr val="000000"/>
                </a:solidFill>
                <a:latin typeface="Anton"/>
                <a:ea typeface="Anton"/>
                <a:cs typeface="Anton"/>
                <a:sym typeface="Anton"/>
              </a:rPr>
              <a:t>CALL SCOPE</a:t>
            </a:r>
            <a:endParaRPr b="0" i="0" sz="5000" u="none" cap="none" strike="noStrike">
              <a:solidFill>
                <a:srgbClr val="000000"/>
              </a:solidFill>
              <a:latin typeface="Anton"/>
              <a:ea typeface="Anton"/>
              <a:cs typeface="Anton"/>
              <a:sym typeface="Anton"/>
            </a:endParaRPr>
          </a:p>
        </p:txBody>
      </p:sp>
      <p:sp>
        <p:nvSpPr>
          <p:cNvPr id="592" name="Google Shape;592;p50"/>
          <p:cNvSpPr/>
          <p:nvPr/>
        </p:nvSpPr>
        <p:spPr>
          <a:xfrm>
            <a:off x="6741825" y="864150"/>
            <a:ext cx="2286000" cy="2263200"/>
          </a:xfrm>
          <a:prstGeom prst="ellipse">
            <a:avLst/>
          </a:prstGeom>
          <a:solidFill>
            <a:srgbClr val="006B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0"/>
          <p:cNvSpPr/>
          <p:nvPr/>
        </p:nvSpPr>
        <p:spPr>
          <a:xfrm>
            <a:off x="4496888" y="1557500"/>
            <a:ext cx="2286000" cy="2263200"/>
          </a:xfrm>
          <a:prstGeom prst="ellipse">
            <a:avLst/>
          </a:prstGeom>
          <a:solidFill>
            <a:srgbClr val="FBC1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50"/>
          <p:cNvSpPr/>
          <p:nvPr/>
        </p:nvSpPr>
        <p:spPr>
          <a:xfrm>
            <a:off x="2248075" y="864150"/>
            <a:ext cx="2286000" cy="2263200"/>
          </a:xfrm>
          <a:prstGeom prst="ellipse">
            <a:avLst/>
          </a:prstGeom>
          <a:solidFill>
            <a:srgbClr val="006B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0"/>
          <p:cNvSpPr txBox="1"/>
          <p:nvPr/>
        </p:nvSpPr>
        <p:spPr>
          <a:xfrm>
            <a:off x="2235300" y="1047450"/>
            <a:ext cx="2324400" cy="1754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Questrial"/>
                <a:ea typeface="Questrial"/>
                <a:cs typeface="Questrial"/>
                <a:sym typeface="Questrial"/>
              </a:rPr>
              <a:t>1</a:t>
            </a:r>
            <a:endParaRPr b="1"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Questrial"/>
                <a:ea typeface="Questrial"/>
                <a:cs typeface="Questrial"/>
                <a:sym typeface="Questrial"/>
              </a:rPr>
              <a:t>Innovative Tools for Improved Health Care Provider-Patient Experience</a:t>
            </a:r>
            <a:endParaRPr b="0" i="0" sz="1100" u="none" cap="none" strike="noStrike">
              <a:solidFill>
                <a:schemeClr val="lt1"/>
              </a:solidFill>
              <a:latin typeface="Arial"/>
              <a:ea typeface="Arial"/>
              <a:cs typeface="Arial"/>
              <a:sym typeface="Arial"/>
            </a:endParaRPr>
          </a:p>
        </p:txBody>
      </p:sp>
      <p:sp>
        <p:nvSpPr>
          <p:cNvPr id="596" name="Google Shape;596;p50"/>
          <p:cNvSpPr txBox="1"/>
          <p:nvPr/>
        </p:nvSpPr>
        <p:spPr>
          <a:xfrm>
            <a:off x="4418288" y="1838150"/>
            <a:ext cx="2443200" cy="1231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Questrial"/>
                <a:ea typeface="Questrial"/>
                <a:cs typeface="Questrial"/>
                <a:sym typeface="Questrial"/>
              </a:rPr>
              <a:t>2</a:t>
            </a:r>
            <a:endParaRPr b="1"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Questrial"/>
                <a:ea typeface="Questrial"/>
                <a:cs typeface="Questrial"/>
                <a:sym typeface="Questrial"/>
              </a:rPr>
              <a:t>Systems for Health Service Delivery</a:t>
            </a:r>
            <a:endParaRPr b="0" i="0" sz="1100" u="none" cap="none" strike="noStrike">
              <a:solidFill>
                <a:srgbClr val="000000"/>
              </a:solidFill>
              <a:latin typeface="Arial"/>
              <a:ea typeface="Arial"/>
              <a:cs typeface="Arial"/>
              <a:sym typeface="Arial"/>
            </a:endParaRPr>
          </a:p>
        </p:txBody>
      </p:sp>
      <p:sp>
        <p:nvSpPr>
          <p:cNvPr id="597" name="Google Shape;597;p50"/>
          <p:cNvSpPr txBox="1"/>
          <p:nvPr/>
        </p:nvSpPr>
        <p:spPr>
          <a:xfrm>
            <a:off x="6663225" y="1002375"/>
            <a:ext cx="2443200" cy="1754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Questrial"/>
                <a:ea typeface="Questrial"/>
                <a:cs typeface="Questrial"/>
                <a:sym typeface="Questrial"/>
              </a:rPr>
              <a:t>3</a:t>
            </a:r>
            <a:endParaRPr b="1"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Questrial"/>
                <a:ea typeface="Questrial"/>
                <a:cs typeface="Questrial"/>
                <a:sym typeface="Questrial"/>
              </a:rPr>
              <a:t>Innovative Technologies for </a:t>
            </a:r>
            <a:endParaRPr b="0"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Questrial"/>
                <a:ea typeface="Questrial"/>
                <a:cs typeface="Questrial"/>
                <a:sym typeface="Questrial"/>
              </a:rPr>
              <a:t>Health Care </a:t>
            </a:r>
            <a:endParaRPr b="0" i="0" sz="17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Questrial"/>
                <a:ea typeface="Questrial"/>
                <a:cs typeface="Questrial"/>
                <a:sym typeface="Questrial"/>
              </a:rPr>
              <a:t>Facilities</a:t>
            </a:r>
            <a:endParaRPr b="0" i="0" sz="1100" u="none" cap="none" strike="noStrike">
              <a:solidFill>
                <a:schemeClr val="lt1"/>
              </a:solidFill>
              <a:latin typeface="Arial"/>
              <a:ea typeface="Arial"/>
              <a:cs typeface="Arial"/>
              <a:sym typeface="Arial"/>
            </a:endParaRPr>
          </a:p>
        </p:txBody>
      </p:sp>
      <p:sp>
        <p:nvSpPr>
          <p:cNvPr id="598" name="Google Shape;598;p50"/>
          <p:cNvSpPr txBox="1"/>
          <p:nvPr/>
        </p:nvSpPr>
        <p:spPr>
          <a:xfrm>
            <a:off x="2282175" y="3166950"/>
            <a:ext cx="2101200" cy="1477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Questrial"/>
                <a:ea typeface="Questrial"/>
                <a:cs typeface="Questrial"/>
                <a:sym typeface="Questrial"/>
              </a:rPr>
              <a:t>Systems/tools that will improve health care provider-patient experience (</a:t>
            </a:r>
            <a:r>
              <a:rPr b="1" i="0" lang="en" sz="1200" u="none" cap="none" strike="noStrike">
                <a:solidFill>
                  <a:schemeClr val="dk1"/>
                </a:solidFill>
                <a:latin typeface="Questrial"/>
                <a:ea typeface="Questrial"/>
                <a:cs typeface="Questrial"/>
                <a:sym typeface="Questrial"/>
              </a:rPr>
              <a:t>e.g. appointment systems, specialist search, resource mapping/tracking, homecare monitoring</a:t>
            </a:r>
            <a:r>
              <a:rPr b="0" i="0" lang="en" sz="1200" u="none" cap="none" strike="noStrike">
                <a:solidFill>
                  <a:schemeClr val="dk1"/>
                </a:solidFill>
                <a:latin typeface="Questrial"/>
                <a:ea typeface="Questrial"/>
                <a:cs typeface="Questrial"/>
                <a:sym typeface="Questrial"/>
              </a:rPr>
              <a:t>)</a:t>
            </a:r>
            <a:endParaRPr b="0" i="0" sz="1200" u="none" cap="none" strike="noStrike">
              <a:solidFill>
                <a:srgbClr val="000000"/>
              </a:solidFill>
              <a:latin typeface="Arial"/>
              <a:ea typeface="Arial"/>
              <a:cs typeface="Arial"/>
              <a:sym typeface="Arial"/>
            </a:endParaRPr>
          </a:p>
        </p:txBody>
      </p:sp>
      <p:sp>
        <p:nvSpPr>
          <p:cNvPr id="599" name="Google Shape;599;p50"/>
          <p:cNvSpPr txBox="1"/>
          <p:nvPr/>
        </p:nvSpPr>
        <p:spPr>
          <a:xfrm>
            <a:off x="4458613" y="3816875"/>
            <a:ext cx="23244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Questrial"/>
                <a:ea typeface="Questrial"/>
                <a:cs typeface="Questrial"/>
                <a:sym typeface="Questrial"/>
              </a:rPr>
              <a:t>Efficient and inclusive health service delivery systems such as </a:t>
            </a:r>
            <a:r>
              <a:rPr b="1" i="0" lang="en" sz="1200" u="none" cap="none" strike="noStrike">
                <a:solidFill>
                  <a:schemeClr val="dk1"/>
                </a:solidFill>
                <a:latin typeface="Questrial"/>
                <a:ea typeface="Questrial"/>
                <a:cs typeface="Questrial"/>
                <a:sym typeface="Questrial"/>
              </a:rPr>
              <a:t>online referral systems, ePharmacy, teleconsultations</a:t>
            </a:r>
            <a:endParaRPr b="1" i="0" sz="1200" u="none" cap="none" strike="noStrike">
              <a:solidFill>
                <a:srgbClr val="000000"/>
              </a:solidFill>
              <a:latin typeface="Arial"/>
              <a:ea typeface="Arial"/>
              <a:cs typeface="Arial"/>
              <a:sym typeface="Arial"/>
            </a:endParaRPr>
          </a:p>
        </p:txBody>
      </p:sp>
      <p:sp>
        <p:nvSpPr>
          <p:cNvPr id="600" name="Google Shape;600;p50"/>
          <p:cNvSpPr txBox="1"/>
          <p:nvPr/>
        </p:nvSpPr>
        <p:spPr>
          <a:xfrm>
            <a:off x="6896400" y="3163725"/>
            <a:ext cx="20598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Questrial"/>
                <a:ea typeface="Questrial"/>
                <a:cs typeface="Questrial"/>
                <a:sym typeface="Questrial"/>
              </a:rPr>
              <a:t>Technologies for health facilities, such as </a:t>
            </a:r>
            <a:r>
              <a:rPr b="1" i="0" lang="en" sz="1200" u="none" cap="none" strike="noStrike">
                <a:solidFill>
                  <a:schemeClr val="dk1"/>
                </a:solidFill>
                <a:latin typeface="Questrial"/>
                <a:ea typeface="Questrial"/>
                <a:cs typeface="Questrial"/>
                <a:sym typeface="Questrial"/>
              </a:rPr>
              <a:t>biomedical devices, diagnostic kits, supply chain management, smart and resilient health facilities</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grpSp>
        <p:nvGrpSpPr>
          <p:cNvPr id="605" name="Google Shape;605;p51"/>
          <p:cNvGrpSpPr/>
          <p:nvPr/>
        </p:nvGrpSpPr>
        <p:grpSpPr>
          <a:xfrm>
            <a:off x="300055" y="209230"/>
            <a:ext cx="2160303" cy="338715"/>
            <a:chOff x="147650" y="133025"/>
            <a:chExt cx="2749527" cy="431100"/>
          </a:xfrm>
        </p:grpSpPr>
        <p:pic>
          <p:nvPicPr>
            <p:cNvPr id="606" name="Google Shape;606;p51"/>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607" name="Google Shape;607;p51"/>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608" name="Google Shape;608;p51"/>
          <p:cNvSpPr txBox="1"/>
          <p:nvPr/>
        </p:nvSpPr>
        <p:spPr>
          <a:xfrm>
            <a:off x="460354" y="679025"/>
            <a:ext cx="8223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dk1"/>
                </a:solidFill>
                <a:latin typeface="Proxima Nova"/>
                <a:ea typeface="Proxima Nova"/>
                <a:cs typeface="Proxima Nova"/>
                <a:sym typeface="Proxima Nova"/>
              </a:rPr>
              <a:t>Eligibility Requirements</a:t>
            </a:r>
            <a:endParaRPr b="1" sz="2100">
              <a:solidFill>
                <a:schemeClr val="dk1"/>
              </a:solidFill>
              <a:latin typeface="Proxima Nova"/>
              <a:ea typeface="Proxima Nova"/>
              <a:cs typeface="Proxima Nova"/>
              <a:sym typeface="Proxima Nova"/>
            </a:endParaRPr>
          </a:p>
        </p:txBody>
      </p:sp>
      <p:cxnSp>
        <p:nvCxnSpPr>
          <p:cNvPr id="609" name="Google Shape;609;p51"/>
          <p:cNvCxnSpPr/>
          <p:nvPr/>
        </p:nvCxnSpPr>
        <p:spPr>
          <a:xfrm>
            <a:off x="350700" y="1281900"/>
            <a:ext cx="8442600" cy="0"/>
          </a:xfrm>
          <a:prstGeom prst="straightConnector1">
            <a:avLst/>
          </a:prstGeom>
          <a:noFill/>
          <a:ln cap="flat" cmpd="sng" w="9525">
            <a:solidFill>
              <a:schemeClr val="dk2"/>
            </a:solidFill>
            <a:prstDash val="solid"/>
            <a:round/>
            <a:headEnd len="med" w="med" type="none"/>
            <a:tailEnd len="med" w="med" type="none"/>
          </a:ln>
        </p:spPr>
      </p:cxnSp>
      <p:grpSp>
        <p:nvGrpSpPr>
          <p:cNvPr id="610" name="Google Shape;610;p51"/>
          <p:cNvGrpSpPr/>
          <p:nvPr/>
        </p:nvGrpSpPr>
        <p:grpSpPr>
          <a:xfrm>
            <a:off x="568226" y="1475679"/>
            <a:ext cx="3638557" cy="502521"/>
            <a:chOff x="505648" y="2024400"/>
            <a:chExt cx="2559300" cy="831300"/>
          </a:xfrm>
        </p:grpSpPr>
        <p:sp>
          <p:nvSpPr>
            <p:cNvPr id="611" name="Google Shape;611;p51"/>
            <p:cNvSpPr/>
            <p:nvPr/>
          </p:nvSpPr>
          <p:spPr>
            <a:xfrm>
              <a:off x="505648" y="2024400"/>
              <a:ext cx="2559300" cy="8313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1"/>
            <p:cNvSpPr txBox="1"/>
            <p:nvPr/>
          </p:nvSpPr>
          <p:spPr>
            <a:xfrm>
              <a:off x="598564" y="2117525"/>
              <a:ext cx="2301300" cy="63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latin typeface="Proxima Nova"/>
                  <a:ea typeface="Proxima Nova"/>
                  <a:cs typeface="Proxima Nova"/>
                  <a:sym typeface="Proxima Nova"/>
                </a:rPr>
                <a:t>STARTUP</a:t>
              </a:r>
              <a:endParaRPr sz="1300">
                <a:solidFill>
                  <a:schemeClr val="lt1"/>
                </a:solidFill>
                <a:latin typeface="Proxima Nova"/>
                <a:ea typeface="Proxima Nova"/>
                <a:cs typeface="Proxima Nova"/>
                <a:sym typeface="Proxima Nova"/>
              </a:endParaRPr>
            </a:p>
          </p:txBody>
        </p:sp>
      </p:grpSp>
      <p:grpSp>
        <p:nvGrpSpPr>
          <p:cNvPr id="613" name="Google Shape;613;p51"/>
          <p:cNvGrpSpPr/>
          <p:nvPr/>
        </p:nvGrpSpPr>
        <p:grpSpPr>
          <a:xfrm>
            <a:off x="4697676" y="1470436"/>
            <a:ext cx="3638557" cy="507903"/>
            <a:chOff x="505650" y="2024400"/>
            <a:chExt cx="2559300" cy="413400"/>
          </a:xfrm>
        </p:grpSpPr>
        <p:sp>
          <p:nvSpPr>
            <p:cNvPr id="614" name="Google Shape;614;p51"/>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1"/>
            <p:cNvSpPr txBox="1"/>
            <p:nvPr/>
          </p:nvSpPr>
          <p:spPr>
            <a:xfrm>
              <a:off x="634650" y="2072022"/>
              <a:ext cx="2301300" cy="31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latin typeface="Proxima Nova"/>
                  <a:ea typeface="Proxima Nova"/>
                  <a:cs typeface="Proxima Nova"/>
                  <a:sym typeface="Proxima Nova"/>
                </a:rPr>
                <a:t>RESEARCH TEAM</a:t>
              </a:r>
              <a:endParaRPr sz="1300">
                <a:solidFill>
                  <a:schemeClr val="lt1"/>
                </a:solidFill>
                <a:latin typeface="Proxima Nova"/>
                <a:ea typeface="Proxima Nova"/>
                <a:cs typeface="Proxima Nova"/>
                <a:sym typeface="Proxima Nova"/>
              </a:endParaRPr>
            </a:p>
          </p:txBody>
        </p:sp>
      </p:grpSp>
      <p:sp>
        <p:nvSpPr>
          <p:cNvPr id="616" name="Google Shape;616;p51"/>
          <p:cNvSpPr txBox="1"/>
          <p:nvPr/>
        </p:nvSpPr>
        <p:spPr>
          <a:xfrm>
            <a:off x="721600" y="2171975"/>
            <a:ext cx="3638700" cy="2401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Filipino-owned</a:t>
            </a:r>
            <a:endParaRPr sz="1600">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lang="en" sz="1600">
                <a:latin typeface="Proxima Nova"/>
                <a:ea typeface="Proxima Nova"/>
                <a:cs typeface="Proxima Nova"/>
                <a:sym typeface="Proxima Nova"/>
              </a:rPr>
              <a:t>SEC-REGISTERED</a:t>
            </a:r>
            <a:endParaRPr sz="1600">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Legal personality to issue receipt</a:t>
            </a:r>
            <a:endParaRPr sz="1600">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At least 1 year in operation</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Provide 20% counterpart funding</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Health-related products and/or services</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No outstanding accountabilities with DOST</a:t>
            </a:r>
            <a:endParaRPr sz="1600">
              <a:solidFill>
                <a:schemeClr val="dk1"/>
              </a:solidFill>
              <a:latin typeface="Proxima Nova"/>
              <a:ea typeface="Proxima Nova"/>
              <a:cs typeface="Proxima Nova"/>
              <a:sym typeface="Proxima Nova"/>
            </a:endParaRPr>
          </a:p>
        </p:txBody>
      </p:sp>
      <p:sp>
        <p:nvSpPr>
          <p:cNvPr id="617" name="Google Shape;617;p51"/>
          <p:cNvSpPr txBox="1"/>
          <p:nvPr/>
        </p:nvSpPr>
        <p:spPr>
          <a:xfrm>
            <a:off x="4815950" y="2166875"/>
            <a:ext cx="34020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Filipino Project Leader</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Capable to conduct R&amp;D</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SzPts val="1600"/>
              <a:buFont typeface="Proxima Nova"/>
              <a:buChar char="●"/>
            </a:pPr>
            <a:r>
              <a:rPr lang="en" sz="1600">
                <a:solidFill>
                  <a:schemeClr val="dk1"/>
                </a:solidFill>
                <a:latin typeface="Proxima Nova"/>
                <a:ea typeface="Proxima Nova"/>
                <a:cs typeface="Proxima Nova"/>
                <a:sym typeface="Proxima Nova"/>
              </a:rPr>
              <a:t>No ongoing project with</a:t>
            </a:r>
            <a:endParaRPr sz="1600">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 sz="1600">
                <a:solidFill>
                  <a:schemeClr val="dk1"/>
                </a:solidFill>
                <a:latin typeface="Proxima Nova"/>
                <a:ea typeface="Proxima Nova"/>
                <a:cs typeface="Proxima Nova"/>
                <a:sym typeface="Proxima Nova"/>
              </a:rPr>
              <a:t>DOST</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No pending administrative or criminal cases</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No outstanding accountabilities with DOST</a:t>
            </a:r>
            <a:endParaRPr sz="1600">
              <a:solidFill>
                <a:schemeClr val="dk1"/>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4C73"/>
        </a:solidFill>
      </p:bgPr>
    </p:bg>
    <p:spTree>
      <p:nvGrpSpPr>
        <p:cNvPr id="621" name="Shape 621"/>
        <p:cNvGrpSpPr/>
        <p:nvPr/>
      </p:nvGrpSpPr>
      <p:grpSpPr>
        <a:xfrm>
          <a:off x="0" y="0"/>
          <a:ext cx="0" cy="0"/>
          <a:chOff x="0" y="0"/>
          <a:chExt cx="0" cy="0"/>
        </a:xfrm>
      </p:grpSpPr>
      <p:sp>
        <p:nvSpPr>
          <p:cNvPr id="622" name="Google Shape;622;p52"/>
          <p:cNvSpPr txBox="1"/>
          <p:nvPr/>
        </p:nvSpPr>
        <p:spPr>
          <a:xfrm>
            <a:off x="625250" y="471400"/>
            <a:ext cx="7687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4200">
                <a:solidFill>
                  <a:schemeClr val="accent4"/>
                </a:solidFill>
                <a:latin typeface="Proxima Nova"/>
                <a:ea typeface="Proxima Nova"/>
                <a:cs typeface="Proxima Nova"/>
                <a:sym typeface="Proxima Nova"/>
              </a:rPr>
              <a:t>Benefits to Startups</a:t>
            </a:r>
            <a:endParaRPr b="1" i="1" sz="4200">
              <a:solidFill>
                <a:schemeClr val="accent4"/>
              </a:solidFill>
              <a:latin typeface="Proxima Nova"/>
              <a:ea typeface="Proxima Nova"/>
              <a:cs typeface="Proxima Nova"/>
              <a:sym typeface="Proxima Nova"/>
            </a:endParaRPr>
          </a:p>
        </p:txBody>
      </p:sp>
      <p:sp>
        <p:nvSpPr>
          <p:cNvPr id="623" name="Google Shape;623;p52"/>
          <p:cNvSpPr txBox="1"/>
          <p:nvPr/>
        </p:nvSpPr>
        <p:spPr>
          <a:xfrm>
            <a:off x="1388075" y="1521575"/>
            <a:ext cx="6674400" cy="431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1000"/>
              </a:spcAft>
              <a:buNone/>
            </a:pPr>
            <a:r>
              <a:rPr lang="en" sz="2000">
                <a:solidFill>
                  <a:schemeClr val="lt1"/>
                </a:solidFill>
                <a:latin typeface="Questrial"/>
                <a:ea typeface="Questrial"/>
                <a:cs typeface="Questrial"/>
                <a:sym typeface="Questrial"/>
              </a:rPr>
              <a:t>Access to the DOST/Council’s GIA Program</a:t>
            </a:r>
            <a:endParaRPr sz="1200">
              <a:solidFill>
                <a:schemeClr val="lt1"/>
              </a:solidFill>
              <a:latin typeface="Proxima Nova"/>
              <a:ea typeface="Proxima Nova"/>
              <a:cs typeface="Proxima Nova"/>
              <a:sym typeface="Proxima Nova"/>
            </a:endParaRPr>
          </a:p>
        </p:txBody>
      </p:sp>
      <p:sp>
        <p:nvSpPr>
          <p:cNvPr id="624" name="Google Shape;624;p52"/>
          <p:cNvSpPr/>
          <p:nvPr/>
        </p:nvSpPr>
        <p:spPr>
          <a:xfrm>
            <a:off x="884200" y="1627925"/>
            <a:ext cx="211200" cy="21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2"/>
          <p:cNvSpPr txBox="1"/>
          <p:nvPr/>
        </p:nvSpPr>
        <p:spPr>
          <a:xfrm>
            <a:off x="1322975" y="2220750"/>
            <a:ext cx="66744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800"/>
              </a:spcBef>
              <a:spcAft>
                <a:spcPts val="1000"/>
              </a:spcAft>
              <a:buNone/>
            </a:pPr>
            <a:r>
              <a:rPr lang="en" sz="2000">
                <a:solidFill>
                  <a:schemeClr val="lt1"/>
                </a:solidFill>
                <a:latin typeface="Questrial"/>
                <a:ea typeface="Questrial"/>
                <a:cs typeface="Questrial"/>
                <a:sym typeface="Questrial"/>
              </a:rPr>
              <a:t>Access to follow-up financial assistance for scale-up and expansion offered by other DOST offices and agencies</a:t>
            </a:r>
            <a:endParaRPr sz="1200">
              <a:solidFill>
                <a:schemeClr val="lt1"/>
              </a:solidFill>
              <a:latin typeface="Proxima Nova"/>
              <a:ea typeface="Proxima Nova"/>
              <a:cs typeface="Proxima Nova"/>
              <a:sym typeface="Proxima Nova"/>
            </a:endParaRPr>
          </a:p>
        </p:txBody>
      </p:sp>
      <p:sp>
        <p:nvSpPr>
          <p:cNvPr id="626" name="Google Shape;626;p52"/>
          <p:cNvSpPr/>
          <p:nvPr/>
        </p:nvSpPr>
        <p:spPr>
          <a:xfrm>
            <a:off x="884200" y="2433450"/>
            <a:ext cx="211200" cy="21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2"/>
          <p:cNvSpPr txBox="1"/>
          <p:nvPr/>
        </p:nvSpPr>
        <p:spPr>
          <a:xfrm>
            <a:off x="1322975" y="3040238"/>
            <a:ext cx="68046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800"/>
              </a:spcBef>
              <a:spcAft>
                <a:spcPts val="1000"/>
              </a:spcAft>
              <a:buNone/>
            </a:pPr>
            <a:r>
              <a:rPr lang="en" sz="2000">
                <a:solidFill>
                  <a:schemeClr val="lt1"/>
                </a:solidFill>
                <a:latin typeface="Questrial"/>
                <a:ea typeface="Questrial"/>
                <a:cs typeface="Questrial"/>
                <a:sym typeface="Questrial"/>
              </a:rPr>
              <a:t>Access to the science and technology network of the DOST and the Philippine National Health Research System </a:t>
            </a:r>
            <a:endParaRPr sz="1200">
              <a:solidFill>
                <a:schemeClr val="lt1"/>
              </a:solidFill>
              <a:latin typeface="Proxima Nova"/>
              <a:ea typeface="Proxima Nova"/>
              <a:cs typeface="Proxima Nova"/>
              <a:sym typeface="Proxima Nova"/>
            </a:endParaRPr>
          </a:p>
        </p:txBody>
      </p:sp>
      <p:sp>
        <p:nvSpPr>
          <p:cNvPr id="628" name="Google Shape;628;p52"/>
          <p:cNvSpPr/>
          <p:nvPr/>
        </p:nvSpPr>
        <p:spPr>
          <a:xfrm>
            <a:off x="884200" y="3140175"/>
            <a:ext cx="211200" cy="21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2"/>
          <p:cNvSpPr txBox="1"/>
          <p:nvPr/>
        </p:nvSpPr>
        <p:spPr>
          <a:xfrm>
            <a:off x="1322975" y="3859750"/>
            <a:ext cx="66744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800"/>
              </a:spcBef>
              <a:spcAft>
                <a:spcPts val="1000"/>
              </a:spcAft>
              <a:buNone/>
            </a:pPr>
            <a:r>
              <a:rPr lang="en" sz="2000">
                <a:solidFill>
                  <a:schemeClr val="lt1"/>
                </a:solidFill>
                <a:latin typeface="Questrial"/>
                <a:ea typeface="Questrial"/>
                <a:cs typeface="Questrial"/>
                <a:sym typeface="Questrial"/>
              </a:rPr>
              <a:t>Access to DOST Testing Laboratories and Research Facilities</a:t>
            </a:r>
            <a:endParaRPr sz="1200">
              <a:solidFill>
                <a:schemeClr val="lt1"/>
              </a:solidFill>
              <a:latin typeface="Proxima Nova"/>
              <a:ea typeface="Proxima Nova"/>
              <a:cs typeface="Proxima Nova"/>
              <a:sym typeface="Proxima Nova"/>
            </a:endParaRPr>
          </a:p>
        </p:txBody>
      </p:sp>
      <p:sp>
        <p:nvSpPr>
          <p:cNvPr id="630" name="Google Shape;630;p52"/>
          <p:cNvSpPr/>
          <p:nvPr/>
        </p:nvSpPr>
        <p:spPr>
          <a:xfrm>
            <a:off x="884200" y="3978825"/>
            <a:ext cx="211200" cy="21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5"/>
          <p:cNvSpPr/>
          <p:nvPr/>
        </p:nvSpPr>
        <p:spPr>
          <a:xfrm>
            <a:off x="606550" y="375750"/>
            <a:ext cx="7883400" cy="395400"/>
          </a:xfrm>
          <a:prstGeom prst="roundRect">
            <a:avLst>
              <a:gd fmla="val 50000" name="adj"/>
            </a:avLst>
          </a:prstGeom>
          <a:gradFill>
            <a:gsLst>
              <a:gs pos="0">
                <a:srgbClr val="0D9CE0"/>
              </a:gs>
              <a:gs pos="100000">
                <a:srgbClr val="0050D4"/>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 </a:t>
            </a:r>
            <a:endParaRPr/>
          </a:p>
        </p:txBody>
      </p:sp>
      <p:sp>
        <p:nvSpPr>
          <p:cNvPr id="294" name="Google Shape;294;p35"/>
          <p:cNvSpPr txBox="1"/>
          <p:nvPr/>
        </p:nvSpPr>
        <p:spPr>
          <a:xfrm>
            <a:off x="4485450" y="375750"/>
            <a:ext cx="4234800" cy="39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Montserrat Black"/>
                <a:ea typeface="Montserrat Black"/>
                <a:cs typeface="Montserrat Black"/>
                <a:sym typeface="Montserrat Black"/>
              </a:rPr>
              <a:t>WHAT IS DOST-PCHRD?</a:t>
            </a:r>
            <a:endParaRPr sz="2200">
              <a:solidFill>
                <a:schemeClr val="lt1"/>
              </a:solidFill>
              <a:latin typeface="Montserrat Black"/>
              <a:ea typeface="Montserrat Black"/>
              <a:cs typeface="Montserrat Black"/>
              <a:sym typeface="Montserrat Black"/>
            </a:endParaRPr>
          </a:p>
        </p:txBody>
      </p:sp>
      <p:pic>
        <p:nvPicPr>
          <p:cNvPr id="295" name="Google Shape;295;p35"/>
          <p:cNvPicPr preferRelativeResize="0"/>
          <p:nvPr/>
        </p:nvPicPr>
        <p:blipFill>
          <a:blip r:embed="rId3">
            <a:alphaModFix/>
          </a:blip>
          <a:stretch>
            <a:fillRect/>
          </a:stretch>
        </p:blipFill>
        <p:spPr>
          <a:xfrm>
            <a:off x="8720260" y="4666987"/>
            <a:ext cx="327254" cy="395402"/>
          </a:xfrm>
          <a:prstGeom prst="rect">
            <a:avLst/>
          </a:prstGeom>
          <a:noFill/>
          <a:ln>
            <a:noFill/>
          </a:ln>
        </p:spPr>
      </p:pic>
      <p:pic>
        <p:nvPicPr>
          <p:cNvPr id="296" name="Google Shape;296;p35"/>
          <p:cNvPicPr preferRelativeResize="0"/>
          <p:nvPr/>
        </p:nvPicPr>
        <p:blipFill rotWithShape="1">
          <a:blip r:embed="rId4">
            <a:alphaModFix/>
          </a:blip>
          <a:srcRect b="38606" l="530" r="-529" t="48525"/>
          <a:stretch/>
        </p:blipFill>
        <p:spPr>
          <a:xfrm>
            <a:off x="606550" y="375750"/>
            <a:ext cx="3241800" cy="395400"/>
          </a:xfrm>
          <a:prstGeom prst="roundRect">
            <a:avLst>
              <a:gd fmla="val 50000" name="adj"/>
            </a:avLst>
          </a:prstGeom>
          <a:noFill/>
          <a:ln>
            <a:noFill/>
          </a:ln>
        </p:spPr>
      </p:pic>
      <p:sp>
        <p:nvSpPr>
          <p:cNvPr id="297" name="Google Shape;297;p35"/>
          <p:cNvSpPr txBox="1"/>
          <p:nvPr/>
        </p:nvSpPr>
        <p:spPr>
          <a:xfrm>
            <a:off x="557975" y="4435400"/>
            <a:ext cx="8028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0AB9FF"/>
                </a:solidFill>
                <a:latin typeface="Montserrat Medium"/>
                <a:ea typeface="Montserrat Medium"/>
                <a:cs typeface="Montserrat Medium"/>
                <a:sym typeface="Montserrat Medium"/>
              </a:rPr>
              <a:t>Established in March 17, 1982 through Executive Order No. 784</a:t>
            </a:r>
            <a:endParaRPr sz="1800">
              <a:solidFill>
                <a:srgbClr val="0AB9FF"/>
              </a:solidFill>
              <a:latin typeface="Montserrat Medium"/>
              <a:ea typeface="Montserrat Medium"/>
              <a:cs typeface="Montserrat Medium"/>
              <a:sym typeface="Montserrat Medium"/>
            </a:endParaRPr>
          </a:p>
        </p:txBody>
      </p:sp>
      <p:pic>
        <p:nvPicPr>
          <p:cNvPr id="298" name="Google Shape;298;p35"/>
          <p:cNvPicPr preferRelativeResize="0"/>
          <p:nvPr/>
        </p:nvPicPr>
        <p:blipFill>
          <a:blip r:embed="rId5">
            <a:alphaModFix/>
          </a:blip>
          <a:stretch>
            <a:fillRect/>
          </a:stretch>
        </p:blipFill>
        <p:spPr>
          <a:xfrm>
            <a:off x="846400" y="2039552"/>
            <a:ext cx="1536314" cy="864178"/>
          </a:xfrm>
          <a:prstGeom prst="rect">
            <a:avLst/>
          </a:prstGeom>
          <a:noFill/>
          <a:ln>
            <a:noFill/>
          </a:ln>
        </p:spPr>
      </p:pic>
      <p:sp>
        <p:nvSpPr>
          <p:cNvPr id="299" name="Google Shape;299;p35"/>
          <p:cNvSpPr txBox="1"/>
          <p:nvPr/>
        </p:nvSpPr>
        <p:spPr>
          <a:xfrm>
            <a:off x="772607" y="2953832"/>
            <a:ext cx="1683900" cy="46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Public Sans SemiBold"/>
                <a:ea typeface="Public Sans SemiBold"/>
                <a:cs typeface="Public Sans SemiBold"/>
                <a:sym typeface="Public Sans SemiBold"/>
              </a:rPr>
              <a:t>A sectoral council</a:t>
            </a:r>
            <a:endParaRPr sz="1300">
              <a:latin typeface="Public Sans SemiBold"/>
              <a:ea typeface="Public Sans SemiBold"/>
              <a:cs typeface="Public Sans SemiBold"/>
              <a:sym typeface="Public Sans SemiBold"/>
            </a:endParaRPr>
          </a:p>
          <a:p>
            <a:pPr indent="0" lvl="0" marL="0" rtl="0" algn="ctr">
              <a:spcBef>
                <a:spcPts val="0"/>
              </a:spcBef>
              <a:spcAft>
                <a:spcPts val="0"/>
              </a:spcAft>
              <a:buNone/>
            </a:pPr>
            <a:r>
              <a:rPr lang="en" sz="1300">
                <a:latin typeface="Public Sans SemiBold"/>
                <a:ea typeface="Public Sans SemiBold"/>
                <a:cs typeface="Public Sans SemiBold"/>
                <a:sym typeface="Public Sans SemiBold"/>
              </a:rPr>
              <a:t>of DOST</a:t>
            </a:r>
            <a:endParaRPr sz="1300">
              <a:latin typeface="Public Sans SemiBold"/>
              <a:ea typeface="Public Sans SemiBold"/>
              <a:cs typeface="Public Sans SemiBold"/>
              <a:sym typeface="Public Sans SemiBold"/>
            </a:endParaRPr>
          </a:p>
        </p:txBody>
      </p:sp>
      <p:pic>
        <p:nvPicPr>
          <p:cNvPr id="300" name="Google Shape;300;p35"/>
          <p:cNvPicPr preferRelativeResize="0"/>
          <p:nvPr/>
        </p:nvPicPr>
        <p:blipFill>
          <a:blip r:embed="rId6">
            <a:alphaModFix/>
          </a:blip>
          <a:stretch>
            <a:fillRect/>
          </a:stretch>
        </p:blipFill>
        <p:spPr>
          <a:xfrm>
            <a:off x="3227684" y="2082352"/>
            <a:ext cx="1294883" cy="728381"/>
          </a:xfrm>
          <a:prstGeom prst="rect">
            <a:avLst/>
          </a:prstGeom>
          <a:noFill/>
          <a:ln>
            <a:noFill/>
          </a:ln>
        </p:spPr>
      </p:pic>
      <p:sp>
        <p:nvSpPr>
          <p:cNvPr id="301" name="Google Shape;301;p35"/>
          <p:cNvSpPr txBox="1"/>
          <p:nvPr/>
        </p:nvSpPr>
        <p:spPr>
          <a:xfrm>
            <a:off x="2868620" y="2953811"/>
            <a:ext cx="2013000" cy="46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Public Sans SemiBold"/>
                <a:ea typeface="Public Sans SemiBold"/>
                <a:cs typeface="Public Sans SemiBold"/>
                <a:sym typeface="Public Sans SemiBold"/>
              </a:rPr>
              <a:t>Research monitoring and coordination</a:t>
            </a:r>
            <a:endParaRPr sz="1300">
              <a:latin typeface="Public Sans SemiBold"/>
              <a:ea typeface="Public Sans SemiBold"/>
              <a:cs typeface="Public Sans SemiBold"/>
              <a:sym typeface="Public Sans SemiBold"/>
            </a:endParaRPr>
          </a:p>
        </p:txBody>
      </p:sp>
      <p:pic>
        <p:nvPicPr>
          <p:cNvPr id="302" name="Google Shape;302;p35"/>
          <p:cNvPicPr preferRelativeResize="0"/>
          <p:nvPr/>
        </p:nvPicPr>
        <p:blipFill>
          <a:blip r:embed="rId7">
            <a:alphaModFix/>
          </a:blip>
          <a:stretch>
            <a:fillRect/>
          </a:stretch>
        </p:blipFill>
        <p:spPr>
          <a:xfrm>
            <a:off x="4959995" y="1940987"/>
            <a:ext cx="1683904" cy="947191"/>
          </a:xfrm>
          <a:prstGeom prst="rect">
            <a:avLst/>
          </a:prstGeom>
          <a:noFill/>
          <a:ln>
            <a:noFill/>
          </a:ln>
        </p:spPr>
      </p:pic>
      <p:sp>
        <p:nvSpPr>
          <p:cNvPr id="303" name="Google Shape;303;p35"/>
          <p:cNvSpPr txBox="1"/>
          <p:nvPr/>
        </p:nvSpPr>
        <p:spPr>
          <a:xfrm>
            <a:off x="4902964" y="2947958"/>
            <a:ext cx="1885500" cy="46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Public Sans SemiBold"/>
                <a:ea typeface="Public Sans SemiBold"/>
                <a:cs typeface="Public Sans SemiBold"/>
                <a:sym typeface="Public Sans SemiBold"/>
              </a:rPr>
              <a:t>Forward-looking</a:t>
            </a:r>
            <a:endParaRPr sz="1300">
              <a:latin typeface="Public Sans SemiBold"/>
              <a:ea typeface="Public Sans SemiBold"/>
              <a:cs typeface="Public Sans SemiBold"/>
              <a:sym typeface="Public Sans SemiBold"/>
            </a:endParaRPr>
          </a:p>
        </p:txBody>
      </p:sp>
      <p:pic>
        <p:nvPicPr>
          <p:cNvPr id="304" name="Google Shape;304;p35"/>
          <p:cNvPicPr preferRelativeResize="0"/>
          <p:nvPr/>
        </p:nvPicPr>
        <p:blipFill>
          <a:blip r:embed="rId8">
            <a:alphaModFix/>
          </a:blip>
          <a:stretch>
            <a:fillRect/>
          </a:stretch>
        </p:blipFill>
        <p:spPr>
          <a:xfrm>
            <a:off x="6516854" y="1814063"/>
            <a:ext cx="2135174" cy="1201030"/>
          </a:xfrm>
          <a:prstGeom prst="rect">
            <a:avLst/>
          </a:prstGeom>
          <a:noFill/>
          <a:ln>
            <a:noFill/>
          </a:ln>
        </p:spPr>
      </p:pic>
      <p:sp>
        <p:nvSpPr>
          <p:cNvPr id="305" name="Google Shape;305;p35"/>
          <p:cNvSpPr txBox="1"/>
          <p:nvPr/>
        </p:nvSpPr>
        <p:spPr>
          <a:xfrm>
            <a:off x="6645377" y="2953807"/>
            <a:ext cx="1885500" cy="46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Public Sans SemiBold"/>
                <a:ea typeface="Public Sans SemiBold"/>
                <a:cs typeface="Public Sans SemiBold"/>
                <a:sym typeface="Public Sans SemiBold"/>
              </a:rPr>
              <a:t>Partnership-based</a:t>
            </a:r>
            <a:endParaRPr sz="1300">
              <a:latin typeface="Public Sans SemiBold"/>
              <a:ea typeface="Public Sans SemiBold"/>
              <a:cs typeface="Public Sans SemiBold"/>
              <a:sym typeface="Public Sa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4" name="Shape 634"/>
        <p:cNvGrpSpPr/>
        <p:nvPr/>
      </p:nvGrpSpPr>
      <p:grpSpPr>
        <a:xfrm>
          <a:off x="0" y="0"/>
          <a:ext cx="0" cy="0"/>
          <a:chOff x="0" y="0"/>
          <a:chExt cx="0" cy="0"/>
        </a:xfrm>
      </p:grpSpPr>
      <p:sp>
        <p:nvSpPr>
          <p:cNvPr id="635" name="Google Shape;635;p53"/>
          <p:cNvSpPr/>
          <p:nvPr/>
        </p:nvSpPr>
        <p:spPr>
          <a:xfrm>
            <a:off x="-16975" y="10175"/>
            <a:ext cx="3055500" cy="51435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6" name="Google Shape;636;p53"/>
          <p:cNvPicPr preferRelativeResize="0"/>
          <p:nvPr/>
        </p:nvPicPr>
        <p:blipFill>
          <a:blip r:embed="rId3">
            <a:alphaModFix/>
          </a:blip>
          <a:stretch>
            <a:fillRect/>
          </a:stretch>
        </p:blipFill>
        <p:spPr>
          <a:xfrm>
            <a:off x="-16975" y="0"/>
            <a:ext cx="3055500" cy="1717944"/>
          </a:xfrm>
          <a:prstGeom prst="rect">
            <a:avLst/>
          </a:prstGeom>
          <a:noFill/>
          <a:ln>
            <a:noFill/>
          </a:ln>
        </p:spPr>
      </p:pic>
      <p:sp>
        <p:nvSpPr>
          <p:cNvPr id="637" name="Google Shape;637;p53"/>
          <p:cNvSpPr txBox="1"/>
          <p:nvPr/>
        </p:nvSpPr>
        <p:spPr>
          <a:xfrm>
            <a:off x="-16975" y="1863500"/>
            <a:ext cx="3055500" cy="1144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2900">
                <a:solidFill>
                  <a:srgbClr val="FFFFFF"/>
                </a:solidFill>
                <a:latin typeface="Cambria"/>
                <a:ea typeface="Cambria"/>
                <a:cs typeface="Cambria"/>
                <a:sym typeface="Cambria"/>
              </a:rPr>
              <a:t>8</a:t>
            </a:r>
            <a:r>
              <a:rPr b="1" lang="en" sz="2900">
                <a:solidFill>
                  <a:srgbClr val="FFFFFF"/>
                </a:solidFill>
                <a:latin typeface="Cambria"/>
                <a:ea typeface="Cambria"/>
                <a:cs typeface="Cambria"/>
                <a:sym typeface="Cambria"/>
              </a:rPr>
              <a:t> SGP GRANTEES</a:t>
            </a:r>
            <a:endParaRPr b="1" sz="2900">
              <a:solidFill>
                <a:srgbClr val="FFFFFF"/>
              </a:solidFill>
              <a:latin typeface="Cambria"/>
              <a:ea typeface="Cambria"/>
              <a:cs typeface="Cambria"/>
              <a:sym typeface="Cambria"/>
            </a:endParaRPr>
          </a:p>
          <a:p>
            <a:pPr indent="0" lvl="0" marL="0" rtl="0" algn="r">
              <a:lnSpc>
                <a:spcPct val="115000"/>
              </a:lnSpc>
              <a:spcBef>
                <a:spcPts val="0"/>
              </a:spcBef>
              <a:spcAft>
                <a:spcPts val="0"/>
              </a:spcAft>
              <a:buNone/>
            </a:pPr>
            <a:r>
              <a:rPr b="1" lang="en" sz="2900">
                <a:solidFill>
                  <a:srgbClr val="FFFFFF"/>
                </a:solidFill>
                <a:latin typeface="Cambria"/>
                <a:ea typeface="Cambria"/>
                <a:cs typeface="Cambria"/>
                <a:sym typeface="Cambria"/>
              </a:rPr>
              <a:t>PhP 33.87M</a:t>
            </a:r>
            <a:endParaRPr sz="700">
              <a:latin typeface="EB Garamond"/>
              <a:ea typeface="EB Garamond"/>
              <a:cs typeface="EB Garamond"/>
              <a:sym typeface="EB Garamond"/>
            </a:endParaRPr>
          </a:p>
        </p:txBody>
      </p:sp>
      <p:pic>
        <p:nvPicPr>
          <p:cNvPr id="638" name="Google Shape;638;p53"/>
          <p:cNvPicPr preferRelativeResize="0"/>
          <p:nvPr/>
        </p:nvPicPr>
        <p:blipFill>
          <a:blip r:embed="rId4">
            <a:alphaModFix/>
          </a:blip>
          <a:stretch>
            <a:fillRect/>
          </a:stretch>
        </p:blipFill>
        <p:spPr>
          <a:xfrm>
            <a:off x="-16975" y="3167856"/>
            <a:ext cx="3055500" cy="1975645"/>
          </a:xfrm>
          <a:prstGeom prst="rect">
            <a:avLst/>
          </a:prstGeom>
          <a:noFill/>
          <a:ln>
            <a:noFill/>
          </a:ln>
        </p:spPr>
      </p:pic>
      <p:pic>
        <p:nvPicPr>
          <p:cNvPr id="639" name="Google Shape;639;p53"/>
          <p:cNvPicPr preferRelativeResize="0"/>
          <p:nvPr/>
        </p:nvPicPr>
        <p:blipFill>
          <a:blip r:embed="rId5">
            <a:alphaModFix/>
          </a:blip>
          <a:stretch>
            <a:fillRect/>
          </a:stretch>
        </p:blipFill>
        <p:spPr>
          <a:xfrm>
            <a:off x="3333125" y="127150"/>
            <a:ext cx="2631602" cy="1144500"/>
          </a:xfrm>
          <a:prstGeom prst="rect">
            <a:avLst/>
          </a:prstGeom>
          <a:noFill/>
          <a:ln>
            <a:noFill/>
          </a:ln>
        </p:spPr>
      </p:pic>
      <p:pic>
        <p:nvPicPr>
          <p:cNvPr id="640" name="Google Shape;640;p53"/>
          <p:cNvPicPr preferRelativeResize="0"/>
          <p:nvPr/>
        </p:nvPicPr>
        <p:blipFill>
          <a:blip r:embed="rId6">
            <a:alphaModFix/>
          </a:blip>
          <a:stretch>
            <a:fillRect/>
          </a:stretch>
        </p:blipFill>
        <p:spPr>
          <a:xfrm>
            <a:off x="3323138" y="1566375"/>
            <a:ext cx="3524475" cy="995600"/>
          </a:xfrm>
          <a:prstGeom prst="rect">
            <a:avLst/>
          </a:prstGeom>
          <a:noFill/>
          <a:ln>
            <a:noFill/>
          </a:ln>
        </p:spPr>
      </p:pic>
      <p:pic>
        <p:nvPicPr>
          <p:cNvPr id="641" name="Google Shape;641;p53"/>
          <p:cNvPicPr preferRelativeResize="0"/>
          <p:nvPr/>
        </p:nvPicPr>
        <p:blipFill>
          <a:blip r:embed="rId7">
            <a:alphaModFix/>
          </a:blip>
          <a:stretch>
            <a:fillRect/>
          </a:stretch>
        </p:blipFill>
        <p:spPr>
          <a:xfrm>
            <a:off x="3323150" y="2704300"/>
            <a:ext cx="3055500" cy="939107"/>
          </a:xfrm>
          <a:prstGeom prst="rect">
            <a:avLst/>
          </a:prstGeom>
          <a:noFill/>
          <a:ln>
            <a:noFill/>
          </a:ln>
        </p:spPr>
      </p:pic>
      <p:pic>
        <p:nvPicPr>
          <p:cNvPr id="642" name="Google Shape;642;p53"/>
          <p:cNvPicPr preferRelativeResize="0"/>
          <p:nvPr/>
        </p:nvPicPr>
        <p:blipFill rotWithShape="1">
          <a:blip r:embed="rId8">
            <a:alphaModFix/>
          </a:blip>
          <a:srcRect b="24810" l="19262" r="19039" t="-4663"/>
          <a:stretch/>
        </p:blipFill>
        <p:spPr>
          <a:xfrm>
            <a:off x="7040575" y="2072475"/>
            <a:ext cx="1588875" cy="1304075"/>
          </a:xfrm>
          <a:prstGeom prst="rect">
            <a:avLst/>
          </a:prstGeom>
          <a:noFill/>
          <a:ln>
            <a:noFill/>
          </a:ln>
        </p:spPr>
      </p:pic>
      <p:pic>
        <p:nvPicPr>
          <p:cNvPr id="643" name="Google Shape;643;p53"/>
          <p:cNvPicPr preferRelativeResize="0"/>
          <p:nvPr/>
        </p:nvPicPr>
        <p:blipFill rotWithShape="1">
          <a:blip r:embed="rId9">
            <a:alphaModFix/>
          </a:blip>
          <a:srcRect b="31551" l="14445" r="14359" t="8374"/>
          <a:stretch/>
        </p:blipFill>
        <p:spPr>
          <a:xfrm>
            <a:off x="6847625" y="275525"/>
            <a:ext cx="2047225" cy="1369325"/>
          </a:xfrm>
          <a:prstGeom prst="rect">
            <a:avLst/>
          </a:prstGeom>
          <a:noFill/>
          <a:ln>
            <a:noFill/>
          </a:ln>
        </p:spPr>
      </p:pic>
      <p:pic>
        <p:nvPicPr>
          <p:cNvPr id="644" name="Google Shape;644;p53"/>
          <p:cNvPicPr preferRelativeResize="0"/>
          <p:nvPr/>
        </p:nvPicPr>
        <p:blipFill>
          <a:blip r:embed="rId10">
            <a:alphaModFix/>
          </a:blip>
          <a:stretch>
            <a:fillRect/>
          </a:stretch>
        </p:blipFill>
        <p:spPr>
          <a:xfrm>
            <a:off x="3847111" y="3657873"/>
            <a:ext cx="2916364" cy="995600"/>
          </a:xfrm>
          <a:prstGeom prst="rect">
            <a:avLst/>
          </a:prstGeom>
          <a:noFill/>
          <a:ln>
            <a:noFill/>
          </a:ln>
        </p:spPr>
      </p:pic>
      <p:pic>
        <p:nvPicPr>
          <p:cNvPr id="645" name="Google Shape;645;p53"/>
          <p:cNvPicPr preferRelativeResize="0"/>
          <p:nvPr/>
        </p:nvPicPr>
        <p:blipFill rotWithShape="1">
          <a:blip r:embed="rId11">
            <a:alphaModFix/>
          </a:blip>
          <a:srcRect b="34772" l="0" r="0" t="0"/>
          <a:stretch/>
        </p:blipFill>
        <p:spPr>
          <a:xfrm>
            <a:off x="7424788" y="3511900"/>
            <a:ext cx="1367050" cy="893150"/>
          </a:xfrm>
          <a:prstGeom prst="rect">
            <a:avLst/>
          </a:prstGeom>
          <a:noFill/>
          <a:ln>
            <a:noFill/>
          </a:ln>
        </p:spPr>
      </p:pic>
      <p:pic>
        <p:nvPicPr>
          <p:cNvPr id="646" name="Google Shape;646;p53"/>
          <p:cNvPicPr preferRelativeResize="0"/>
          <p:nvPr/>
        </p:nvPicPr>
        <p:blipFill>
          <a:blip r:embed="rId12">
            <a:alphaModFix/>
          </a:blip>
          <a:stretch>
            <a:fillRect/>
          </a:stretch>
        </p:blipFill>
        <p:spPr>
          <a:xfrm>
            <a:off x="4339175" y="4581275"/>
            <a:ext cx="4692025" cy="562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0" name="Shape 650"/>
        <p:cNvGrpSpPr/>
        <p:nvPr/>
      </p:nvGrpSpPr>
      <p:grpSpPr>
        <a:xfrm>
          <a:off x="0" y="0"/>
          <a:ext cx="0" cy="0"/>
          <a:chOff x="0" y="0"/>
          <a:chExt cx="0" cy="0"/>
        </a:xfrm>
      </p:grpSpPr>
      <p:sp>
        <p:nvSpPr>
          <p:cNvPr id="651" name="Google Shape;651;p54"/>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Proxima Nova"/>
                <a:ea typeface="Proxima Nova"/>
                <a:cs typeface="Proxima Nova"/>
                <a:sym typeface="Proxima Nova"/>
              </a:rPr>
              <a:t>11</a:t>
            </a:r>
            <a:endParaRPr sz="1000">
              <a:solidFill>
                <a:schemeClr val="lt1"/>
              </a:solidFill>
              <a:latin typeface="Proxima Nova"/>
              <a:ea typeface="Proxima Nova"/>
              <a:cs typeface="Proxima Nova"/>
              <a:sym typeface="Proxima Nova"/>
            </a:endParaRPr>
          </a:p>
        </p:txBody>
      </p:sp>
      <p:sp>
        <p:nvSpPr>
          <p:cNvPr id="652" name="Google Shape;652;p54"/>
          <p:cNvSpPr txBox="1"/>
          <p:nvPr/>
        </p:nvSpPr>
        <p:spPr>
          <a:xfrm>
            <a:off x="420675" y="2217750"/>
            <a:ext cx="5706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Proxima Nova"/>
                <a:ea typeface="Proxima Nova"/>
                <a:cs typeface="Proxima Nova"/>
                <a:sym typeface="Proxima Nova"/>
              </a:rPr>
              <a:t>Research Dissemination</a:t>
            </a:r>
            <a:endParaRPr b="1" sz="3400">
              <a:solidFill>
                <a:schemeClr val="lt1"/>
              </a:solidFill>
              <a:latin typeface="Proxima Nova"/>
              <a:ea typeface="Proxima Nova"/>
              <a:cs typeface="Proxima Nova"/>
              <a:sym typeface="Proxima Nova"/>
            </a:endParaRPr>
          </a:p>
        </p:txBody>
      </p:sp>
      <p:grpSp>
        <p:nvGrpSpPr>
          <p:cNvPr id="653" name="Google Shape;653;p54"/>
          <p:cNvGrpSpPr/>
          <p:nvPr/>
        </p:nvGrpSpPr>
        <p:grpSpPr>
          <a:xfrm>
            <a:off x="300055" y="209230"/>
            <a:ext cx="2459221" cy="338714"/>
            <a:chOff x="300055" y="209230"/>
            <a:chExt cx="2459221" cy="338714"/>
          </a:xfrm>
        </p:grpSpPr>
        <p:pic>
          <p:nvPicPr>
            <p:cNvPr id="654" name="Google Shape;654;p54"/>
            <p:cNvPicPr preferRelativeResize="0"/>
            <p:nvPr/>
          </p:nvPicPr>
          <p:blipFill>
            <a:blip r:embed="rId4">
              <a:alphaModFix/>
            </a:blip>
            <a:stretch>
              <a:fillRect/>
            </a:stretch>
          </p:blipFill>
          <p:spPr>
            <a:xfrm>
              <a:off x="300055" y="209230"/>
              <a:ext cx="337701" cy="338714"/>
            </a:xfrm>
            <a:prstGeom prst="rect">
              <a:avLst/>
            </a:prstGeom>
            <a:noFill/>
            <a:ln>
              <a:noFill/>
            </a:ln>
          </p:spPr>
        </p:pic>
        <p:pic>
          <p:nvPicPr>
            <p:cNvPr id="655" name="Google Shape;655;p54"/>
            <p:cNvPicPr preferRelativeResize="0"/>
            <p:nvPr/>
          </p:nvPicPr>
          <p:blipFill>
            <a:blip r:embed="rId5">
              <a:alphaModFix/>
            </a:blip>
            <a:stretch>
              <a:fillRect/>
            </a:stretch>
          </p:blipFill>
          <p:spPr>
            <a:xfrm>
              <a:off x="580450" y="264225"/>
              <a:ext cx="2178826" cy="228725"/>
            </a:xfrm>
            <a:prstGeom prst="rect">
              <a:avLst/>
            </a:prstGeom>
            <a:noFill/>
            <a:ln>
              <a:noFill/>
            </a:ln>
          </p:spPr>
        </p:pic>
      </p:grpSp>
      <p:sp>
        <p:nvSpPr>
          <p:cNvPr id="656" name="Google Shape;656;p54"/>
          <p:cNvSpPr txBox="1"/>
          <p:nvPr/>
        </p:nvSpPr>
        <p:spPr>
          <a:xfrm>
            <a:off x="451200" y="2786075"/>
            <a:ext cx="483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Proxima Nova"/>
                <a:ea typeface="Proxima Nova"/>
                <a:cs typeface="Proxima Nova"/>
                <a:sym typeface="Proxima Nova"/>
              </a:rPr>
              <a:t>Assistance to researchers who intend to get their research results communicated to target users</a:t>
            </a:r>
            <a:endParaRPr>
              <a:solidFill>
                <a:schemeClr val="lt1"/>
              </a:solidFill>
              <a:latin typeface="Proxima Nova"/>
              <a:ea typeface="Proxima Nova"/>
              <a:cs typeface="Proxima Nova"/>
              <a:sym typeface="Proxima Nova"/>
            </a:endParaRPr>
          </a:p>
        </p:txBody>
      </p:sp>
      <p:sp>
        <p:nvSpPr>
          <p:cNvPr id="657" name="Google Shape;657;p54"/>
          <p:cNvSpPr txBox="1"/>
          <p:nvPr/>
        </p:nvSpPr>
        <p:spPr>
          <a:xfrm>
            <a:off x="507550" y="4650650"/>
            <a:ext cx="221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pchrd.dost.gov.ph</a:t>
            </a:r>
            <a:endParaRPr sz="1000">
              <a:solidFill>
                <a:schemeClr val="lt1"/>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grpSp>
        <p:nvGrpSpPr>
          <p:cNvPr id="662" name="Google Shape;662;p55"/>
          <p:cNvGrpSpPr/>
          <p:nvPr/>
        </p:nvGrpSpPr>
        <p:grpSpPr>
          <a:xfrm>
            <a:off x="300055" y="209230"/>
            <a:ext cx="2160303" cy="338715"/>
            <a:chOff x="147650" y="133025"/>
            <a:chExt cx="2749527" cy="431100"/>
          </a:xfrm>
        </p:grpSpPr>
        <p:pic>
          <p:nvPicPr>
            <p:cNvPr id="663" name="Google Shape;663;p55"/>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664" name="Google Shape;664;p55"/>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665" name="Google Shape;665;p55"/>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13</a:t>
            </a:r>
            <a:endParaRPr sz="1000">
              <a:latin typeface="Proxima Nova"/>
              <a:ea typeface="Proxima Nova"/>
              <a:cs typeface="Proxima Nova"/>
              <a:sym typeface="Proxima Nova"/>
            </a:endParaRPr>
          </a:p>
        </p:txBody>
      </p:sp>
      <p:sp>
        <p:nvSpPr>
          <p:cNvPr id="666" name="Google Shape;666;p55"/>
          <p:cNvSpPr txBox="1"/>
          <p:nvPr/>
        </p:nvSpPr>
        <p:spPr>
          <a:xfrm>
            <a:off x="550650" y="1669625"/>
            <a:ext cx="270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044C73"/>
                </a:solidFill>
                <a:latin typeface="Proxima Nova"/>
                <a:ea typeface="Proxima Nova"/>
                <a:cs typeface="Proxima Nova"/>
                <a:sym typeface="Proxima Nova"/>
              </a:rPr>
              <a:t>Support to Paper Presentation</a:t>
            </a:r>
            <a:endParaRPr b="1" sz="2500">
              <a:solidFill>
                <a:srgbClr val="044C73"/>
              </a:solidFill>
              <a:latin typeface="Proxima Nova"/>
              <a:ea typeface="Proxima Nova"/>
              <a:cs typeface="Proxima Nova"/>
              <a:sym typeface="Proxima Nova"/>
            </a:endParaRPr>
          </a:p>
        </p:txBody>
      </p:sp>
      <p:sp>
        <p:nvSpPr>
          <p:cNvPr id="667" name="Google Shape;667;p55"/>
          <p:cNvSpPr txBox="1"/>
          <p:nvPr/>
        </p:nvSpPr>
        <p:spPr>
          <a:xfrm>
            <a:off x="550650" y="2503025"/>
            <a:ext cx="3413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given to paper presentation of projects supported by DOST-PCHRD in scientific meetings locally and abroad</a:t>
            </a:r>
            <a:endParaRPr sz="1300">
              <a:solidFill>
                <a:schemeClr val="dk1"/>
              </a:solidFill>
              <a:latin typeface="Proxima Nova"/>
              <a:ea typeface="Proxima Nova"/>
              <a:cs typeface="Proxima Nova"/>
              <a:sym typeface="Proxima Nova"/>
            </a:endParaRPr>
          </a:p>
        </p:txBody>
      </p:sp>
      <p:cxnSp>
        <p:nvCxnSpPr>
          <p:cNvPr id="668" name="Google Shape;668;p55"/>
          <p:cNvCxnSpPr/>
          <p:nvPr/>
        </p:nvCxnSpPr>
        <p:spPr>
          <a:xfrm flipH="1">
            <a:off x="4250350" y="1109100"/>
            <a:ext cx="20400" cy="2954100"/>
          </a:xfrm>
          <a:prstGeom prst="straightConnector1">
            <a:avLst/>
          </a:prstGeom>
          <a:noFill/>
          <a:ln cap="flat" cmpd="sng" w="9525">
            <a:solidFill>
              <a:schemeClr val="dk2"/>
            </a:solidFill>
            <a:prstDash val="solid"/>
            <a:round/>
            <a:headEnd len="med" w="med" type="none"/>
            <a:tailEnd len="med" w="med" type="none"/>
          </a:ln>
        </p:spPr>
      </p:cxnSp>
      <p:grpSp>
        <p:nvGrpSpPr>
          <p:cNvPr id="669" name="Google Shape;669;p55"/>
          <p:cNvGrpSpPr/>
          <p:nvPr/>
        </p:nvGrpSpPr>
        <p:grpSpPr>
          <a:xfrm>
            <a:off x="4799527" y="1247375"/>
            <a:ext cx="3638557" cy="422250"/>
            <a:chOff x="505650" y="2015550"/>
            <a:chExt cx="2559300" cy="422250"/>
          </a:xfrm>
        </p:grpSpPr>
        <p:sp>
          <p:nvSpPr>
            <p:cNvPr id="670" name="Google Shape;670;p55"/>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5"/>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LOCAL</a:t>
              </a:r>
              <a:endParaRPr>
                <a:solidFill>
                  <a:schemeClr val="lt1"/>
                </a:solidFill>
                <a:latin typeface="Proxima Nova"/>
                <a:ea typeface="Proxima Nova"/>
                <a:cs typeface="Proxima Nova"/>
                <a:sym typeface="Proxima Nova"/>
              </a:endParaRPr>
            </a:p>
          </p:txBody>
        </p:sp>
      </p:grpSp>
      <p:grpSp>
        <p:nvGrpSpPr>
          <p:cNvPr id="672" name="Google Shape;672;p55"/>
          <p:cNvGrpSpPr/>
          <p:nvPr/>
        </p:nvGrpSpPr>
        <p:grpSpPr>
          <a:xfrm>
            <a:off x="4799527" y="2700125"/>
            <a:ext cx="3638557" cy="422250"/>
            <a:chOff x="505650" y="2015550"/>
            <a:chExt cx="2559300" cy="422250"/>
          </a:xfrm>
        </p:grpSpPr>
        <p:sp>
          <p:nvSpPr>
            <p:cNvPr id="673" name="Google Shape;673;p55"/>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5"/>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INTERNATIONAL</a:t>
              </a:r>
              <a:endParaRPr>
                <a:solidFill>
                  <a:schemeClr val="lt1"/>
                </a:solidFill>
                <a:latin typeface="Proxima Nova"/>
                <a:ea typeface="Proxima Nova"/>
                <a:cs typeface="Proxima Nova"/>
                <a:sym typeface="Proxima Nova"/>
              </a:endParaRPr>
            </a:p>
          </p:txBody>
        </p:sp>
      </p:grpSp>
      <p:sp>
        <p:nvSpPr>
          <p:cNvPr id="675" name="Google Shape;675;p55"/>
          <p:cNvSpPr txBox="1"/>
          <p:nvPr/>
        </p:nvSpPr>
        <p:spPr>
          <a:xfrm>
            <a:off x="4912250" y="1754225"/>
            <a:ext cx="3413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Php 50,000.00 per project per year is granted for a presentation in a local scientific conference.</a:t>
            </a:r>
            <a:endParaRPr sz="1300">
              <a:solidFill>
                <a:schemeClr val="dk1"/>
              </a:solidFill>
              <a:latin typeface="Proxima Nova"/>
              <a:ea typeface="Proxima Nova"/>
              <a:cs typeface="Proxima Nova"/>
              <a:sym typeface="Proxima Nova"/>
            </a:endParaRPr>
          </a:p>
        </p:txBody>
      </p:sp>
      <p:sp>
        <p:nvSpPr>
          <p:cNvPr id="676" name="Google Shape;676;p55"/>
          <p:cNvSpPr txBox="1"/>
          <p:nvPr/>
        </p:nvSpPr>
        <p:spPr>
          <a:xfrm>
            <a:off x="4912250" y="3206975"/>
            <a:ext cx="3413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Only one paper per project per year will be supported for a presentation in an international scientific conference.</a:t>
            </a:r>
            <a:endParaRPr sz="1300">
              <a:solidFill>
                <a:schemeClr val="dk1"/>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grpSp>
        <p:nvGrpSpPr>
          <p:cNvPr id="681" name="Google Shape;681;p56"/>
          <p:cNvGrpSpPr/>
          <p:nvPr/>
        </p:nvGrpSpPr>
        <p:grpSpPr>
          <a:xfrm>
            <a:off x="300055" y="209230"/>
            <a:ext cx="2160303" cy="338715"/>
            <a:chOff x="147650" y="133025"/>
            <a:chExt cx="2749527" cy="431100"/>
          </a:xfrm>
        </p:grpSpPr>
        <p:pic>
          <p:nvPicPr>
            <p:cNvPr id="682" name="Google Shape;682;p56"/>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683" name="Google Shape;683;p56"/>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684" name="Google Shape;684;p56"/>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14</a:t>
            </a:r>
            <a:endParaRPr sz="1000">
              <a:latin typeface="Proxima Nova"/>
              <a:ea typeface="Proxima Nova"/>
              <a:cs typeface="Proxima Nova"/>
              <a:sym typeface="Proxima Nova"/>
            </a:endParaRPr>
          </a:p>
        </p:txBody>
      </p:sp>
      <p:sp>
        <p:nvSpPr>
          <p:cNvPr id="685" name="Google Shape;685;p56"/>
          <p:cNvSpPr txBox="1"/>
          <p:nvPr/>
        </p:nvSpPr>
        <p:spPr>
          <a:xfrm>
            <a:off x="550650" y="1517225"/>
            <a:ext cx="270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044C73"/>
                </a:solidFill>
                <a:latin typeface="Proxima Nova"/>
                <a:ea typeface="Proxima Nova"/>
                <a:cs typeface="Proxima Nova"/>
                <a:sym typeface="Proxima Nova"/>
              </a:rPr>
              <a:t>Support to Scientific Event</a:t>
            </a:r>
            <a:endParaRPr b="1" sz="2500">
              <a:solidFill>
                <a:srgbClr val="044C73"/>
              </a:solidFill>
              <a:latin typeface="Proxima Nova"/>
              <a:ea typeface="Proxima Nova"/>
              <a:cs typeface="Proxima Nova"/>
              <a:sym typeface="Proxima Nova"/>
            </a:endParaRPr>
          </a:p>
        </p:txBody>
      </p:sp>
      <p:sp>
        <p:nvSpPr>
          <p:cNvPr id="686" name="Google Shape;686;p56"/>
          <p:cNvSpPr txBox="1"/>
          <p:nvPr/>
        </p:nvSpPr>
        <p:spPr>
          <a:xfrm>
            <a:off x="550650" y="2350625"/>
            <a:ext cx="34131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covers activities such as seminars, conferences, fora, and workshops for dissemination of health research aligned with the latest priority areas of DOST-PCHRD</a:t>
            </a:r>
            <a:endParaRPr sz="1300">
              <a:solidFill>
                <a:schemeClr val="dk1"/>
              </a:solidFill>
              <a:latin typeface="Proxima Nova"/>
              <a:ea typeface="Proxima Nova"/>
              <a:cs typeface="Proxima Nova"/>
              <a:sym typeface="Proxima Nova"/>
            </a:endParaRPr>
          </a:p>
        </p:txBody>
      </p:sp>
      <p:cxnSp>
        <p:nvCxnSpPr>
          <p:cNvPr id="687" name="Google Shape;687;p56"/>
          <p:cNvCxnSpPr/>
          <p:nvPr/>
        </p:nvCxnSpPr>
        <p:spPr>
          <a:xfrm flipH="1">
            <a:off x="4250350" y="1109100"/>
            <a:ext cx="20400" cy="2954100"/>
          </a:xfrm>
          <a:prstGeom prst="straightConnector1">
            <a:avLst/>
          </a:prstGeom>
          <a:noFill/>
          <a:ln cap="flat" cmpd="sng" w="9525">
            <a:solidFill>
              <a:schemeClr val="dk2"/>
            </a:solidFill>
            <a:prstDash val="solid"/>
            <a:round/>
            <a:headEnd len="med" w="med" type="none"/>
            <a:tailEnd len="med" w="med" type="none"/>
          </a:ln>
        </p:spPr>
      </p:cxnSp>
      <p:grpSp>
        <p:nvGrpSpPr>
          <p:cNvPr id="688" name="Google Shape;688;p56"/>
          <p:cNvGrpSpPr/>
          <p:nvPr/>
        </p:nvGrpSpPr>
        <p:grpSpPr>
          <a:xfrm>
            <a:off x="4799527" y="1018775"/>
            <a:ext cx="3638557" cy="422250"/>
            <a:chOff x="505650" y="2015550"/>
            <a:chExt cx="2559300" cy="422250"/>
          </a:xfrm>
        </p:grpSpPr>
        <p:sp>
          <p:nvSpPr>
            <p:cNvPr id="689" name="Google Shape;689;p56"/>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6"/>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STUDENT ORGANIZATIONS</a:t>
              </a:r>
              <a:endParaRPr>
                <a:solidFill>
                  <a:schemeClr val="lt1"/>
                </a:solidFill>
                <a:latin typeface="Proxima Nova"/>
                <a:ea typeface="Proxima Nova"/>
                <a:cs typeface="Proxima Nova"/>
                <a:sym typeface="Proxima Nova"/>
              </a:endParaRPr>
            </a:p>
          </p:txBody>
        </p:sp>
      </p:grpSp>
      <p:grpSp>
        <p:nvGrpSpPr>
          <p:cNvPr id="691" name="Google Shape;691;p56"/>
          <p:cNvGrpSpPr/>
          <p:nvPr/>
        </p:nvGrpSpPr>
        <p:grpSpPr>
          <a:xfrm>
            <a:off x="4799527" y="2700125"/>
            <a:ext cx="3638557" cy="422250"/>
            <a:chOff x="505650" y="2015550"/>
            <a:chExt cx="2559300" cy="422250"/>
          </a:xfrm>
        </p:grpSpPr>
        <p:sp>
          <p:nvSpPr>
            <p:cNvPr id="692" name="Google Shape;692;p56"/>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6"/>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INSTITUTIONS</a:t>
              </a:r>
              <a:endParaRPr>
                <a:solidFill>
                  <a:schemeClr val="lt1"/>
                </a:solidFill>
                <a:latin typeface="Proxima Nova"/>
                <a:ea typeface="Proxima Nova"/>
                <a:cs typeface="Proxima Nova"/>
                <a:sym typeface="Proxima Nova"/>
              </a:endParaRPr>
            </a:p>
          </p:txBody>
        </p:sp>
      </p:grpSp>
      <p:sp>
        <p:nvSpPr>
          <p:cNvPr id="694" name="Google Shape;694;p56"/>
          <p:cNvSpPr txBox="1"/>
          <p:nvPr/>
        </p:nvSpPr>
        <p:spPr>
          <a:xfrm>
            <a:off x="4912250" y="1525625"/>
            <a:ext cx="3413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Student organizations recognized by its institution may apply for this service with a maximum amount of Php 100,000.00 subject to evaluation.</a:t>
            </a:r>
            <a:endParaRPr sz="1300">
              <a:solidFill>
                <a:schemeClr val="dk1"/>
              </a:solidFill>
              <a:latin typeface="Proxima Nova"/>
              <a:ea typeface="Proxima Nova"/>
              <a:cs typeface="Proxima Nova"/>
              <a:sym typeface="Proxima Nova"/>
            </a:endParaRPr>
          </a:p>
        </p:txBody>
      </p:sp>
      <p:sp>
        <p:nvSpPr>
          <p:cNvPr id="695" name="Google Shape;695;p56"/>
          <p:cNvSpPr txBox="1"/>
          <p:nvPr/>
        </p:nvSpPr>
        <p:spPr>
          <a:xfrm>
            <a:off x="4912250" y="3206975"/>
            <a:ext cx="3525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Other institutions may apply for this support subject to evaluation.</a:t>
            </a:r>
            <a:endParaRPr sz="1300">
              <a:solidFill>
                <a:schemeClr val="dk1"/>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grpSp>
        <p:nvGrpSpPr>
          <p:cNvPr id="700" name="Google Shape;700;p57"/>
          <p:cNvGrpSpPr/>
          <p:nvPr/>
        </p:nvGrpSpPr>
        <p:grpSpPr>
          <a:xfrm>
            <a:off x="300055" y="209230"/>
            <a:ext cx="2160303" cy="338715"/>
            <a:chOff x="147650" y="133025"/>
            <a:chExt cx="2749527" cy="431100"/>
          </a:xfrm>
        </p:grpSpPr>
        <p:pic>
          <p:nvPicPr>
            <p:cNvPr id="701" name="Google Shape;701;p57"/>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702" name="Google Shape;702;p57"/>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703" name="Google Shape;703;p57"/>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15</a:t>
            </a:r>
            <a:endParaRPr sz="1000">
              <a:latin typeface="Proxima Nova"/>
              <a:ea typeface="Proxima Nova"/>
              <a:cs typeface="Proxima Nova"/>
              <a:sym typeface="Proxima Nova"/>
            </a:endParaRPr>
          </a:p>
        </p:txBody>
      </p:sp>
      <p:sp>
        <p:nvSpPr>
          <p:cNvPr id="704" name="Google Shape;704;p57"/>
          <p:cNvSpPr txBox="1"/>
          <p:nvPr/>
        </p:nvSpPr>
        <p:spPr>
          <a:xfrm>
            <a:off x="550650" y="1517225"/>
            <a:ext cx="270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044C73"/>
                </a:solidFill>
                <a:latin typeface="Proxima Nova"/>
                <a:ea typeface="Proxima Nova"/>
                <a:cs typeface="Proxima Nova"/>
                <a:sym typeface="Proxima Nova"/>
              </a:rPr>
              <a:t>Support to Publication</a:t>
            </a:r>
            <a:endParaRPr b="1" sz="2500">
              <a:solidFill>
                <a:srgbClr val="044C73"/>
              </a:solidFill>
              <a:latin typeface="Proxima Nova"/>
              <a:ea typeface="Proxima Nova"/>
              <a:cs typeface="Proxima Nova"/>
              <a:sym typeface="Proxima Nova"/>
            </a:endParaRPr>
          </a:p>
        </p:txBody>
      </p:sp>
      <p:sp>
        <p:nvSpPr>
          <p:cNvPr id="705" name="Google Shape;705;p57"/>
          <p:cNvSpPr txBox="1"/>
          <p:nvPr/>
        </p:nvSpPr>
        <p:spPr>
          <a:xfrm>
            <a:off x="550650" y="2350625"/>
            <a:ext cx="3413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provides support to journal publication, materials development, and printing of publications.</a:t>
            </a:r>
            <a:endParaRPr sz="1300">
              <a:solidFill>
                <a:schemeClr val="dk1"/>
              </a:solidFill>
              <a:latin typeface="Proxima Nova"/>
              <a:ea typeface="Proxima Nova"/>
              <a:cs typeface="Proxima Nova"/>
              <a:sym typeface="Proxima Nova"/>
            </a:endParaRPr>
          </a:p>
        </p:txBody>
      </p:sp>
      <p:cxnSp>
        <p:nvCxnSpPr>
          <p:cNvPr id="706" name="Google Shape;706;p57"/>
          <p:cNvCxnSpPr/>
          <p:nvPr/>
        </p:nvCxnSpPr>
        <p:spPr>
          <a:xfrm flipH="1">
            <a:off x="4250350" y="1109100"/>
            <a:ext cx="20400" cy="2954100"/>
          </a:xfrm>
          <a:prstGeom prst="straightConnector1">
            <a:avLst/>
          </a:prstGeom>
          <a:noFill/>
          <a:ln cap="flat" cmpd="sng" w="9525">
            <a:solidFill>
              <a:schemeClr val="dk2"/>
            </a:solidFill>
            <a:prstDash val="solid"/>
            <a:round/>
            <a:headEnd len="med" w="med" type="none"/>
            <a:tailEnd len="med" w="med" type="none"/>
          </a:ln>
        </p:spPr>
      </p:cxnSp>
      <p:grpSp>
        <p:nvGrpSpPr>
          <p:cNvPr id="707" name="Google Shape;707;p57"/>
          <p:cNvGrpSpPr/>
          <p:nvPr/>
        </p:nvGrpSpPr>
        <p:grpSpPr>
          <a:xfrm>
            <a:off x="4799527" y="534450"/>
            <a:ext cx="3638557" cy="422250"/>
            <a:chOff x="505650" y="2015550"/>
            <a:chExt cx="2559300" cy="422250"/>
          </a:xfrm>
        </p:grpSpPr>
        <p:sp>
          <p:nvSpPr>
            <p:cNvPr id="708" name="Google Shape;708;p57"/>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7"/>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JOURNAL PUBLICATION</a:t>
              </a:r>
              <a:endParaRPr>
                <a:solidFill>
                  <a:schemeClr val="lt1"/>
                </a:solidFill>
                <a:latin typeface="Proxima Nova"/>
                <a:ea typeface="Proxima Nova"/>
                <a:cs typeface="Proxima Nova"/>
                <a:sym typeface="Proxima Nova"/>
              </a:endParaRPr>
            </a:p>
          </p:txBody>
        </p:sp>
      </p:grpSp>
      <p:grpSp>
        <p:nvGrpSpPr>
          <p:cNvPr id="710" name="Google Shape;710;p57"/>
          <p:cNvGrpSpPr/>
          <p:nvPr/>
        </p:nvGrpSpPr>
        <p:grpSpPr>
          <a:xfrm>
            <a:off x="4799527" y="1872350"/>
            <a:ext cx="3638557" cy="422250"/>
            <a:chOff x="505650" y="2015550"/>
            <a:chExt cx="2559300" cy="422250"/>
          </a:xfrm>
        </p:grpSpPr>
        <p:sp>
          <p:nvSpPr>
            <p:cNvPr id="711" name="Google Shape;711;p57"/>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7"/>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MATERIALS DEVELOPMENT</a:t>
              </a:r>
              <a:endParaRPr>
                <a:solidFill>
                  <a:schemeClr val="lt1"/>
                </a:solidFill>
                <a:latin typeface="Proxima Nova"/>
                <a:ea typeface="Proxima Nova"/>
                <a:cs typeface="Proxima Nova"/>
                <a:sym typeface="Proxima Nova"/>
              </a:endParaRPr>
            </a:p>
          </p:txBody>
        </p:sp>
      </p:grpSp>
      <p:grpSp>
        <p:nvGrpSpPr>
          <p:cNvPr id="713" name="Google Shape;713;p57"/>
          <p:cNvGrpSpPr/>
          <p:nvPr/>
        </p:nvGrpSpPr>
        <p:grpSpPr>
          <a:xfrm>
            <a:off x="4799527" y="3135725"/>
            <a:ext cx="3638557" cy="422250"/>
            <a:chOff x="505650" y="2015550"/>
            <a:chExt cx="2559300" cy="422250"/>
          </a:xfrm>
        </p:grpSpPr>
        <p:sp>
          <p:nvSpPr>
            <p:cNvPr id="714" name="Google Shape;714;p57"/>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7"/>
            <p:cNvSpPr txBox="1"/>
            <p:nvPr/>
          </p:nvSpPr>
          <p:spPr>
            <a:xfrm>
              <a:off x="634650" y="2015550"/>
              <a:ext cx="230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PRINTING</a:t>
              </a:r>
              <a:endParaRPr>
                <a:solidFill>
                  <a:schemeClr val="lt1"/>
                </a:solidFill>
                <a:latin typeface="Proxima Nova"/>
                <a:ea typeface="Proxima Nova"/>
                <a:cs typeface="Proxima Nova"/>
                <a:sym typeface="Proxima Nova"/>
              </a:endParaRPr>
            </a:p>
          </p:txBody>
        </p:sp>
      </p:grpSp>
      <p:sp>
        <p:nvSpPr>
          <p:cNvPr id="716" name="Google Shape;716;p57"/>
          <p:cNvSpPr txBox="1"/>
          <p:nvPr/>
        </p:nvSpPr>
        <p:spPr>
          <a:xfrm>
            <a:off x="4872575" y="968875"/>
            <a:ext cx="352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publication of article in peer-reviewed journal derived from research that is aligned with the current priority areas of DOST-PCHRD</a:t>
            </a:r>
            <a:endParaRPr sz="1200">
              <a:solidFill>
                <a:schemeClr val="dk1"/>
              </a:solidFill>
              <a:latin typeface="Proxima Nova"/>
              <a:ea typeface="Proxima Nova"/>
              <a:cs typeface="Proxima Nova"/>
              <a:sym typeface="Proxima Nova"/>
            </a:endParaRPr>
          </a:p>
        </p:txBody>
      </p:sp>
      <p:sp>
        <p:nvSpPr>
          <p:cNvPr id="717" name="Google Shape;717;p57"/>
          <p:cNvSpPr txBox="1"/>
          <p:nvPr/>
        </p:nvSpPr>
        <p:spPr>
          <a:xfrm>
            <a:off x="4872575" y="2269525"/>
            <a:ext cx="3568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development and printing of publications including but not limited to books and monographs derived from DOST-PCHRD-supported R&amp;D projects</a:t>
            </a:r>
            <a:endParaRPr sz="1200">
              <a:solidFill>
                <a:schemeClr val="dk1"/>
              </a:solidFill>
              <a:latin typeface="Proxima Nova"/>
              <a:ea typeface="Proxima Nova"/>
              <a:cs typeface="Proxima Nova"/>
              <a:sym typeface="Proxima Nova"/>
            </a:endParaRPr>
          </a:p>
        </p:txBody>
      </p:sp>
      <p:sp>
        <p:nvSpPr>
          <p:cNvPr id="718" name="Google Shape;718;p57"/>
          <p:cNvSpPr txBox="1"/>
          <p:nvPr/>
        </p:nvSpPr>
        <p:spPr>
          <a:xfrm>
            <a:off x="4855850" y="3532875"/>
            <a:ext cx="352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printing of publications derived from health research aligned with the current priority areas of DOST-PCHRD</a:t>
            </a:r>
            <a:endParaRPr sz="1200">
              <a:solidFill>
                <a:schemeClr val="dk1"/>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2" name="Shape 722"/>
        <p:cNvGrpSpPr/>
        <p:nvPr/>
      </p:nvGrpSpPr>
      <p:grpSpPr>
        <a:xfrm>
          <a:off x="0" y="0"/>
          <a:ext cx="0" cy="0"/>
          <a:chOff x="0" y="0"/>
          <a:chExt cx="0" cy="0"/>
        </a:xfrm>
      </p:grpSpPr>
      <p:grpSp>
        <p:nvGrpSpPr>
          <p:cNvPr id="723" name="Google Shape;723;p58"/>
          <p:cNvGrpSpPr/>
          <p:nvPr/>
        </p:nvGrpSpPr>
        <p:grpSpPr>
          <a:xfrm>
            <a:off x="300055" y="209230"/>
            <a:ext cx="2459221" cy="338714"/>
            <a:chOff x="300055" y="209230"/>
            <a:chExt cx="2459221" cy="338714"/>
          </a:xfrm>
        </p:grpSpPr>
        <p:pic>
          <p:nvPicPr>
            <p:cNvPr id="724" name="Google Shape;724;p58"/>
            <p:cNvPicPr preferRelativeResize="0"/>
            <p:nvPr/>
          </p:nvPicPr>
          <p:blipFill>
            <a:blip r:embed="rId4">
              <a:alphaModFix/>
            </a:blip>
            <a:stretch>
              <a:fillRect/>
            </a:stretch>
          </p:blipFill>
          <p:spPr>
            <a:xfrm>
              <a:off x="300055" y="209230"/>
              <a:ext cx="337701" cy="338714"/>
            </a:xfrm>
            <a:prstGeom prst="rect">
              <a:avLst/>
            </a:prstGeom>
            <a:noFill/>
            <a:ln>
              <a:noFill/>
            </a:ln>
          </p:spPr>
        </p:pic>
        <p:pic>
          <p:nvPicPr>
            <p:cNvPr id="725" name="Google Shape;725;p58"/>
            <p:cNvPicPr preferRelativeResize="0"/>
            <p:nvPr/>
          </p:nvPicPr>
          <p:blipFill>
            <a:blip r:embed="rId5">
              <a:alphaModFix/>
            </a:blip>
            <a:stretch>
              <a:fillRect/>
            </a:stretch>
          </p:blipFill>
          <p:spPr>
            <a:xfrm>
              <a:off x="580450" y="264225"/>
              <a:ext cx="2178826" cy="228725"/>
            </a:xfrm>
            <a:prstGeom prst="rect">
              <a:avLst/>
            </a:prstGeom>
            <a:noFill/>
            <a:ln>
              <a:noFill/>
            </a:ln>
          </p:spPr>
        </p:pic>
      </p:grpSp>
      <p:sp>
        <p:nvSpPr>
          <p:cNvPr id="726" name="Google Shape;726;p58"/>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Proxima Nova"/>
                <a:ea typeface="Proxima Nova"/>
                <a:cs typeface="Proxima Nova"/>
                <a:sym typeface="Proxima Nova"/>
              </a:rPr>
              <a:t>16</a:t>
            </a:r>
            <a:endParaRPr sz="1000">
              <a:solidFill>
                <a:schemeClr val="lt1"/>
              </a:solidFill>
              <a:latin typeface="Proxima Nova"/>
              <a:ea typeface="Proxima Nova"/>
              <a:cs typeface="Proxima Nova"/>
              <a:sym typeface="Proxima Nova"/>
            </a:endParaRPr>
          </a:p>
        </p:txBody>
      </p:sp>
      <p:sp>
        <p:nvSpPr>
          <p:cNvPr id="727" name="Google Shape;727;p58"/>
          <p:cNvSpPr txBox="1"/>
          <p:nvPr/>
        </p:nvSpPr>
        <p:spPr>
          <a:xfrm>
            <a:off x="420675" y="2217750"/>
            <a:ext cx="6594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Proxima Nova"/>
                <a:ea typeface="Proxima Nova"/>
                <a:cs typeface="Proxima Nova"/>
                <a:sym typeface="Proxima Nova"/>
              </a:rPr>
              <a:t>Translation of Research to Policy</a:t>
            </a:r>
            <a:endParaRPr b="1" sz="3400">
              <a:solidFill>
                <a:schemeClr val="lt1"/>
              </a:solidFill>
              <a:latin typeface="Proxima Nova"/>
              <a:ea typeface="Proxima Nova"/>
              <a:cs typeface="Proxima Nova"/>
              <a:sym typeface="Proxima Nova"/>
            </a:endParaRPr>
          </a:p>
        </p:txBody>
      </p:sp>
      <p:sp>
        <p:nvSpPr>
          <p:cNvPr id="728" name="Google Shape;728;p58"/>
          <p:cNvSpPr txBox="1"/>
          <p:nvPr/>
        </p:nvSpPr>
        <p:spPr>
          <a:xfrm>
            <a:off x="451200" y="2786075"/>
            <a:ext cx="6498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Proxima Nova"/>
                <a:ea typeface="Proxima Nova"/>
                <a:cs typeface="Proxima Nova"/>
                <a:sym typeface="Proxima Nova"/>
              </a:rPr>
              <a:t>To ensure that research is utilized for evidence-based and informed policymaking</a:t>
            </a:r>
            <a:endParaRPr>
              <a:solidFill>
                <a:schemeClr val="lt1"/>
              </a:solidFill>
              <a:latin typeface="Proxima Nova"/>
              <a:ea typeface="Proxima Nova"/>
              <a:cs typeface="Proxima Nova"/>
              <a:sym typeface="Proxima Nova"/>
            </a:endParaRPr>
          </a:p>
        </p:txBody>
      </p:sp>
      <p:sp>
        <p:nvSpPr>
          <p:cNvPr id="729" name="Google Shape;729;p58"/>
          <p:cNvSpPr txBox="1"/>
          <p:nvPr/>
        </p:nvSpPr>
        <p:spPr>
          <a:xfrm>
            <a:off x="507550" y="4650650"/>
            <a:ext cx="221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pchrd.dost.gov.ph</a:t>
            </a:r>
            <a:endParaRPr sz="1000">
              <a:solidFill>
                <a:schemeClr val="lt1"/>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grpSp>
        <p:nvGrpSpPr>
          <p:cNvPr id="734" name="Google Shape;734;p59"/>
          <p:cNvGrpSpPr/>
          <p:nvPr/>
        </p:nvGrpSpPr>
        <p:grpSpPr>
          <a:xfrm>
            <a:off x="300055" y="209230"/>
            <a:ext cx="2160303" cy="338715"/>
            <a:chOff x="147650" y="133025"/>
            <a:chExt cx="2749527" cy="431100"/>
          </a:xfrm>
        </p:grpSpPr>
        <p:pic>
          <p:nvPicPr>
            <p:cNvPr id="735" name="Google Shape;735;p59"/>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736" name="Google Shape;736;p59"/>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737" name="Google Shape;737;p59"/>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17</a:t>
            </a:r>
            <a:endParaRPr sz="1000">
              <a:latin typeface="Proxima Nova"/>
              <a:ea typeface="Proxima Nova"/>
              <a:cs typeface="Proxima Nova"/>
              <a:sym typeface="Proxima Nova"/>
            </a:endParaRPr>
          </a:p>
        </p:txBody>
      </p:sp>
      <p:sp>
        <p:nvSpPr>
          <p:cNvPr id="738" name="Google Shape;738;p59"/>
          <p:cNvSpPr/>
          <p:nvPr/>
        </p:nvSpPr>
        <p:spPr>
          <a:xfrm>
            <a:off x="528650" y="1170450"/>
            <a:ext cx="2525400" cy="13740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9"/>
          <p:cNvSpPr txBox="1"/>
          <p:nvPr/>
        </p:nvSpPr>
        <p:spPr>
          <a:xfrm>
            <a:off x="658065" y="1368500"/>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1</a:t>
            </a:r>
            <a:endParaRPr b="1" sz="5000">
              <a:solidFill>
                <a:schemeClr val="lt1"/>
              </a:solidFill>
              <a:latin typeface="Proxima Nova"/>
              <a:ea typeface="Proxima Nova"/>
              <a:cs typeface="Proxima Nova"/>
              <a:sym typeface="Proxima Nova"/>
            </a:endParaRPr>
          </a:p>
        </p:txBody>
      </p:sp>
      <p:sp>
        <p:nvSpPr>
          <p:cNvPr id="740" name="Google Shape;740;p59"/>
          <p:cNvSpPr/>
          <p:nvPr/>
        </p:nvSpPr>
        <p:spPr>
          <a:xfrm>
            <a:off x="3330450" y="1170496"/>
            <a:ext cx="2697000" cy="13740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9"/>
          <p:cNvSpPr txBox="1"/>
          <p:nvPr/>
        </p:nvSpPr>
        <p:spPr>
          <a:xfrm>
            <a:off x="3383665" y="1368500"/>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2</a:t>
            </a:r>
            <a:endParaRPr b="1" sz="5000">
              <a:solidFill>
                <a:schemeClr val="lt1"/>
              </a:solidFill>
              <a:latin typeface="Proxima Nova"/>
              <a:ea typeface="Proxima Nova"/>
              <a:cs typeface="Proxima Nova"/>
              <a:sym typeface="Proxima Nova"/>
            </a:endParaRPr>
          </a:p>
        </p:txBody>
      </p:sp>
      <p:sp>
        <p:nvSpPr>
          <p:cNvPr id="742" name="Google Shape;742;p59"/>
          <p:cNvSpPr/>
          <p:nvPr/>
        </p:nvSpPr>
        <p:spPr>
          <a:xfrm>
            <a:off x="1555150" y="2845400"/>
            <a:ext cx="3042000" cy="13740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9"/>
          <p:cNvSpPr txBox="1"/>
          <p:nvPr/>
        </p:nvSpPr>
        <p:spPr>
          <a:xfrm>
            <a:off x="1760765" y="2998000"/>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4</a:t>
            </a:r>
            <a:endParaRPr b="1" sz="5000">
              <a:solidFill>
                <a:schemeClr val="lt1"/>
              </a:solidFill>
              <a:latin typeface="Proxima Nova"/>
              <a:ea typeface="Proxima Nova"/>
              <a:cs typeface="Proxima Nova"/>
              <a:sym typeface="Proxima Nova"/>
            </a:endParaRPr>
          </a:p>
        </p:txBody>
      </p:sp>
      <p:sp>
        <p:nvSpPr>
          <p:cNvPr id="744" name="Google Shape;744;p59"/>
          <p:cNvSpPr txBox="1"/>
          <p:nvPr/>
        </p:nvSpPr>
        <p:spPr>
          <a:xfrm>
            <a:off x="1104050" y="1430000"/>
            <a:ext cx="1779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Provide policy inputs and recommendations</a:t>
            </a:r>
            <a:endParaRPr>
              <a:solidFill>
                <a:schemeClr val="lt1"/>
              </a:solidFill>
              <a:latin typeface="Proxima Nova"/>
              <a:ea typeface="Proxima Nova"/>
              <a:cs typeface="Proxima Nova"/>
              <a:sym typeface="Proxima Nova"/>
            </a:endParaRPr>
          </a:p>
        </p:txBody>
      </p:sp>
      <p:sp>
        <p:nvSpPr>
          <p:cNvPr id="745" name="Google Shape;745;p59"/>
          <p:cNvSpPr txBox="1"/>
          <p:nvPr/>
        </p:nvSpPr>
        <p:spPr>
          <a:xfrm>
            <a:off x="3917975" y="1368500"/>
            <a:ext cx="1998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Facilitate development of policy instruments from DOST- PCHRD-assisted projects</a:t>
            </a:r>
            <a:endParaRPr>
              <a:solidFill>
                <a:schemeClr val="lt1"/>
              </a:solidFill>
              <a:latin typeface="Proxima Nova"/>
              <a:ea typeface="Proxima Nova"/>
              <a:cs typeface="Proxima Nova"/>
              <a:sym typeface="Proxima Nova"/>
            </a:endParaRPr>
          </a:p>
        </p:txBody>
      </p:sp>
      <p:sp>
        <p:nvSpPr>
          <p:cNvPr id="746" name="Google Shape;746;p59"/>
          <p:cNvSpPr/>
          <p:nvPr/>
        </p:nvSpPr>
        <p:spPr>
          <a:xfrm>
            <a:off x="6303850" y="1170450"/>
            <a:ext cx="2525400" cy="13740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9"/>
          <p:cNvSpPr txBox="1"/>
          <p:nvPr/>
        </p:nvSpPr>
        <p:spPr>
          <a:xfrm>
            <a:off x="6433265" y="1368500"/>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3</a:t>
            </a:r>
            <a:endParaRPr b="1" sz="5000">
              <a:solidFill>
                <a:schemeClr val="lt1"/>
              </a:solidFill>
              <a:latin typeface="Proxima Nova"/>
              <a:ea typeface="Proxima Nova"/>
              <a:cs typeface="Proxima Nova"/>
              <a:sym typeface="Proxima Nova"/>
            </a:endParaRPr>
          </a:p>
        </p:txBody>
      </p:sp>
      <p:sp>
        <p:nvSpPr>
          <p:cNvPr id="748" name="Google Shape;748;p59"/>
          <p:cNvSpPr txBox="1"/>
          <p:nvPr/>
        </p:nvSpPr>
        <p:spPr>
          <a:xfrm>
            <a:off x="6955450" y="1430000"/>
            <a:ext cx="1779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Conduct policy dialogues and congress briefings</a:t>
            </a:r>
            <a:endParaRPr>
              <a:solidFill>
                <a:schemeClr val="lt1"/>
              </a:solidFill>
              <a:latin typeface="Proxima Nova"/>
              <a:ea typeface="Proxima Nova"/>
              <a:cs typeface="Proxima Nova"/>
              <a:sym typeface="Proxima Nova"/>
            </a:endParaRPr>
          </a:p>
        </p:txBody>
      </p:sp>
      <p:sp>
        <p:nvSpPr>
          <p:cNvPr id="749" name="Google Shape;749;p59"/>
          <p:cNvSpPr txBox="1"/>
          <p:nvPr/>
        </p:nvSpPr>
        <p:spPr>
          <a:xfrm>
            <a:off x="2301250" y="3059500"/>
            <a:ext cx="2160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Conduct capacity building activities on research to policy translation</a:t>
            </a:r>
            <a:endParaRPr>
              <a:solidFill>
                <a:schemeClr val="lt1"/>
              </a:solidFill>
              <a:latin typeface="Proxima Nova"/>
              <a:ea typeface="Proxima Nova"/>
              <a:cs typeface="Proxima Nova"/>
              <a:sym typeface="Proxima Nova"/>
            </a:endParaRPr>
          </a:p>
        </p:txBody>
      </p:sp>
      <p:sp>
        <p:nvSpPr>
          <p:cNvPr id="750" name="Google Shape;750;p59"/>
          <p:cNvSpPr/>
          <p:nvPr/>
        </p:nvSpPr>
        <p:spPr>
          <a:xfrm>
            <a:off x="4884500" y="2845400"/>
            <a:ext cx="3042000" cy="13740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9"/>
          <p:cNvSpPr txBox="1"/>
          <p:nvPr/>
        </p:nvSpPr>
        <p:spPr>
          <a:xfrm>
            <a:off x="5090115" y="2998000"/>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5</a:t>
            </a:r>
            <a:endParaRPr b="1" sz="5000">
              <a:solidFill>
                <a:schemeClr val="lt1"/>
              </a:solidFill>
              <a:latin typeface="Proxima Nova"/>
              <a:ea typeface="Proxima Nova"/>
              <a:cs typeface="Proxima Nova"/>
              <a:sym typeface="Proxima Nova"/>
            </a:endParaRPr>
          </a:p>
        </p:txBody>
      </p:sp>
      <p:sp>
        <p:nvSpPr>
          <p:cNvPr id="752" name="Google Shape;752;p59"/>
          <p:cNvSpPr txBox="1"/>
          <p:nvPr/>
        </p:nvSpPr>
        <p:spPr>
          <a:xfrm>
            <a:off x="5696475" y="3167350"/>
            <a:ext cx="2160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Provide grants for translation of research to policy</a:t>
            </a:r>
            <a:endParaRPr>
              <a:solidFill>
                <a:schemeClr val="lt1"/>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6" name="Shape 756"/>
        <p:cNvGrpSpPr/>
        <p:nvPr/>
      </p:nvGrpSpPr>
      <p:grpSpPr>
        <a:xfrm>
          <a:off x="0" y="0"/>
          <a:ext cx="0" cy="0"/>
          <a:chOff x="0" y="0"/>
          <a:chExt cx="0" cy="0"/>
        </a:xfrm>
      </p:grpSpPr>
      <p:sp>
        <p:nvSpPr>
          <p:cNvPr id="757" name="Google Shape;757;p60"/>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Proxima Nova"/>
                <a:ea typeface="Proxima Nova"/>
                <a:cs typeface="Proxima Nova"/>
                <a:sym typeface="Proxima Nova"/>
              </a:rPr>
              <a:t>19</a:t>
            </a:r>
            <a:endParaRPr sz="1000">
              <a:solidFill>
                <a:schemeClr val="lt1"/>
              </a:solidFill>
              <a:latin typeface="Proxima Nova"/>
              <a:ea typeface="Proxima Nova"/>
              <a:cs typeface="Proxima Nova"/>
              <a:sym typeface="Proxima Nova"/>
            </a:endParaRPr>
          </a:p>
        </p:txBody>
      </p:sp>
      <p:sp>
        <p:nvSpPr>
          <p:cNvPr id="758" name="Google Shape;758;p60"/>
          <p:cNvSpPr txBox="1"/>
          <p:nvPr/>
        </p:nvSpPr>
        <p:spPr>
          <a:xfrm>
            <a:off x="420675" y="2065350"/>
            <a:ext cx="57063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Proxima Nova"/>
                <a:ea typeface="Proxima Nova"/>
                <a:cs typeface="Proxima Nova"/>
                <a:sym typeface="Proxima Nova"/>
              </a:rPr>
              <a:t>Information Products and Services</a:t>
            </a:r>
            <a:endParaRPr b="1" sz="3400">
              <a:solidFill>
                <a:schemeClr val="lt1"/>
              </a:solidFill>
              <a:latin typeface="Proxima Nova"/>
              <a:ea typeface="Proxima Nova"/>
              <a:cs typeface="Proxima Nova"/>
              <a:sym typeface="Proxima Nova"/>
            </a:endParaRPr>
          </a:p>
        </p:txBody>
      </p:sp>
      <p:grpSp>
        <p:nvGrpSpPr>
          <p:cNvPr id="759" name="Google Shape;759;p60"/>
          <p:cNvGrpSpPr/>
          <p:nvPr/>
        </p:nvGrpSpPr>
        <p:grpSpPr>
          <a:xfrm>
            <a:off x="300055" y="209230"/>
            <a:ext cx="2459221" cy="338714"/>
            <a:chOff x="300055" y="209230"/>
            <a:chExt cx="2459221" cy="338714"/>
          </a:xfrm>
        </p:grpSpPr>
        <p:pic>
          <p:nvPicPr>
            <p:cNvPr id="760" name="Google Shape;760;p60"/>
            <p:cNvPicPr preferRelativeResize="0"/>
            <p:nvPr/>
          </p:nvPicPr>
          <p:blipFill>
            <a:blip r:embed="rId4">
              <a:alphaModFix/>
            </a:blip>
            <a:stretch>
              <a:fillRect/>
            </a:stretch>
          </p:blipFill>
          <p:spPr>
            <a:xfrm>
              <a:off x="300055" y="209230"/>
              <a:ext cx="337701" cy="338714"/>
            </a:xfrm>
            <a:prstGeom prst="rect">
              <a:avLst/>
            </a:prstGeom>
            <a:noFill/>
            <a:ln>
              <a:noFill/>
            </a:ln>
          </p:spPr>
        </p:pic>
        <p:pic>
          <p:nvPicPr>
            <p:cNvPr id="761" name="Google Shape;761;p60"/>
            <p:cNvPicPr preferRelativeResize="0"/>
            <p:nvPr/>
          </p:nvPicPr>
          <p:blipFill>
            <a:blip r:embed="rId5">
              <a:alphaModFix/>
            </a:blip>
            <a:stretch>
              <a:fillRect/>
            </a:stretch>
          </p:blipFill>
          <p:spPr>
            <a:xfrm>
              <a:off x="580450" y="264225"/>
              <a:ext cx="2178826" cy="228725"/>
            </a:xfrm>
            <a:prstGeom prst="rect">
              <a:avLst/>
            </a:prstGeom>
            <a:noFill/>
            <a:ln>
              <a:noFill/>
            </a:ln>
          </p:spPr>
        </p:pic>
      </p:grpSp>
      <p:sp>
        <p:nvSpPr>
          <p:cNvPr id="762" name="Google Shape;762;p60"/>
          <p:cNvSpPr txBox="1"/>
          <p:nvPr/>
        </p:nvSpPr>
        <p:spPr>
          <a:xfrm>
            <a:off x="420675" y="3169800"/>
            <a:ext cx="483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Proxima Nova"/>
                <a:ea typeface="Proxima Nova"/>
                <a:cs typeface="Proxima Nova"/>
                <a:sym typeface="Proxima Nova"/>
              </a:rPr>
              <a:t>To enable wider dissemination and access to health research information</a:t>
            </a:r>
            <a:endParaRPr>
              <a:solidFill>
                <a:schemeClr val="lt1"/>
              </a:solidFill>
              <a:latin typeface="Proxima Nova"/>
              <a:ea typeface="Proxima Nova"/>
              <a:cs typeface="Proxima Nova"/>
              <a:sym typeface="Proxima Nova"/>
            </a:endParaRPr>
          </a:p>
        </p:txBody>
      </p:sp>
      <p:sp>
        <p:nvSpPr>
          <p:cNvPr id="763" name="Google Shape;763;p60"/>
          <p:cNvSpPr txBox="1"/>
          <p:nvPr/>
        </p:nvSpPr>
        <p:spPr>
          <a:xfrm>
            <a:off x="507550" y="4650650"/>
            <a:ext cx="221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pchrd.dost.gov.ph</a:t>
            </a:r>
            <a:endParaRPr sz="1000">
              <a:solidFill>
                <a:schemeClr val="l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4C73"/>
        </a:solidFill>
      </p:bgPr>
    </p:bg>
    <p:spTree>
      <p:nvGrpSpPr>
        <p:cNvPr id="767" name="Shape 767"/>
        <p:cNvGrpSpPr/>
        <p:nvPr/>
      </p:nvGrpSpPr>
      <p:grpSpPr>
        <a:xfrm>
          <a:off x="0" y="0"/>
          <a:ext cx="0" cy="0"/>
          <a:chOff x="0" y="0"/>
          <a:chExt cx="0" cy="0"/>
        </a:xfrm>
      </p:grpSpPr>
      <p:pic>
        <p:nvPicPr>
          <p:cNvPr id="768" name="Google Shape;768;p61"/>
          <p:cNvPicPr preferRelativeResize="0"/>
          <p:nvPr/>
        </p:nvPicPr>
        <p:blipFill>
          <a:blip r:embed="rId3">
            <a:alphaModFix/>
          </a:blip>
          <a:stretch>
            <a:fillRect/>
          </a:stretch>
        </p:blipFill>
        <p:spPr>
          <a:xfrm>
            <a:off x="184230" y="187280"/>
            <a:ext cx="337701" cy="338714"/>
          </a:xfrm>
          <a:prstGeom prst="rect">
            <a:avLst/>
          </a:prstGeom>
          <a:noFill/>
          <a:ln>
            <a:noFill/>
          </a:ln>
        </p:spPr>
      </p:pic>
      <p:sp>
        <p:nvSpPr>
          <p:cNvPr id="769" name="Google Shape;769;p61"/>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Proxima Nova"/>
                <a:ea typeface="Proxima Nova"/>
                <a:cs typeface="Proxima Nova"/>
                <a:sym typeface="Proxima Nova"/>
              </a:rPr>
              <a:t>21</a:t>
            </a:r>
            <a:endParaRPr sz="1000">
              <a:solidFill>
                <a:schemeClr val="lt1"/>
              </a:solidFill>
              <a:latin typeface="Proxima Nova"/>
              <a:ea typeface="Proxima Nova"/>
              <a:cs typeface="Proxima Nova"/>
              <a:sym typeface="Proxima Nova"/>
            </a:endParaRPr>
          </a:p>
        </p:txBody>
      </p:sp>
      <p:cxnSp>
        <p:nvCxnSpPr>
          <p:cNvPr id="770" name="Google Shape;770;p61"/>
          <p:cNvCxnSpPr/>
          <p:nvPr/>
        </p:nvCxnSpPr>
        <p:spPr>
          <a:xfrm flipH="1">
            <a:off x="5605691" y="0"/>
            <a:ext cx="5100" cy="5309700"/>
          </a:xfrm>
          <a:prstGeom prst="straightConnector1">
            <a:avLst/>
          </a:prstGeom>
          <a:noFill/>
          <a:ln cap="flat" cmpd="sng" w="9525">
            <a:solidFill>
              <a:schemeClr val="lt1"/>
            </a:solidFill>
            <a:prstDash val="solid"/>
            <a:round/>
            <a:headEnd len="med" w="med" type="none"/>
            <a:tailEnd len="med" w="med" type="none"/>
          </a:ln>
        </p:spPr>
      </p:cxnSp>
      <p:pic>
        <p:nvPicPr>
          <p:cNvPr id="771" name="Google Shape;771;p61"/>
          <p:cNvPicPr preferRelativeResize="0"/>
          <p:nvPr/>
        </p:nvPicPr>
        <p:blipFill rotWithShape="1">
          <a:blip r:embed="rId4">
            <a:alphaModFix/>
          </a:blip>
          <a:srcRect b="0" l="40188" r="36520" t="0"/>
          <a:stretch/>
        </p:blipFill>
        <p:spPr>
          <a:xfrm>
            <a:off x="4405606" y="0"/>
            <a:ext cx="2129645" cy="5143500"/>
          </a:xfrm>
          <a:prstGeom prst="rect">
            <a:avLst/>
          </a:prstGeom>
          <a:noFill/>
          <a:ln>
            <a:noFill/>
          </a:ln>
        </p:spPr>
      </p:pic>
      <p:sp>
        <p:nvSpPr>
          <p:cNvPr id="772" name="Google Shape;772;p61"/>
          <p:cNvSpPr txBox="1"/>
          <p:nvPr/>
        </p:nvSpPr>
        <p:spPr>
          <a:xfrm>
            <a:off x="6134275" y="1360175"/>
            <a:ext cx="2459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latin typeface="Proxima Nova"/>
                <a:ea typeface="Proxima Nova"/>
                <a:cs typeface="Proxima Nova"/>
                <a:sym typeface="Proxima Nova"/>
              </a:rPr>
              <a:t>Email Address:</a:t>
            </a:r>
            <a:endParaRPr sz="1300">
              <a:solidFill>
                <a:schemeClr val="lt1"/>
              </a:solidFill>
              <a:latin typeface="Proxima Nova"/>
              <a:ea typeface="Proxima Nova"/>
              <a:cs typeface="Proxima Nova"/>
              <a:sym typeface="Proxima Nova"/>
            </a:endParaRPr>
          </a:p>
        </p:txBody>
      </p:sp>
      <p:sp>
        <p:nvSpPr>
          <p:cNvPr id="773" name="Google Shape;773;p61"/>
          <p:cNvSpPr txBox="1"/>
          <p:nvPr/>
        </p:nvSpPr>
        <p:spPr>
          <a:xfrm>
            <a:off x="6134275" y="2312625"/>
            <a:ext cx="2459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latin typeface="Proxima Nova"/>
                <a:ea typeface="Proxima Nova"/>
                <a:cs typeface="Proxima Nova"/>
                <a:sym typeface="Proxima Nova"/>
              </a:rPr>
              <a:t>Website:</a:t>
            </a:r>
            <a:endParaRPr sz="1300">
              <a:solidFill>
                <a:schemeClr val="lt1"/>
              </a:solidFill>
              <a:latin typeface="Proxima Nova"/>
              <a:ea typeface="Proxima Nova"/>
              <a:cs typeface="Proxima Nova"/>
              <a:sym typeface="Proxima Nova"/>
            </a:endParaRPr>
          </a:p>
        </p:txBody>
      </p:sp>
      <p:sp>
        <p:nvSpPr>
          <p:cNvPr id="774" name="Google Shape;774;p61"/>
          <p:cNvSpPr txBox="1"/>
          <p:nvPr/>
        </p:nvSpPr>
        <p:spPr>
          <a:xfrm>
            <a:off x="6134275" y="3327150"/>
            <a:ext cx="2459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latin typeface="Proxima Nova"/>
                <a:ea typeface="Proxima Nova"/>
                <a:cs typeface="Proxima Nova"/>
                <a:sym typeface="Proxima Nova"/>
              </a:rPr>
              <a:t>Facebook:</a:t>
            </a:r>
            <a:endParaRPr sz="1300">
              <a:solidFill>
                <a:schemeClr val="lt1"/>
              </a:solidFill>
              <a:latin typeface="Proxima Nova"/>
              <a:ea typeface="Proxima Nova"/>
              <a:cs typeface="Proxima Nova"/>
              <a:sym typeface="Proxima Nova"/>
            </a:endParaRPr>
          </a:p>
        </p:txBody>
      </p:sp>
      <p:sp>
        <p:nvSpPr>
          <p:cNvPr id="775" name="Google Shape;775;p61"/>
          <p:cNvSpPr txBox="1"/>
          <p:nvPr/>
        </p:nvSpPr>
        <p:spPr>
          <a:xfrm>
            <a:off x="6103827" y="1592675"/>
            <a:ext cx="2520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Proxima Nova"/>
                <a:ea typeface="Proxima Nova"/>
                <a:cs typeface="Proxima Nova"/>
                <a:sym typeface="Proxima Nova"/>
              </a:rPr>
              <a:t>info@pchrd.dost.gov.ph</a:t>
            </a:r>
            <a:endParaRPr sz="1300">
              <a:solidFill>
                <a:schemeClr val="lt1"/>
              </a:solidFill>
              <a:latin typeface="Proxima Nova"/>
              <a:ea typeface="Proxima Nova"/>
              <a:cs typeface="Proxima Nova"/>
              <a:sym typeface="Proxima Nova"/>
            </a:endParaRPr>
          </a:p>
        </p:txBody>
      </p:sp>
      <p:sp>
        <p:nvSpPr>
          <p:cNvPr id="776" name="Google Shape;776;p61"/>
          <p:cNvSpPr txBox="1"/>
          <p:nvPr/>
        </p:nvSpPr>
        <p:spPr>
          <a:xfrm>
            <a:off x="6134277" y="2526125"/>
            <a:ext cx="2520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Proxima Nova"/>
                <a:ea typeface="Proxima Nova"/>
                <a:cs typeface="Proxima Nova"/>
                <a:sym typeface="Proxima Nova"/>
              </a:rPr>
              <a:t>pchrd.dost.gov.ph</a:t>
            </a:r>
            <a:endParaRPr sz="1300">
              <a:solidFill>
                <a:schemeClr val="lt1"/>
              </a:solidFill>
              <a:latin typeface="Proxima Nova"/>
              <a:ea typeface="Proxima Nova"/>
              <a:cs typeface="Proxima Nova"/>
              <a:sym typeface="Proxima Nova"/>
            </a:endParaRPr>
          </a:p>
        </p:txBody>
      </p:sp>
      <p:sp>
        <p:nvSpPr>
          <p:cNvPr id="777" name="Google Shape;777;p61"/>
          <p:cNvSpPr txBox="1"/>
          <p:nvPr/>
        </p:nvSpPr>
        <p:spPr>
          <a:xfrm>
            <a:off x="6103827" y="3525625"/>
            <a:ext cx="2520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Proxima Nova"/>
                <a:ea typeface="Proxima Nova"/>
                <a:cs typeface="Proxima Nova"/>
                <a:sym typeface="Proxima Nova"/>
              </a:rPr>
              <a:t>/dostpchrd</a:t>
            </a:r>
            <a:endParaRPr sz="1300">
              <a:solidFill>
                <a:schemeClr val="lt1"/>
              </a:solidFill>
              <a:latin typeface="Proxima Nova"/>
              <a:ea typeface="Proxima Nova"/>
              <a:cs typeface="Proxima Nova"/>
              <a:sym typeface="Proxima Nova"/>
            </a:endParaRPr>
          </a:p>
        </p:txBody>
      </p:sp>
      <p:grpSp>
        <p:nvGrpSpPr>
          <p:cNvPr id="778" name="Google Shape;778;p61"/>
          <p:cNvGrpSpPr/>
          <p:nvPr/>
        </p:nvGrpSpPr>
        <p:grpSpPr>
          <a:xfrm>
            <a:off x="184225" y="1766325"/>
            <a:ext cx="4283448" cy="1477500"/>
            <a:chOff x="30675" y="2108250"/>
            <a:chExt cx="4283448" cy="1477500"/>
          </a:xfrm>
        </p:grpSpPr>
        <p:sp>
          <p:nvSpPr>
            <p:cNvPr id="779" name="Google Shape;779;p61"/>
            <p:cNvSpPr txBox="1"/>
            <p:nvPr/>
          </p:nvSpPr>
          <p:spPr>
            <a:xfrm>
              <a:off x="286575" y="2108250"/>
              <a:ext cx="3990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4"/>
                  </a:solidFill>
                  <a:latin typeface="Proxima Nova"/>
                  <a:ea typeface="Proxima Nova"/>
                  <a:cs typeface="Proxima Nova"/>
                  <a:sym typeface="Proxima Nova"/>
                </a:rPr>
                <a:t>Share your </a:t>
              </a:r>
              <a:endParaRPr b="1" sz="2800">
                <a:solidFill>
                  <a:schemeClr val="accent4"/>
                </a:solidFill>
                <a:latin typeface="Proxima Nova"/>
                <a:ea typeface="Proxima Nova"/>
                <a:cs typeface="Proxima Nova"/>
                <a:sym typeface="Proxima Nova"/>
              </a:endParaRPr>
            </a:p>
            <a:p>
              <a:pPr indent="0" lvl="0" marL="0" rtl="0" algn="l">
                <a:spcBef>
                  <a:spcPts val="0"/>
                </a:spcBef>
                <a:spcAft>
                  <a:spcPts val="0"/>
                </a:spcAft>
                <a:buNone/>
              </a:pPr>
              <a:r>
                <a:t/>
              </a:r>
              <a:endParaRPr b="1" sz="28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sz="2800">
                  <a:solidFill>
                    <a:schemeClr val="accent4"/>
                  </a:solidFill>
                  <a:latin typeface="Proxima Nova"/>
                  <a:ea typeface="Proxima Nova"/>
                  <a:cs typeface="Proxima Nova"/>
                  <a:sym typeface="Proxima Nova"/>
                </a:rPr>
                <a:t>           Partner with us!</a:t>
              </a:r>
              <a:endParaRPr b="1" sz="2800">
                <a:solidFill>
                  <a:schemeClr val="accent4"/>
                </a:solidFill>
                <a:latin typeface="Proxima Nova"/>
                <a:ea typeface="Proxima Nova"/>
                <a:cs typeface="Proxima Nova"/>
                <a:sym typeface="Proxima Nova"/>
              </a:endParaRPr>
            </a:p>
          </p:txBody>
        </p:sp>
        <p:pic>
          <p:nvPicPr>
            <p:cNvPr id="780" name="Google Shape;780;p61"/>
            <p:cNvPicPr preferRelativeResize="0"/>
            <p:nvPr/>
          </p:nvPicPr>
          <p:blipFill>
            <a:blip r:embed="rId5">
              <a:alphaModFix/>
            </a:blip>
            <a:stretch>
              <a:fillRect/>
            </a:stretch>
          </p:blipFill>
          <p:spPr>
            <a:xfrm>
              <a:off x="30675" y="2653425"/>
              <a:ext cx="4283448" cy="449650"/>
            </a:xfrm>
            <a:prstGeom prst="rect">
              <a:avLst/>
            </a:prstGeom>
            <a:noFill/>
            <a:ln>
              <a:noFill/>
            </a:ln>
          </p:spPr>
        </p:pic>
        <p:cxnSp>
          <p:nvCxnSpPr>
            <p:cNvPr id="781" name="Google Shape;781;p61"/>
            <p:cNvCxnSpPr/>
            <p:nvPr/>
          </p:nvCxnSpPr>
          <p:spPr>
            <a:xfrm flipH="1" rot="10800000">
              <a:off x="2204350" y="2434825"/>
              <a:ext cx="1985100" cy="10800"/>
            </a:xfrm>
            <a:prstGeom prst="straightConnector1">
              <a:avLst/>
            </a:prstGeom>
            <a:noFill/>
            <a:ln cap="flat" cmpd="sng" w="19050">
              <a:solidFill>
                <a:schemeClr val="lt1"/>
              </a:solidFill>
              <a:prstDash val="solid"/>
              <a:round/>
              <a:headEnd len="med" w="med" type="none"/>
              <a:tailEnd len="med" w="med" type="none"/>
            </a:ln>
          </p:spPr>
        </p:cxnSp>
        <p:cxnSp>
          <p:nvCxnSpPr>
            <p:cNvPr id="782" name="Google Shape;782;p61"/>
            <p:cNvCxnSpPr/>
            <p:nvPr/>
          </p:nvCxnSpPr>
          <p:spPr>
            <a:xfrm flipH="1" rot="10800000">
              <a:off x="286575" y="3377125"/>
              <a:ext cx="943200" cy="15000"/>
            </a:xfrm>
            <a:prstGeom prst="straightConnector1">
              <a:avLst/>
            </a:prstGeom>
            <a:noFill/>
            <a:ln cap="flat" cmpd="sng" w="19050">
              <a:solidFill>
                <a:schemeClr val="lt1"/>
              </a:solidFill>
              <a:prstDash val="solid"/>
              <a:round/>
              <a:headEnd len="med" w="med" type="none"/>
              <a:tailEnd len="med" w="med" type="none"/>
            </a:ln>
          </p:spPr>
        </p:cxnSp>
        <p:cxnSp>
          <p:nvCxnSpPr>
            <p:cNvPr id="783" name="Google Shape;783;p61"/>
            <p:cNvCxnSpPr/>
            <p:nvPr/>
          </p:nvCxnSpPr>
          <p:spPr>
            <a:xfrm>
              <a:off x="307075" y="2521825"/>
              <a:ext cx="0" cy="855300"/>
            </a:xfrm>
            <a:prstGeom prst="straightConnector1">
              <a:avLst/>
            </a:prstGeom>
            <a:noFill/>
            <a:ln cap="flat" cmpd="sng" w="19050">
              <a:solidFill>
                <a:schemeClr val="lt1"/>
              </a:solidFill>
              <a:prstDash val="solid"/>
              <a:round/>
              <a:headEnd len="med" w="med" type="none"/>
              <a:tailEnd len="med" w="med" type="none"/>
            </a:ln>
          </p:spPr>
        </p:cxnSp>
        <p:cxnSp>
          <p:nvCxnSpPr>
            <p:cNvPr id="784" name="Google Shape;784;p61"/>
            <p:cNvCxnSpPr/>
            <p:nvPr/>
          </p:nvCxnSpPr>
          <p:spPr>
            <a:xfrm>
              <a:off x="4188250" y="2419350"/>
              <a:ext cx="0" cy="855300"/>
            </a:xfrm>
            <a:prstGeom prst="straightConnector1">
              <a:avLst/>
            </a:prstGeom>
            <a:noFill/>
            <a:ln cap="flat" cmpd="sng" w="19050">
              <a:solidFill>
                <a:schemeClr val="lt1"/>
              </a:solidFill>
              <a:prstDash val="solid"/>
              <a:round/>
              <a:headEnd len="med" w="med" type="none"/>
              <a:tailEnd len="med" w="med" type="none"/>
            </a:ln>
          </p:spPr>
        </p:cxnSp>
      </p:grpSp>
      <p:pic>
        <p:nvPicPr>
          <p:cNvPr id="785" name="Google Shape;785;p61"/>
          <p:cNvPicPr preferRelativeResize="0"/>
          <p:nvPr/>
        </p:nvPicPr>
        <p:blipFill>
          <a:blip r:embed="rId6">
            <a:alphaModFix/>
          </a:blip>
          <a:stretch>
            <a:fillRect/>
          </a:stretch>
        </p:blipFill>
        <p:spPr>
          <a:xfrm>
            <a:off x="521921" y="3525625"/>
            <a:ext cx="1254052" cy="12540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11" name="Google Shape;311;p36"/>
          <p:cNvPicPr preferRelativeResize="0"/>
          <p:nvPr/>
        </p:nvPicPr>
        <p:blipFill>
          <a:blip r:embed="rId4">
            <a:alphaModFix/>
          </a:blip>
          <a:stretch>
            <a:fillRect/>
          </a:stretch>
        </p:blipFill>
        <p:spPr>
          <a:xfrm>
            <a:off x="8720260" y="4666987"/>
            <a:ext cx="327254" cy="395402"/>
          </a:xfrm>
          <a:prstGeom prst="rect">
            <a:avLst/>
          </a:prstGeom>
          <a:noFill/>
          <a:ln>
            <a:noFill/>
          </a:ln>
        </p:spPr>
      </p:pic>
      <p:sp>
        <p:nvSpPr>
          <p:cNvPr id="312" name="Google Shape;312;p36"/>
          <p:cNvSpPr txBox="1"/>
          <p:nvPr/>
        </p:nvSpPr>
        <p:spPr>
          <a:xfrm>
            <a:off x="709375" y="4051050"/>
            <a:ext cx="77319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chemeClr val="dk1"/>
                </a:solidFill>
                <a:latin typeface="Public Sans SemiBold"/>
                <a:ea typeface="Public Sans SemiBold"/>
                <a:cs typeface="Public Sans SemiBold"/>
                <a:sym typeface="Public Sans SemiBold"/>
              </a:rPr>
              <a:t>The PCHRD as the recognized lead provider of research-based solutions and innovations to address health system needs by 2028.</a:t>
            </a:r>
            <a:endParaRPr>
              <a:solidFill>
                <a:schemeClr val="dk1"/>
              </a:solidFill>
              <a:latin typeface="Public Sans SemiBold"/>
              <a:ea typeface="Public Sans SemiBold"/>
              <a:cs typeface="Public Sans SemiBold"/>
              <a:sym typeface="Public Sans SemiBold"/>
            </a:endParaRPr>
          </a:p>
        </p:txBody>
      </p:sp>
      <p:sp>
        <p:nvSpPr>
          <p:cNvPr id="313" name="Google Shape;313;p36"/>
          <p:cNvSpPr/>
          <p:nvPr/>
        </p:nvSpPr>
        <p:spPr>
          <a:xfrm>
            <a:off x="800595" y="3655625"/>
            <a:ext cx="3441710" cy="395425"/>
          </a:xfrm>
          <a:prstGeom prst="rect">
            <a:avLst/>
          </a:prstGeom>
        </p:spPr>
        <p:txBody>
          <a:bodyPr>
            <a:prstTxWarp prst="textPlain"/>
          </a:bodyPr>
          <a:lstStyle/>
          <a:p>
            <a:pPr lvl="0" algn="ctr"/>
            <a:r>
              <a:rPr b="0" i="0">
                <a:ln>
                  <a:noFill/>
                </a:ln>
                <a:gradFill>
                  <a:gsLst>
                    <a:gs pos="0">
                      <a:srgbClr val="42EEF4"/>
                    </a:gs>
                    <a:gs pos="100000">
                      <a:schemeClr val="accent1"/>
                    </a:gs>
                  </a:gsLst>
                  <a:lin ang="18900732" scaled="0"/>
                </a:gradFill>
                <a:latin typeface="Montserrat;900"/>
              </a:rPr>
              <a:t>OUR VISION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7"/>
          <p:cNvSpPr/>
          <p:nvPr/>
        </p:nvSpPr>
        <p:spPr>
          <a:xfrm rot="10800000">
            <a:off x="6735300" y="0"/>
            <a:ext cx="2408700" cy="1609800"/>
          </a:xfrm>
          <a:prstGeom prst="rtTriangle">
            <a:avLst/>
          </a:prstGeom>
          <a:gradFill>
            <a:gsLst>
              <a:gs pos="0">
                <a:srgbClr val="42EEF4"/>
              </a:gs>
              <a:gs pos="100000">
                <a:schemeClr val="accent1"/>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37"/>
          <p:cNvPicPr preferRelativeResize="0"/>
          <p:nvPr/>
        </p:nvPicPr>
        <p:blipFill>
          <a:blip r:embed="rId3">
            <a:alphaModFix/>
          </a:blip>
          <a:stretch>
            <a:fillRect/>
          </a:stretch>
        </p:blipFill>
        <p:spPr>
          <a:xfrm>
            <a:off x="8720260" y="4666987"/>
            <a:ext cx="327254" cy="395402"/>
          </a:xfrm>
          <a:prstGeom prst="rect">
            <a:avLst/>
          </a:prstGeom>
          <a:noFill/>
          <a:ln>
            <a:noFill/>
          </a:ln>
        </p:spPr>
      </p:pic>
      <p:sp>
        <p:nvSpPr>
          <p:cNvPr id="320" name="Google Shape;320;p37"/>
          <p:cNvSpPr txBox="1"/>
          <p:nvPr/>
        </p:nvSpPr>
        <p:spPr>
          <a:xfrm>
            <a:off x="769188" y="1518300"/>
            <a:ext cx="7731900" cy="431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600">
                <a:solidFill>
                  <a:schemeClr val="dk1"/>
                </a:solidFill>
                <a:latin typeface="Public Sans"/>
                <a:ea typeface="Public Sans"/>
                <a:cs typeface="Public Sans"/>
                <a:sym typeface="Public Sans"/>
              </a:rPr>
              <a:t>Provide central direction, leadership, and coordination of health S &amp; T by:</a:t>
            </a:r>
            <a:endParaRPr b="1" sz="1600">
              <a:solidFill>
                <a:schemeClr val="dk1"/>
              </a:solidFill>
              <a:latin typeface="Public Sans"/>
              <a:ea typeface="Public Sans"/>
              <a:cs typeface="Public Sans"/>
              <a:sym typeface="Public Sans"/>
            </a:endParaRPr>
          </a:p>
        </p:txBody>
      </p:sp>
      <p:sp>
        <p:nvSpPr>
          <p:cNvPr id="321" name="Google Shape;321;p37"/>
          <p:cNvSpPr txBox="1"/>
          <p:nvPr/>
        </p:nvSpPr>
        <p:spPr>
          <a:xfrm>
            <a:off x="1740738" y="2053225"/>
            <a:ext cx="7731900" cy="2124000"/>
          </a:xfrm>
          <a:prstGeom prst="rect">
            <a:avLst/>
          </a:prstGeom>
          <a:noFill/>
          <a:ln>
            <a:noFill/>
          </a:ln>
        </p:spPr>
        <p:txBody>
          <a:bodyPr anchorCtr="0" anchor="t" bIns="91425" lIns="91425" spcFirstLastPara="1" rIns="91425" wrap="square" tIns="91425">
            <a:spAutoFit/>
          </a:bodyPr>
          <a:lstStyle/>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Formulating Agenda</a:t>
            </a:r>
            <a:endParaRPr>
              <a:solidFill>
                <a:schemeClr val="dk1"/>
              </a:solidFill>
              <a:latin typeface="Public Sans SemiBold"/>
              <a:ea typeface="Public Sans SemiBold"/>
              <a:cs typeface="Public Sans SemiBold"/>
              <a:sym typeface="Public Sans SemiBold"/>
            </a:endParaRPr>
          </a:p>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Mobilizing Resources</a:t>
            </a:r>
            <a:endParaRPr>
              <a:solidFill>
                <a:schemeClr val="dk1"/>
              </a:solidFill>
              <a:latin typeface="Public Sans SemiBold"/>
              <a:ea typeface="Public Sans SemiBold"/>
              <a:cs typeface="Public Sans SemiBold"/>
              <a:sym typeface="Public Sans SemiBold"/>
            </a:endParaRPr>
          </a:p>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Developing Capacity</a:t>
            </a:r>
            <a:endParaRPr>
              <a:solidFill>
                <a:schemeClr val="dk1"/>
              </a:solidFill>
              <a:latin typeface="Public Sans SemiBold"/>
              <a:ea typeface="Public Sans SemiBold"/>
              <a:cs typeface="Public Sans SemiBold"/>
              <a:sym typeface="Public Sans SemiBold"/>
            </a:endParaRPr>
          </a:p>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Supporting Innovations</a:t>
            </a:r>
            <a:endParaRPr>
              <a:solidFill>
                <a:schemeClr val="dk1"/>
              </a:solidFill>
              <a:latin typeface="Public Sans SemiBold"/>
              <a:ea typeface="Public Sans SemiBold"/>
              <a:cs typeface="Public Sans SemiBold"/>
              <a:sym typeface="Public Sans SemiBold"/>
            </a:endParaRPr>
          </a:p>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Ensuring Dissemination, Utilization and Commercialization</a:t>
            </a:r>
            <a:endParaRPr>
              <a:solidFill>
                <a:schemeClr val="dk1"/>
              </a:solidFill>
              <a:latin typeface="Public Sans SemiBold"/>
              <a:ea typeface="Public Sans SemiBold"/>
              <a:cs typeface="Public Sans SemiBold"/>
              <a:sym typeface="Public Sans SemiBold"/>
            </a:endParaRPr>
          </a:p>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Monitoring and Evaluating</a:t>
            </a:r>
            <a:endParaRPr>
              <a:solidFill>
                <a:schemeClr val="dk1"/>
              </a:solidFill>
              <a:latin typeface="Public Sans SemiBold"/>
              <a:ea typeface="Public Sans SemiBold"/>
              <a:cs typeface="Public Sans SemiBold"/>
              <a:sym typeface="Public Sans SemiBold"/>
            </a:endParaRPr>
          </a:p>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Establishing linkages</a:t>
            </a:r>
            <a:endParaRPr>
              <a:solidFill>
                <a:schemeClr val="dk1"/>
              </a:solidFill>
              <a:latin typeface="Public Sans SemiBold"/>
              <a:ea typeface="Public Sans SemiBold"/>
              <a:cs typeface="Public Sans SemiBold"/>
              <a:sym typeface="Public Sans SemiBold"/>
            </a:endParaRPr>
          </a:p>
          <a:p>
            <a:pPr indent="-317500" lvl="0" marL="457200" rtl="0" algn="just">
              <a:spcBef>
                <a:spcPts val="0"/>
              </a:spcBef>
              <a:spcAft>
                <a:spcPts val="0"/>
              </a:spcAft>
              <a:buClr>
                <a:schemeClr val="dk1"/>
              </a:buClr>
              <a:buSzPts val="1400"/>
              <a:buFont typeface="Public Sans SemiBold"/>
              <a:buAutoNum type="arabicPeriod"/>
            </a:pPr>
            <a:r>
              <a:rPr lang="en">
                <a:solidFill>
                  <a:schemeClr val="dk1"/>
                </a:solidFill>
                <a:latin typeface="Public Sans SemiBold"/>
                <a:ea typeface="Public Sans SemiBold"/>
                <a:cs typeface="Public Sans SemiBold"/>
                <a:sym typeface="Public Sans SemiBold"/>
              </a:rPr>
              <a:t>Advocating ethical health research culture</a:t>
            </a:r>
            <a:endParaRPr>
              <a:solidFill>
                <a:schemeClr val="dk1"/>
              </a:solidFill>
              <a:latin typeface="Public Sans SemiBold"/>
              <a:ea typeface="Public Sans SemiBold"/>
              <a:cs typeface="Public Sans SemiBold"/>
              <a:sym typeface="Public Sans SemiBold"/>
            </a:endParaRPr>
          </a:p>
          <a:p>
            <a:pPr indent="0" lvl="0" marL="0" rtl="0" algn="just">
              <a:spcBef>
                <a:spcPts val="0"/>
              </a:spcBef>
              <a:spcAft>
                <a:spcPts val="0"/>
              </a:spcAft>
              <a:buNone/>
            </a:pPr>
            <a:r>
              <a:t/>
            </a:r>
            <a:endParaRPr>
              <a:solidFill>
                <a:schemeClr val="dk1"/>
              </a:solidFill>
              <a:latin typeface="Public Sans SemiBold"/>
              <a:ea typeface="Public Sans SemiBold"/>
              <a:cs typeface="Public Sans SemiBold"/>
              <a:sym typeface="Public Sans SemiBold"/>
            </a:endParaRPr>
          </a:p>
        </p:txBody>
      </p:sp>
      <p:pic>
        <p:nvPicPr>
          <p:cNvPr id="322" name="Google Shape;322;p37"/>
          <p:cNvPicPr preferRelativeResize="0"/>
          <p:nvPr/>
        </p:nvPicPr>
        <p:blipFill rotWithShape="1">
          <a:blip r:embed="rId4">
            <a:alphaModFix/>
          </a:blip>
          <a:srcRect b="11582" l="17414" r="1019" t="6851"/>
          <a:stretch/>
        </p:blipFill>
        <p:spPr>
          <a:xfrm>
            <a:off x="3" y="3533700"/>
            <a:ext cx="2408700" cy="1609800"/>
          </a:xfrm>
          <a:prstGeom prst="rtTriangle">
            <a:avLst/>
          </a:prstGeom>
          <a:noFill/>
          <a:ln>
            <a:noFill/>
          </a:ln>
        </p:spPr>
      </p:pic>
      <p:sp>
        <p:nvSpPr>
          <p:cNvPr id="323" name="Google Shape;323;p37"/>
          <p:cNvSpPr/>
          <p:nvPr/>
        </p:nvSpPr>
        <p:spPr>
          <a:xfrm>
            <a:off x="862567" y="988150"/>
            <a:ext cx="3895490" cy="395425"/>
          </a:xfrm>
          <a:prstGeom prst="rect">
            <a:avLst/>
          </a:prstGeom>
        </p:spPr>
        <p:txBody>
          <a:bodyPr>
            <a:prstTxWarp prst="textPlain"/>
          </a:bodyPr>
          <a:lstStyle/>
          <a:p>
            <a:pPr lvl="0" algn="ctr"/>
            <a:r>
              <a:rPr b="0" i="0">
                <a:ln>
                  <a:noFill/>
                </a:ln>
                <a:gradFill>
                  <a:gsLst>
                    <a:gs pos="0">
                      <a:srgbClr val="42EEF4"/>
                    </a:gs>
                    <a:gs pos="100000">
                      <a:schemeClr val="accent1"/>
                    </a:gs>
                  </a:gsLst>
                  <a:lin ang="18900732" scaled="0"/>
                </a:gradFill>
                <a:latin typeface="Montserrat;900"/>
              </a:rPr>
              <a:t>OUR MISSION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0" st="0"/>
                                            </p:txEl>
                                          </p:spTgt>
                                        </p:tgtEl>
                                        <p:attrNameLst>
                                          <p:attrName>style.visibility</p:attrName>
                                        </p:attrNameLst>
                                      </p:cBhvr>
                                      <p:to>
                                        <p:strVal val="visible"/>
                                      </p:to>
                                    </p:set>
                                    <p:animEffect filter="fade" transition="in">
                                      <p:cBhvr>
                                        <p:cTn dur="1000"/>
                                        <p:tgtEl>
                                          <p:spTgt spid="3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1" st="1"/>
                                            </p:txEl>
                                          </p:spTgt>
                                        </p:tgtEl>
                                        <p:attrNameLst>
                                          <p:attrName>style.visibility</p:attrName>
                                        </p:attrNameLst>
                                      </p:cBhvr>
                                      <p:to>
                                        <p:strVal val="visible"/>
                                      </p:to>
                                    </p:set>
                                    <p:animEffect filter="fade" transition="in">
                                      <p:cBhvr>
                                        <p:cTn dur="1000"/>
                                        <p:tgtEl>
                                          <p:spTgt spid="3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2" st="2"/>
                                            </p:txEl>
                                          </p:spTgt>
                                        </p:tgtEl>
                                        <p:attrNameLst>
                                          <p:attrName>style.visibility</p:attrName>
                                        </p:attrNameLst>
                                      </p:cBhvr>
                                      <p:to>
                                        <p:strVal val="visible"/>
                                      </p:to>
                                    </p:set>
                                    <p:animEffect filter="fade" transition="in">
                                      <p:cBhvr>
                                        <p:cTn dur="1000"/>
                                        <p:tgtEl>
                                          <p:spTgt spid="3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3" st="3"/>
                                            </p:txEl>
                                          </p:spTgt>
                                        </p:tgtEl>
                                        <p:attrNameLst>
                                          <p:attrName>style.visibility</p:attrName>
                                        </p:attrNameLst>
                                      </p:cBhvr>
                                      <p:to>
                                        <p:strVal val="visible"/>
                                      </p:to>
                                    </p:set>
                                    <p:animEffect filter="fade" transition="in">
                                      <p:cBhvr>
                                        <p:cTn dur="1000"/>
                                        <p:tgtEl>
                                          <p:spTgt spid="3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4" st="4"/>
                                            </p:txEl>
                                          </p:spTgt>
                                        </p:tgtEl>
                                        <p:attrNameLst>
                                          <p:attrName>style.visibility</p:attrName>
                                        </p:attrNameLst>
                                      </p:cBhvr>
                                      <p:to>
                                        <p:strVal val="visible"/>
                                      </p:to>
                                    </p:set>
                                    <p:animEffect filter="fade" transition="in">
                                      <p:cBhvr>
                                        <p:cTn dur="1000"/>
                                        <p:tgtEl>
                                          <p:spTgt spid="3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5" st="5"/>
                                            </p:txEl>
                                          </p:spTgt>
                                        </p:tgtEl>
                                        <p:attrNameLst>
                                          <p:attrName>style.visibility</p:attrName>
                                        </p:attrNameLst>
                                      </p:cBhvr>
                                      <p:to>
                                        <p:strVal val="visible"/>
                                      </p:to>
                                    </p:set>
                                    <p:animEffect filter="fade" transition="in">
                                      <p:cBhvr>
                                        <p:cTn dur="1000"/>
                                        <p:tgtEl>
                                          <p:spTgt spid="3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6" st="6"/>
                                            </p:txEl>
                                          </p:spTgt>
                                        </p:tgtEl>
                                        <p:attrNameLst>
                                          <p:attrName>style.visibility</p:attrName>
                                        </p:attrNameLst>
                                      </p:cBhvr>
                                      <p:to>
                                        <p:strVal val="visible"/>
                                      </p:to>
                                    </p:set>
                                    <p:animEffect filter="fade" transition="in">
                                      <p:cBhvr>
                                        <p:cTn dur="1000"/>
                                        <p:tgtEl>
                                          <p:spTgt spid="3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7" st="7"/>
                                            </p:txEl>
                                          </p:spTgt>
                                        </p:tgtEl>
                                        <p:attrNameLst>
                                          <p:attrName>style.visibility</p:attrName>
                                        </p:attrNameLst>
                                      </p:cBhvr>
                                      <p:to>
                                        <p:strVal val="visible"/>
                                      </p:to>
                                    </p:set>
                                    <p:animEffect filter="fade" transition="in">
                                      <p:cBhvr>
                                        <p:cTn dur="1000"/>
                                        <p:tgtEl>
                                          <p:spTgt spid="32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8" st="8"/>
                                            </p:txEl>
                                          </p:spTgt>
                                        </p:tgtEl>
                                        <p:attrNameLst>
                                          <p:attrName>style.visibility</p:attrName>
                                        </p:attrNameLst>
                                      </p:cBhvr>
                                      <p:to>
                                        <p:strVal val="visible"/>
                                      </p:to>
                                    </p:set>
                                    <p:animEffect filter="fade" transition="in">
                                      <p:cBhvr>
                                        <p:cTn dur="1000"/>
                                        <p:tgtEl>
                                          <p:spTgt spid="32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38"/>
          <p:cNvGrpSpPr/>
          <p:nvPr/>
        </p:nvGrpSpPr>
        <p:grpSpPr>
          <a:xfrm>
            <a:off x="505650" y="1786950"/>
            <a:ext cx="2559300" cy="431100"/>
            <a:chOff x="505650" y="2015550"/>
            <a:chExt cx="2559300" cy="431100"/>
          </a:xfrm>
        </p:grpSpPr>
        <p:sp>
          <p:nvSpPr>
            <p:cNvPr id="329" name="Google Shape;329;p38"/>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8"/>
            <p:cNvSpPr txBox="1"/>
            <p:nvPr/>
          </p:nvSpPr>
          <p:spPr>
            <a:xfrm>
              <a:off x="634650" y="2015550"/>
              <a:ext cx="2301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Proxima Nova"/>
                  <a:ea typeface="Proxima Nova"/>
                  <a:cs typeface="Proxima Nova"/>
                  <a:sym typeface="Proxima Nova"/>
                </a:rPr>
                <a:t>Research Management</a:t>
              </a:r>
              <a:endParaRPr sz="1600">
                <a:solidFill>
                  <a:schemeClr val="lt1"/>
                </a:solidFill>
                <a:latin typeface="Proxima Nova"/>
                <a:ea typeface="Proxima Nova"/>
                <a:cs typeface="Proxima Nova"/>
                <a:sym typeface="Proxima Nova"/>
              </a:endParaRPr>
            </a:p>
          </p:txBody>
        </p:sp>
      </p:grpSp>
      <p:grpSp>
        <p:nvGrpSpPr>
          <p:cNvPr id="331" name="Google Shape;331;p38"/>
          <p:cNvGrpSpPr/>
          <p:nvPr/>
        </p:nvGrpSpPr>
        <p:grpSpPr>
          <a:xfrm>
            <a:off x="3338600" y="1786950"/>
            <a:ext cx="2559300" cy="431100"/>
            <a:chOff x="3338600" y="2015550"/>
            <a:chExt cx="2559300" cy="431100"/>
          </a:xfrm>
        </p:grpSpPr>
        <p:sp>
          <p:nvSpPr>
            <p:cNvPr id="332" name="Google Shape;332;p38"/>
            <p:cNvSpPr/>
            <p:nvPr/>
          </p:nvSpPr>
          <p:spPr>
            <a:xfrm>
              <a:off x="333860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8"/>
            <p:cNvSpPr txBox="1"/>
            <p:nvPr/>
          </p:nvSpPr>
          <p:spPr>
            <a:xfrm>
              <a:off x="3483675" y="2015550"/>
              <a:ext cx="2301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Ethics Review</a:t>
              </a:r>
              <a:endParaRPr sz="1600">
                <a:solidFill>
                  <a:schemeClr val="lt1"/>
                </a:solidFill>
                <a:latin typeface="Proxima Nova"/>
                <a:ea typeface="Proxima Nova"/>
                <a:cs typeface="Proxima Nova"/>
                <a:sym typeface="Proxima Nova"/>
              </a:endParaRPr>
            </a:p>
          </p:txBody>
        </p:sp>
      </p:grpSp>
      <p:grpSp>
        <p:nvGrpSpPr>
          <p:cNvPr id="334" name="Google Shape;334;p38"/>
          <p:cNvGrpSpPr/>
          <p:nvPr/>
        </p:nvGrpSpPr>
        <p:grpSpPr>
          <a:xfrm>
            <a:off x="6127500" y="1786938"/>
            <a:ext cx="2559300" cy="431100"/>
            <a:chOff x="6203700" y="2015538"/>
            <a:chExt cx="2559300" cy="431100"/>
          </a:xfrm>
        </p:grpSpPr>
        <p:sp>
          <p:nvSpPr>
            <p:cNvPr id="335" name="Google Shape;335;p38"/>
            <p:cNvSpPr/>
            <p:nvPr/>
          </p:nvSpPr>
          <p:spPr>
            <a:xfrm>
              <a:off x="620370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8"/>
            <p:cNvSpPr txBox="1"/>
            <p:nvPr/>
          </p:nvSpPr>
          <p:spPr>
            <a:xfrm>
              <a:off x="6332700" y="2015538"/>
              <a:ext cx="2301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Capacity Building</a:t>
              </a:r>
              <a:endParaRPr sz="1600">
                <a:solidFill>
                  <a:schemeClr val="lt1"/>
                </a:solidFill>
                <a:latin typeface="Proxima Nova"/>
                <a:ea typeface="Proxima Nova"/>
                <a:cs typeface="Proxima Nova"/>
                <a:sym typeface="Proxima Nova"/>
              </a:endParaRPr>
            </a:p>
          </p:txBody>
        </p:sp>
      </p:grpSp>
      <p:sp>
        <p:nvSpPr>
          <p:cNvPr id="337" name="Google Shape;337;p38"/>
          <p:cNvSpPr txBox="1"/>
          <p:nvPr/>
        </p:nvSpPr>
        <p:spPr>
          <a:xfrm>
            <a:off x="505650" y="2190750"/>
            <a:ext cx="2559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to support the development of affordable, accessible, and quality S&amp;T-based solutions and innovations</a:t>
            </a:r>
            <a:endParaRPr sz="1300">
              <a:solidFill>
                <a:schemeClr val="dk1"/>
              </a:solidFill>
              <a:latin typeface="Proxima Nova"/>
              <a:ea typeface="Proxima Nova"/>
              <a:cs typeface="Proxima Nova"/>
              <a:sym typeface="Proxima Nova"/>
            </a:endParaRPr>
          </a:p>
        </p:txBody>
      </p:sp>
      <p:sp>
        <p:nvSpPr>
          <p:cNvPr id="338" name="Google Shape;338;p38"/>
          <p:cNvSpPr txBox="1"/>
          <p:nvPr/>
        </p:nvSpPr>
        <p:spPr>
          <a:xfrm>
            <a:off x="3421350" y="2190750"/>
            <a:ext cx="23013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to ensure the protection of human participants in various research projects</a:t>
            </a:r>
            <a:endParaRPr sz="1300">
              <a:solidFill>
                <a:schemeClr val="dk1"/>
              </a:solidFill>
              <a:latin typeface="Proxima Nova"/>
              <a:ea typeface="Proxima Nova"/>
              <a:cs typeface="Proxima Nova"/>
              <a:sym typeface="Proxima Nova"/>
            </a:endParaRPr>
          </a:p>
        </p:txBody>
      </p:sp>
      <p:sp>
        <p:nvSpPr>
          <p:cNvPr id="339" name="Google Shape;339;p38"/>
          <p:cNvSpPr txBox="1"/>
          <p:nvPr/>
        </p:nvSpPr>
        <p:spPr>
          <a:xfrm>
            <a:off x="6256500" y="2190738"/>
            <a:ext cx="23013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to support the growth and to capacitate the country's own pool of experts</a:t>
            </a:r>
            <a:endParaRPr sz="1300">
              <a:solidFill>
                <a:schemeClr val="dk1"/>
              </a:solidFill>
              <a:latin typeface="Proxima Nova"/>
              <a:ea typeface="Proxima Nova"/>
              <a:cs typeface="Proxima Nova"/>
              <a:sym typeface="Proxima Nova"/>
            </a:endParaRPr>
          </a:p>
        </p:txBody>
      </p:sp>
      <p:grpSp>
        <p:nvGrpSpPr>
          <p:cNvPr id="340" name="Google Shape;340;p38"/>
          <p:cNvGrpSpPr/>
          <p:nvPr/>
        </p:nvGrpSpPr>
        <p:grpSpPr>
          <a:xfrm>
            <a:off x="557625" y="3302725"/>
            <a:ext cx="2559300" cy="431100"/>
            <a:chOff x="505650" y="2015550"/>
            <a:chExt cx="2559300" cy="431100"/>
          </a:xfrm>
        </p:grpSpPr>
        <p:sp>
          <p:nvSpPr>
            <p:cNvPr id="341" name="Google Shape;341;p38"/>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8"/>
            <p:cNvSpPr txBox="1"/>
            <p:nvPr/>
          </p:nvSpPr>
          <p:spPr>
            <a:xfrm>
              <a:off x="558450" y="2015550"/>
              <a:ext cx="2430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600">
                  <a:solidFill>
                    <a:schemeClr val="lt1"/>
                  </a:solidFill>
                  <a:latin typeface="Proxima Nova"/>
                  <a:ea typeface="Proxima Nova"/>
                  <a:cs typeface="Proxima Nova"/>
                  <a:sym typeface="Proxima Nova"/>
                </a:rPr>
                <a:t>Research Dissemination</a:t>
              </a:r>
              <a:endParaRPr sz="1600">
                <a:solidFill>
                  <a:schemeClr val="lt1"/>
                </a:solidFill>
                <a:latin typeface="Proxima Nova"/>
                <a:ea typeface="Proxima Nova"/>
                <a:cs typeface="Proxima Nova"/>
                <a:sym typeface="Proxima Nova"/>
              </a:endParaRPr>
            </a:p>
          </p:txBody>
        </p:sp>
      </p:grpSp>
      <p:grpSp>
        <p:nvGrpSpPr>
          <p:cNvPr id="343" name="Google Shape;343;p38"/>
          <p:cNvGrpSpPr/>
          <p:nvPr/>
        </p:nvGrpSpPr>
        <p:grpSpPr>
          <a:xfrm>
            <a:off x="3390575" y="3302725"/>
            <a:ext cx="2559300" cy="431100"/>
            <a:chOff x="3338600" y="2015550"/>
            <a:chExt cx="2559300" cy="431100"/>
          </a:xfrm>
        </p:grpSpPr>
        <p:sp>
          <p:nvSpPr>
            <p:cNvPr id="344" name="Google Shape;344;p38"/>
            <p:cNvSpPr/>
            <p:nvPr/>
          </p:nvSpPr>
          <p:spPr>
            <a:xfrm>
              <a:off x="333860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8"/>
            <p:cNvSpPr txBox="1"/>
            <p:nvPr/>
          </p:nvSpPr>
          <p:spPr>
            <a:xfrm>
              <a:off x="3483675" y="2015550"/>
              <a:ext cx="2301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Technology Transfer</a:t>
              </a:r>
              <a:endParaRPr sz="1600">
                <a:solidFill>
                  <a:schemeClr val="lt1"/>
                </a:solidFill>
                <a:latin typeface="Proxima Nova"/>
                <a:ea typeface="Proxima Nova"/>
                <a:cs typeface="Proxima Nova"/>
                <a:sym typeface="Proxima Nova"/>
              </a:endParaRPr>
            </a:p>
          </p:txBody>
        </p:sp>
      </p:grpSp>
      <p:grpSp>
        <p:nvGrpSpPr>
          <p:cNvPr id="346" name="Google Shape;346;p38"/>
          <p:cNvGrpSpPr/>
          <p:nvPr/>
        </p:nvGrpSpPr>
        <p:grpSpPr>
          <a:xfrm>
            <a:off x="6179475" y="3302713"/>
            <a:ext cx="2559300" cy="431100"/>
            <a:chOff x="6203700" y="2015538"/>
            <a:chExt cx="2559300" cy="431100"/>
          </a:xfrm>
        </p:grpSpPr>
        <p:sp>
          <p:nvSpPr>
            <p:cNvPr id="347" name="Google Shape;347;p38"/>
            <p:cNvSpPr/>
            <p:nvPr/>
          </p:nvSpPr>
          <p:spPr>
            <a:xfrm>
              <a:off x="620370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8"/>
            <p:cNvSpPr txBox="1"/>
            <p:nvPr/>
          </p:nvSpPr>
          <p:spPr>
            <a:xfrm>
              <a:off x="6332700" y="2015538"/>
              <a:ext cx="2301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Research to Policy</a:t>
              </a:r>
              <a:endParaRPr sz="1600">
                <a:solidFill>
                  <a:schemeClr val="lt1"/>
                </a:solidFill>
                <a:latin typeface="Proxima Nova"/>
                <a:ea typeface="Proxima Nova"/>
                <a:cs typeface="Proxima Nova"/>
                <a:sym typeface="Proxima Nova"/>
              </a:endParaRPr>
            </a:p>
          </p:txBody>
        </p:sp>
      </p:grpSp>
      <p:sp>
        <p:nvSpPr>
          <p:cNvPr id="349" name="Google Shape;349;p38"/>
          <p:cNvSpPr txBox="1"/>
          <p:nvPr/>
        </p:nvSpPr>
        <p:spPr>
          <a:xfrm>
            <a:off x="557625" y="3706525"/>
            <a:ext cx="25593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to communicate research results to target users using different platforms</a:t>
            </a:r>
            <a:endParaRPr sz="1300">
              <a:solidFill>
                <a:schemeClr val="dk1"/>
              </a:solidFill>
              <a:latin typeface="Proxima Nova"/>
              <a:ea typeface="Proxima Nova"/>
              <a:cs typeface="Proxima Nova"/>
              <a:sym typeface="Proxima Nova"/>
            </a:endParaRPr>
          </a:p>
        </p:txBody>
      </p:sp>
      <p:sp>
        <p:nvSpPr>
          <p:cNvPr id="350" name="Google Shape;350;p38"/>
          <p:cNvSpPr txBox="1"/>
          <p:nvPr/>
        </p:nvSpPr>
        <p:spPr>
          <a:xfrm>
            <a:off x="3473325" y="3706525"/>
            <a:ext cx="24246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to guide researchers and investors as they go through each step of idea generation to utilization</a:t>
            </a:r>
            <a:endParaRPr sz="1300">
              <a:solidFill>
                <a:schemeClr val="dk1"/>
              </a:solidFill>
              <a:latin typeface="Proxima Nova"/>
              <a:ea typeface="Proxima Nova"/>
              <a:cs typeface="Proxima Nova"/>
              <a:sym typeface="Proxima Nova"/>
            </a:endParaRPr>
          </a:p>
        </p:txBody>
      </p:sp>
      <p:sp>
        <p:nvSpPr>
          <p:cNvPr id="351" name="Google Shape;351;p38"/>
          <p:cNvSpPr txBox="1"/>
          <p:nvPr/>
        </p:nvSpPr>
        <p:spPr>
          <a:xfrm>
            <a:off x="6308475" y="3706513"/>
            <a:ext cx="2301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to examine ways in which health research may be integrated into policymaking and implementation</a:t>
            </a:r>
            <a:endParaRPr sz="1300">
              <a:solidFill>
                <a:schemeClr val="dk1"/>
              </a:solidFill>
              <a:latin typeface="Proxima Nova"/>
              <a:ea typeface="Proxima Nova"/>
              <a:cs typeface="Proxima Nova"/>
              <a:sym typeface="Proxima Nova"/>
            </a:endParaRPr>
          </a:p>
        </p:txBody>
      </p:sp>
      <p:cxnSp>
        <p:nvCxnSpPr>
          <p:cNvPr id="352" name="Google Shape;352;p38"/>
          <p:cNvCxnSpPr/>
          <p:nvPr/>
        </p:nvCxnSpPr>
        <p:spPr>
          <a:xfrm>
            <a:off x="350700" y="1586700"/>
            <a:ext cx="8442600" cy="0"/>
          </a:xfrm>
          <a:prstGeom prst="straightConnector1">
            <a:avLst/>
          </a:prstGeom>
          <a:noFill/>
          <a:ln cap="flat" cmpd="sng" w="9525">
            <a:solidFill>
              <a:schemeClr val="dk2"/>
            </a:solidFill>
            <a:prstDash val="solid"/>
            <a:round/>
            <a:headEnd len="med" w="med" type="none"/>
            <a:tailEnd len="med" w="med" type="none"/>
          </a:ln>
        </p:spPr>
      </p:cxnSp>
      <p:sp>
        <p:nvSpPr>
          <p:cNvPr id="353" name="Google Shape;353;p38"/>
          <p:cNvSpPr txBox="1"/>
          <p:nvPr/>
        </p:nvSpPr>
        <p:spPr>
          <a:xfrm>
            <a:off x="430404" y="699425"/>
            <a:ext cx="8223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044C73"/>
                </a:solidFill>
                <a:latin typeface="Proxima Nova"/>
                <a:ea typeface="Proxima Nova"/>
                <a:cs typeface="Proxima Nova"/>
                <a:sym typeface="Proxima Nova"/>
              </a:rPr>
              <a:t>DOST-PCHRD</a:t>
            </a:r>
            <a:r>
              <a:rPr b="1" lang="en" sz="2100">
                <a:solidFill>
                  <a:schemeClr val="dk1"/>
                </a:solidFill>
                <a:latin typeface="Proxima Nova"/>
                <a:ea typeface="Proxima Nova"/>
                <a:cs typeface="Proxima Nova"/>
                <a:sym typeface="Proxima Nova"/>
              </a:rPr>
              <a:t> supports every stage of health research – from conceptualization to utilization</a:t>
            </a:r>
            <a:endParaRPr b="1" sz="2100">
              <a:solidFill>
                <a:schemeClr val="dk1"/>
              </a:solidFill>
              <a:latin typeface="Proxima Nova"/>
              <a:ea typeface="Proxima Nova"/>
              <a:cs typeface="Proxima Nova"/>
              <a:sym typeface="Proxima Nova"/>
            </a:endParaRPr>
          </a:p>
        </p:txBody>
      </p:sp>
      <p:grpSp>
        <p:nvGrpSpPr>
          <p:cNvPr id="354" name="Google Shape;354;p38"/>
          <p:cNvGrpSpPr/>
          <p:nvPr/>
        </p:nvGrpSpPr>
        <p:grpSpPr>
          <a:xfrm>
            <a:off x="300055" y="209230"/>
            <a:ext cx="2160303" cy="338715"/>
            <a:chOff x="147650" y="133025"/>
            <a:chExt cx="2749527" cy="431100"/>
          </a:xfrm>
        </p:grpSpPr>
        <p:pic>
          <p:nvPicPr>
            <p:cNvPr id="355" name="Google Shape;355;p38"/>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356" name="Google Shape;356;p38"/>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357" name="Google Shape;357;p38"/>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02</a:t>
            </a:r>
            <a:endParaRPr sz="10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39"/>
          <p:cNvPicPr preferRelativeResize="0"/>
          <p:nvPr/>
        </p:nvPicPr>
        <p:blipFill>
          <a:blip r:embed="rId3">
            <a:alphaModFix/>
          </a:blip>
          <a:stretch>
            <a:fillRect/>
          </a:stretch>
        </p:blipFill>
        <p:spPr>
          <a:xfrm>
            <a:off x="-99288" y="-55850"/>
            <a:ext cx="9243288" cy="5199350"/>
          </a:xfrm>
          <a:prstGeom prst="rect">
            <a:avLst/>
          </a:prstGeom>
          <a:noFill/>
          <a:ln>
            <a:noFill/>
          </a:ln>
        </p:spPr>
      </p:pic>
      <p:grpSp>
        <p:nvGrpSpPr>
          <p:cNvPr id="363" name="Google Shape;363;p39"/>
          <p:cNvGrpSpPr/>
          <p:nvPr/>
        </p:nvGrpSpPr>
        <p:grpSpPr>
          <a:xfrm>
            <a:off x="300055" y="209230"/>
            <a:ext cx="2459221" cy="338714"/>
            <a:chOff x="300055" y="209230"/>
            <a:chExt cx="2459221" cy="338714"/>
          </a:xfrm>
        </p:grpSpPr>
        <p:pic>
          <p:nvPicPr>
            <p:cNvPr id="364" name="Google Shape;364;p39"/>
            <p:cNvPicPr preferRelativeResize="0"/>
            <p:nvPr/>
          </p:nvPicPr>
          <p:blipFill>
            <a:blip r:embed="rId4">
              <a:alphaModFix/>
            </a:blip>
            <a:stretch>
              <a:fillRect/>
            </a:stretch>
          </p:blipFill>
          <p:spPr>
            <a:xfrm>
              <a:off x="300055" y="209230"/>
              <a:ext cx="337701" cy="338714"/>
            </a:xfrm>
            <a:prstGeom prst="rect">
              <a:avLst/>
            </a:prstGeom>
            <a:noFill/>
            <a:ln>
              <a:noFill/>
            </a:ln>
          </p:spPr>
        </p:pic>
        <p:pic>
          <p:nvPicPr>
            <p:cNvPr id="365" name="Google Shape;365;p39"/>
            <p:cNvPicPr preferRelativeResize="0"/>
            <p:nvPr/>
          </p:nvPicPr>
          <p:blipFill>
            <a:blip r:embed="rId5">
              <a:alphaModFix/>
            </a:blip>
            <a:stretch>
              <a:fillRect/>
            </a:stretch>
          </p:blipFill>
          <p:spPr>
            <a:xfrm>
              <a:off x="580450" y="264225"/>
              <a:ext cx="2178826" cy="228725"/>
            </a:xfrm>
            <a:prstGeom prst="rect">
              <a:avLst/>
            </a:prstGeom>
            <a:noFill/>
            <a:ln>
              <a:noFill/>
            </a:ln>
          </p:spPr>
        </p:pic>
      </p:grpSp>
      <p:sp>
        <p:nvSpPr>
          <p:cNvPr id="366" name="Google Shape;366;p39"/>
          <p:cNvSpPr txBox="1"/>
          <p:nvPr/>
        </p:nvSpPr>
        <p:spPr>
          <a:xfrm>
            <a:off x="496875" y="1595225"/>
            <a:ext cx="5343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Proxima Nova"/>
                <a:ea typeface="Proxima Nova"/>
                <a:cs typeface="Proxima Nova"/>
                <a:sym typeface="Proxima Nova"/>
              </a:rPr>
              <a:t>Research Grants</a:t>
            </a:r>
            <a:endParaRPr b="1" sz="3400">
              <a:solidFill>
                <a:schemeClr val="lt1"/>
              </a:solidFill>
              <a:latin typeface="Proxima Nova"/>
              <a:ea typeface="Proxima Nova"/>
              <a:cs typeface="Proxima Nova"/>
              <a:sym typeface="Proxima Nova"/>
            </a:endParaRPr>
          </a:p>
        </p:txBody>
      </p:sp>
      <p:sp>
        <p:nvSpPr>
          <p:cNvPr id="367" name="Google Shape;367;p39"/>
          <p:cNvSpPr txBox="1"/>
          <p:nvPr/>
        </p:nvSpPr>
        <p:spPr>
          <a:xfrm>
            <a:off x="507550" y="4650650"/>
            <a:ext cx="221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pchrd.dost.gov.ph</a:t>
            </a:r>
            <a:endParaRPr sz="1000">
              <a:solidFill>
                <a:schemeClr val="lt1"/>
              </a:solidFill>
              <a:latin typeface="Proxima Nova"/>
              <a:ea typeface="Proxima Nova"/>
              <a:cs typeface="Proxima Nova"/>
              <a:sym typeface="Proxima Nova"/>
            </a:endParaRPr>
          </a:p>
        </p:txBody>
      </p:sp>
      <p:sp>
        <p:nvSpPr>
          <p:cNvPr id="368" name="Google Shape;368;p39"/>
          <p:cNvSpPr txBox="1"/>
          <p:nvPr/>
        </p:nvSpPr>
        <p:spPr>
          <a:xfrm>
            <a:off x="507550" y="2823100"/>
            <a:ext cx="3000000" cy="1677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chemeClr val="lt1"/>
                </a:solidFill>
                <a:latin typeface="Proxima Nova"/>
                <a:ea typeface="Proxima Nova"/>
                <a:cs typeface="Proxima Nova"/>
                <a:sym typeface="Proxima Nova"/>
              </a:rPr>
              <a:t>PCHRD funds research proposals that are aligned with the National Unified Health Research Agenda (NUHRA) and the DOST’s Harmonized National Research and Development Agenda (HNRDA).</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300">
              <a:solidFill>
                <a:schemeClr val="lt1"/>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0"/>
          <p:cNvSpPr/>
          <p:nvPr/>
        </p:nvSpPr>
        <p:spPr>
          <a:xfrm>
            <a:off x="2357550" y="333775"/>
            <a:ext cx="4428900" cy="395400"/>
          </a:xfrm>
          <a:prstGeom prst="roundRect">
            <a:avLst>
              <a:gd fmla="val 50000" name="adj"/>
            </a:avLst>
          </a:prstGeom>
          <a:gradFill>
            <a:gsLst>
              <a:gs pos="0">
                <a:srgbClr val="0D9CE0"/>
              </a:gs>
              <a:gs pos="100000">
                <a:srgbClr val="0050D4"/>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000000"/>
                </a:solidFill>
              </a:rPr>
              <a:t> </a:t>
            </a:r>
            <a:endParaRPr/>
          </a:p>
        </p:txBody>
      </p:sp>
      <p:sp>
        <p:nvSpPr>
          <p:cNvPr id="374" name="Google Shape;374;p40"/>
          <p:cNvSpPr txBox="1"/>
          <p:nvPr/>
        </p:nvSpPr>
        <p:spPr>
          <a:xfrm>
            <a:off x="2479925" y="333775"/>
            <a:ext cx="4249200" cy="39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Montserrat Black"/>
                <a:ea typeface="Montserrat Black"/>
                <a:cs typeface="Montserrat Black"/>
                <a:sym typeface="Montserrat Black"/>
              </a:rPr>
              <a:t>PCHRD HEALTH RESEARCH PRIORITIES </a:t>
            </a:r>
            <a:endParaRPr sz="1200">
              <a:solidFill>
                <a:srgbClr val="FFFFFF"/>
              </a:solidFill>
              <a:latin typeface="Montserrat Black"/>
              <a:ea typeface="Montserrat Black"/>
              <a:cs typeface="Montserrat Black"/>
              <a:sym typeface="Montserrat Black"/>
            </a:endParaRPr>
          </a:p>
        </p:txBody>
      </p:sp>
      <p:pic>
        <p:nvPicPr>
          <p:cNvPr id="375" name="Google Shape;375;p40"/>
          <p:cNvPicPr preferRelativeResize="0"/>
          <p:nvPr/>
        </p:nvPicPr>
        <p:blipFill>
          <a:blip r:embed="rId3">
            <a:alphaModFix/>
          </a:blip>
          <a:stretch>
            <a:fillRect/>
          </a:stretch>
        </p:blipFill>
        <p:spPr>
          <a:xfrm>
            <a:off x="8720260" y="4666987"/>
            <a:ext cx="327254" cy="395402"/>
          </a:xfrm>
          <a:prstGeom prst="rect">
            <a:avLst/>
          </a:prstGeom>
          <a:noFill/>
          <a:ln>
            <a:noFill/>
          </a:ln>
        </p:spPr>
      </p:pic>
      <p:grpSp>
        <p:nvGrpSpPr>
          <p:cNvPr id="376" name="Google Shape;376;p40"/>
          <p:cNvGrpSpPr/>
          <p:nvPr/>
        </p:nvGrpSpPr>
        <p:grpSpPr>
          <a:xfrm>
            <a:off x="70838" y="1139154"/>
            <a:ext cx="8984863" cy="3872146"/>
            <a:chOff x="74875" y="1119829"/>
            <a:chExt cx="8984863" cy="3872146"/>
          </a:xfrm>
        </p:grpSpPr>
        <p:pic>
          <p:nvPicPr>
            <p:cNvPr id="377" name="Google Shape;377;p40"/>
            <p:cNvPicPr preferRelativeResize="0"/>
            <p:nvPr/>
          </p:nvPicPr>
          <p:blipFill rotWithShape="1">
            <a:blip r:embed="rId4">
              <a:alphaModFix/>
            </a:blip>
            <a:srcRect b="612" l="0" r="0" t="612"/>
            <a:stretch/>
          </p:blipFill>
          <p:spPr>
            <a:xfrm>
              <a:off x="629549" y="1119837"/>
              <a:ext cx="1003995" cy="991715"/>
            </a:xfrm>
            <a:prstGeom prst="rect">
              <a:avLst/>
            </a:prstGeom>
            <a:noFill/>
            <a:ln>
              <a:noFill/>
            </a:ln>
          </p:spPr>
        </p:pic>
        <p:pic>
          <p:nvPicPr>
            <p:cNvPr id="378" name="Google Shape;378;p40"/>
            <p:cNvPicPr preferRelativeResize="0"/>
            <p:nvPr/>
          </p:nvPicPr>
          <p:blipFill rotWithShape="1">
            <a:blip r:embed="rId5">
              <a:alphaModFix/>
            </a:blip>
            <a:srcRect b="612" l="0" r="0" t="612"/>
            <a:stretch/>
          </p:blipFill>
          <p:spPr>
            <a:xfrm>
              <a:off x="2300994" y="1119837"/>
              <a:ext cx="1003995" cy="991715"/>
            </a:xfrm>
            <a:prstGeom prst="rect">
              <a:avLst/>
            </a:prstGeom>
            <a:noFill/>
            <a:ln>
              <a:noFill/>
            </a:ln>
          </p:spPr>
        </p:pic>
        <p:pic>
          <p:nvPicPr>
            <p:cNvPr id="379" name="Google Shape;379;p40"/>
            <p:cNvPicPr preferRelativeResize="0"/>
            <p:nvPr/>
          </p:nvPicPr>
          <p:blipFill rotWithShape="1">
            <a:blip r:embed="rId6">
              <a:alphaModFix/>
            </a:blip>
            <a:srcRect b="612" l="0" r="0" t="612"/>
            <a:stretch/>
          </p:blipFill>
          <p:spPr>
            <a:xfrm>
              <a:off x="629539" y="2917598"/>
              <a:ext cx="1003995" cy="991715"/>
            </a:xfrm>
            <a:prstGeom prst="rect">
              <a:avLst/>
            </a:prstGeom>
            <a:noFill/>
            <a:ln>
              <a:noFill/>
            </a:ln>
          </p:spPr>
        </p:pic>
        <p:pic>
          <p:nvPicPr>
            <p:cNvPr id="380" name="Google Shape;380;p40"/>
            <p:cNvPicPr preferRelativeResize="0"/>
            <p:nvPr/>
          </p:nvPicPr>
          <p:blipFill rotWithShape="1">
            <a:blip r:embed="rId7">
              <a:alphaModFix/>
            </a:blip>
            <a:srcRect b="612" l="0" r="0" t="612"/>
            <a:stretch/>
          </p:blipFill>
          <p:spPr>
            <a:xfrm>
              <a:off x="2301008" y="2917598"/>
              <a:ext cx="1003995" cy="991715"/>
            </a:xfrm>
            <a:prstGeom prst="rect">
              <a:avLst/>
            </a:prstGeom>
            <a:noFill/>
            <a:ln>
              <a:noFill/>
            </a:ln>
          </p:spPr>
        </p:pic>
        <p:pic>
          <p:nvPicPr>
            <p:cNvPr id="381" name="Google Shape;381;p40"/>
            <p:cNvPicPr preferRelativeResize="0"/>
            <p:nvPr/>
          </p:nvPicPr>
          <p:blipFill rotWithShape="1">
            <a:blip r:embed="rId8">
              <a:alphaModFix/>
            </a:blip>
            <a:srcRect b="612" l="0" r="0" t="612"/>
            <a:stretch/>
          </p:blipFill>
          <p:spPr>
            <a:xfrm>
              <a:off x="4084776" y="1119830"/>
              <a:ext cx="1003995" cy="991715"/>
            </a:xfrm>
            <a:prstGeom prst="rect">
              <a:avLst/>
            </a:prstGeom>
            <a:noFill/>
            <a:ln>
              <a:noFill/>
            </a:ln>
          </p:spPr>
        </p:pic>
        <p:pic>
          <p:nvPicPr>
            <p:cNvPr id="382" name="Google Shape;382;p40"/>
            <p:cNvPicPr preferRelativeResize="0"/>
            <p:nvPr/>
          </p:nvPicPr>
          <p:blipFill rotWithShape="1">
            <a:blip r:embed="rId9">
              <a:alphaModFix/>
            </a:blip>
            <a:srcRect b="612" l="0" r="0" t="612"/>
            <a:stretch/>
          </p:blipFill>
          <p:spPr>
            <a:xfrm>
              <a:off x="5753308" y="1119829"/>
              <a:ext cx="1003995" cy="991715"/>
            </a:xfrm>
            <a:prstGeom prst="rect">
              <a:avLst/>
            </a:prstGeom>
            <a:noFill/>
            <a:ln>
              <a:noFill/>
            </a:ln>
          </p:spPr>
        </p:pic>
        <p:pic>
          <p:nvPicPr>
            <p:cNvPr id="383" name="Google Shape;383;p40"/>
            <p:cNvPicPr preferRelativeResize="0"/>
            <p:nvPr/>
          </p:nvPicPr>
          <p:blipFill rotWithShape="1">
            <a:blip r:embed="rId10">
              <a:alphaModFix/>
            </a:blip>
            <a:srcRect b="612" l="0" r="0" t="612"/>
            <a:stretch/>
          </p:blipFill>
          <p:spPr>
            <a:xfrm>
              <a:off x="4097754" y="3072274"/>
              <a:ext cx="1003995" cy="991715"/>
            </a:xfrm>
            <a:prstGeom prst="rect">
              <a:avLst/>
            </a:prstGeom>
            <a:noFill/>
            <a:ln>
              <a:noFill/>
            </a:ln>
          </p:spPr>
        </p:pic>
        <p:sp>
          <p:nvSpPr>
            <p:cNvPr id="384" name="Google Shape;384;p40"/>
            <p:cNvSpPr txBox="1"/>
            <p:nvPr/>
          </p:nvSpPr>
          <p:spPr>
            <a:xfrm>
              <a:off x="74875" y="2111563"/>
              <a:ext cx="21192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Public Sans SemiBold"/>
                  <a:ea typeface="Public Sans SemiBold"/>
                  <a:cs typeface="Public Sans SemiBold"/>
                  <a:sym typeface="Public Sans SemiBold"/>
                </a:rPr>
                <a:t>Tuklas Lunas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Clr>
                  <a:srgbClr val="000000"/>
                </a:buClr>
                <a:buSzPts val="1100"/>
                <a:buFont typeface="Arial"/>
                <a:buNone/>
              </a:pPr>
              <a:r>
                <a:rPr lang="en" sz="1100">
                  <a:solidFill>
                    <a:srgbClr val="000000"/>
                  </a:solidFill>
                  <a:latin typeface="Public Sans SemiBold"/>
                  <a:ea typeface="Public Sans SemiBold"/>
                  <a:cs typeface="Public Sans SemiBold"/>
                  <a:sym typeface="Public Sans SemiBold"/>
                </a:rPr>
                <a:t>(Drug discovery and development)</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Clr>
                  <a:srgbClr val="000000"/>
                </a:buClr>
                <a:buSzPts val="1100"/>
                <a:buFont typeface="Arial"/>
                <a:buNone/>
              </a:pPr>
              <a:r>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t/>
              </a:r>
              <a:endParaRPr sz="1100">
                <a:solidFill>
                  <a:srgbClr val="000000"/>
                </a:solidFill>
                <a:latin typeface="Public Sans SemiBold"/>
                <a:ea typeface="Public Sans SemiBold"/>
                <a:cs typeface="Public Sans SemiBold"/>
                <a:sym typeface="Public Sans SemiBold"/>
              </a:endParaRPr>
            </a:p>
          </p:txBody>
        </p:sp>
        <p:sp>
          <p:nvSpPr>
            <p:cNvPr id="385" name="Google Shape;385;p40"/>
            <p:cNvSpPr txBox="1"/>
            <p:nvPr/>
          </p:nvSpPr>
          <p:spPr>
            <a:xfrm>
              <a:off x="1743400" y="2111563"/>
              <a:ext cx="21192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Public Sans SemiBold"/>
                  <a:ea typeface="Public Sans SemiBold"/>
                  <a:cs typeface="Public Sans SemiBold"/>
                  <a:sym typeface="Public Sans SemiBold"/>
                </a:rPr>
                <a:t>Diagnostics</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Clr>
                  <a:srgbClr val="000000"/>
                </a:buClr>
                <a:buSzPts val="1100"/>
                <a:buFont typeface="Arial"/>
                <a:buNone/>
              </a:pPr>
              <a:r>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t/>
              </a:r>
              <a:endParaRPr sz="1100">
                <a:solidFill>
                  <a:srgbClr val="000000"/>
                </a:solidFill>
                <a:latin typeface="Public Sans SemiBold"/>
                <a:ea typeface="Public Sans SemiBold"/>
                <a:cs typeface="Public Sans SemiBold"/>
                <a:sym typeface="Public Sans SemiBold"/>
              </a:endParaRPr>
            </a:p>
          </p:txBody>
        </p:sp>
        <p:sp>
          <p:nvSpPr>
            <p:cNvPr id="386" name="Google Shape;386;p40"/>
            <p:cNvSpPr txBox="1"/>
            <p:nvPr/>
          </p:nvSpPr>
          <p:spPr>
            <a:xfrm>
              <a:off x="330300" y="3960575"/>
              <a:ext cx="1608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Re-emerging and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Emerging Infectious Diseases</a:t>
              </a:r>
              <a:endParaRPr sz="1100">
                <a:solidFill>
                  <a:srgbClr val="000000"/>
                </a:solidFill>
                <a:latin typeface="Public Sans SemiBold"/>
                <a:ea typeface="Public Sans SemiBold"/>
                <a:cs typeface="Public Sans SemiBold"/>
                <a:sym typeface="Public Sans SemiBold"/>
              </a:endParaRPr>
            </a:p>
          </p:txBody>
        </p:sp>
        <p:sp>
          <p:nvSpPr>
            <p:cNvPr id="387" name="Google Shape;387;p40"/>
            <p:cNvSpPr txBox="1"/>
            <p:nvPr/>
          </p:nvSpPr>
          <p:spPr>
            <a:xfrm>
              <a:off x="1743400" y="3960575"/>
              <a:ext cx="21192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Nutrition and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Food Quality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and Safety</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t/>
              </a:r>
              <a:endParaRPr sz="1100">
                <a:solidFill>
                  <a:srgbClr val="000000"/>
                </a:solidFill>
                <a:latin typeface="Public Sans SemiBold"/>
                <a:ea typeface="Public Sans SemiBold"/>
                <a:cs typeface="Public Sans SemiBold"/>
                <a:sym typeface="Public Sans SemiBold"/>
              </a:endParaRPr>
            </a:p>
          </p:txBody>
        </p:sp>
        <p:pic>
          <p:nvPicPr>
            <p:cNvPr id="388" name="Google Shape;388;p40"/>
            <p:cNvPicPr preferRelativeResize="0"/>
            <p:nvPr/>
          </p:nvPicPr>
          <p:blipFill rotWithShape="1">
            <a:blip r:embed="rId11">
              <a:alphaModFix/>
            </a:blip>
            <a:srcRect b="612" l="0" r="0" t="612"/>
            <a:stretch/>
          </p:blipFill>
          <p:spPr>
            <a:xfrm>
              <a:off x="7504172" y="1125788"/>
              <a:ext cx="991930" cy="979800"/>
            </a:xfrm>
            <a:prstGeom prst="rect">
              <a:avLst/>
            </a:prstGeom>
            <a:noFill/>
            <a:ln>
              <a:noFill/>
            </a:ln>
          </p:spPr>
        </p:pic>
        <p:pic>
          <p:nvPicPr>
            <p:cNvPr id="389" name="Google Shape;389;p40"/>
            <p:cNvPicPr preferRelativeResize="0"/>
            <p:nvPr/>
          </p:nvPicPr>
          <p:blipFill rotWithShape="1">
            <a:blip r:embed="rId12">
              <a:alphaModFix/>
            </a:blip>
            <a:srcRect b="612" l="0" r="0" t="612"/>
            <a:stretch/>
          </p:blipFill>
          <p:spPr>
            <a:xfrm>
              <a:off x="5791386" y="3078249"/>
              <a:ext cx="991925" cy="979800"/>
            </a:xfrm>
            <a:prstGeom prst="rect">
              <a:avLst/>
            </a:prstGeom>
            <a:noFill/>
            <a:ln>
              <a:noFill/>
            </a:ln>
          </p:spPr>
        </p:pic>
        <p:sp>
          <p:nvSpPr>
            <p:cNvPr id="390" name="Google Shape;390;p40"/>
            <p:cNvSpPr txBox="1"/>
            <p:nvPr/>
          </p:nvSpPr>
          <p:spPr>
            <a:xfrm>
              <a:off x="3767837" y="2111575"/>
              <a:ext cx="16083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Public Sans SemiBold"/>
                  <a:ea typeface="Public Sans SemiBold"/>
                  <a:cs typeface="Public Sans SemiBold"/>
                  <a:sym typeface="Public Sans SemiBold"/>
                </a:rPr>
                <a:t>Disaster Risk Reduction and</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Clr>
                  <a:srgbClr val="000000"/>
                </a:buClr>
                <a:buSzPts val="1100"/>
                <a:buFont typeface="Arial"/>
                <a:buNone/>
              </a:pPr>
              <a:r>
                <a:rPr lang="en" sz="1100">
                  <a:solidFill>
                    <a:srgbClr val="000000"/>
                  </a:solidFill>
                  <a:latin typeface="Public Sans SemiBold"/>
                  <a:ea typeface="Public Sans SemiBold"/>
                  <a:cs typeface="Public Sans SemiBold"/>
                  <a:sym typeface="Public Sans SemiBold"/>
                </a:rPr>
                <a:t>Climate Change Adaptation</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Clr>
                  <a:srgbClr val="000000"/>
                </a:buClr>
                <a:buSzPts val="1100"/>
                <a:buFont typeface="Arial"/>
                <a:buNone/>
              </a:pPr>
              <a:r>
                <a:t/>
              </a:r>
              <a:endParaRPr sz="1100">
                <a:solidFill>
                  <a:srgbClr val="000000"/>
                </a:solidFill>
                <a:latin typeface="Public Sans SemiBold"/>
                <a:ea typeface="Public Sans SemiBold"/>
                <a:cs typeface="Public Sans SemiBold"/>
                <a:sym typeface="Public Sans SemiBold"/>
              </a:endParaRPr>
            </a:p>
            <a:p>
              <a:pPr indent="0" lvl="0" marL="0" rtl="0" algn="ctr">
                <a:spcBef>
                  <a:spcPts val="0"/>
                </a:spcBef>
                <a:spcAft>
                  <a:spcPts val="0"/>
                </a:spcAft>
                <a:buNone/>
              </a:pPr>
              <a:r>
                <a:t/>
              </a:r>
              <a:endParaRPr sz="1100">
                <a:solidFill>
                  <a:srgbClr val="000000"/>
                </a:solidFill>
                <a:latin typeface="Public Sans SemiBold"/>
                <a:ea typeface="Public Sans SemiBold"/>
                <a:cs typeface="Public Sans SemiBold"/>
                <a:sym typeface="Public Sans SemiBold"/>
              </a:endParaRPr>
            </a:p>
          </p:txBody>
        </p:sp>
        <p:sp>
          <p:nvSpPr>
            <p:cNvPr id="391" name="Google Shape;391;p40"/>
            <p:cNvSpPr txBox="1"/>
            <p:nvPr/>
          </p:nvSpPr>
          <p:spPr>
            <a:xfrm>
              <a:off x="5195700" y="2111563"/>
              <a:ext cx="2119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Mental Health</a:t>
              </a:r>
              <a:endParaRPr sz="1100">
                <a:solidFill>
                  <a:srgbClr val="000000"/>
                </a:solidFill>
                <a:latin typeface="Public Sans SemiBold"/>
                <a:ea typeface="Public Sans SemiBold"/>
                <a:cs typeface="Public Sans SemiBold"/>
                <a:sym typeface="Public Sans SemiBold"/>
              </a:endParaRPr>
            </a:p>
          </p:txBody>
        </p:sp>
        <p:sp>
          <p:nvSpPr>
            <p:cNvPr id="392" name="Google Shape;392;p40"/>
            <p:cNvSpPr txBox="1"/>
            <p:nvPr/>
          </p:nvSpPr>
          <p:spPr>
            <a:xfrm>
              <a:off x="7314900" y="4129925"/>
              <a:ext cx="1608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Digital Frontier Technologies for Health</a:t>
              </a:r>
              <a:endParaRPr sz="1100">
                <a:solidFill>
                  <a:srgbClr val="000000"/>
                </a:solidFill>
                <a:latin typeface="Public Sans SemiBold"/>
                <a:ea typeface="Public Sans SemiBold"/>
                <a:cs typeface="Public Sans SemiBold"/>
                <a:sym typeface="Public Sans SemiBold"/>
              </a:endParaRPr>
            </a:p>
          </p:txBody>
        </p:sp>
        <p:sp>
          <p:nvSpPr>
            <p:cNvPr id="393" name="Google Shape;393;p40"/>
            <p:cNvSpPr txBox="1"/>
            <p:nvPr/>
          </p:nvSpPr>
          <p:spPr>
            <a:xfrm>
              <a:off x="3789275" y="4130075"/>
              <a:ext cx="1565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OMIC Technologies for health</a:t>
              </a:r>
              <a:endParaRPr sz="1100">
                <a:solidFill>
                  <a:srgbClr val="000000"/>
                </a:solidFill>
                <a:latin typeface="Public Sans SemiBold"/>
                <a:ea typeface="Public Sans SemiBold"/>
                <a:cs typeface="Public Sans SemiBold"/>
                <a:sym typeface="Public Sans SemiBold"/>
              </a:endParaRPr>
            </a:p>
          </p:txBody>
        </p:sp>
        <p:sp>
          <p:nvSpPr>
            <p:cNvPr id="394" name="Google Shape;394;p40"/>
            <p:cNvSpPr txBox="1"/>
            <p:nvPr/>
          </p:nvSpPr>
          <p:spPr>
            <a:xfrm>
              <a:off x="6940538" y="2111563"/>
              <a:ext cx="2119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Functional Foods</a:t>
              </a:r>
              <a:endParaRPr sz="1100">
                <a:solidFill>
                  <a:srgbClr val="000000"/>
                </a:solidFill>
                <a:latin typeface="Public Sans SemiBold"/>
                <a:ea typeface="Public Sans SemiBold"/>
                <a:cs typeface="Public Sans SemiBold"/>
                <a:sym typeface="Public Sans SemiBold"/>
              </a:endParaRPr>
            </a:p>
          </p:txBody>
        </p:sp>
        <p:sp>
          <p:nvSpPr>
            <p:cNvPr id="395" name="Google Shape;395;p40"/>
            <p:cNvSpPr txBox="1"/>
            <p:nvPr/>
          </p:nvSpPr>
          <p:spPr>
            <a:xfrm>
              <a:off x="5233838" y="4130075"/>
              <a:ext cx="2119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Public Sans SemiBold"/>
                  <a:ea typeface="Public Sans SemiBold"/>
                  <a:cs typeface="Public Sans SemiBold"/>
                  <a:sym typeface="Public Sans SemiBold"/>
                </a:rPr>
                <a:t>Biomedical Devices Engineering for Health</a:t>
              </a:r>
              <a:endParaRPr sz="1100">
                <a:solidFill>
                  <a:srgbClr val="000000"/>
                </a:solidFill>
                <a:latin typeface="Public Sans SemiBold"/>
                <a:ea typeface="Public Sans SemiBold"/>
                <a:cs typeface="Public Sans SemiBold"/>
                <a:sym typeface="Public Sans SemiBold"/>
              </a:endParaRPr>
            </a:p>
          </p:txBody>
        </p:sp>
      </p:grpSp>
      <p:pic>
        <p:nvPicPr>
          <p:cNvPr id="396" name="Google Shape;396;p40"/>
          <p:cNvPicPr preferRelativeResize="0"/>
          <p:nvPr/>
        </p:nvPicPr>
        <p:blipFill>
          <a:blip r:embed="rId13">
            <a:alphaModFix/>
          </a:blip>
          <a:stretch>
            <a:fillRect/>
          </a:stretch>
        </p:blipFill>
        <p:spPr>
          <a:xfrm>
            <a:off x="7343200" y="3138974"/>
            <a:ext cx="1251350" cy="952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grpSp>
        <p:nvGrpSpPr>
          <p:cNvPr id="401" name="Google Shape;401;p41"/>
          <p:cNvGrpSpPr/>
          <p:nvPr/>
        </p:nvGrpSpPr>
        <p:grpSpPr>
          <a:xfrm>
            <a:off x="300055" y="209230"/>
            <a:ext cx="2160303" cy="338715"/>
            <a:chOff x="147650" y="133025"/>
            <a:chExt cx="2749527" cy="431100"/>
          </a:xfrm>
        </p:grpSpPr>
        <p:pic>
          <p:nvPicPr>
            <p:cNvPr id="402" name="Google Shape;402;p41"/>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403" name="Google Shape;403;p41"/>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404" name="Google Shape;404;p41"/>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04</a:t>
            </a:r>
            <a:endParaRPr sz="1000">
              <a:latin typeface="Proxima Nova"/>
              <a:ea typeface="Proxima Nova"/>
              <a:cs typeface="Proxima Nova"/>
              <a:sym typeface="Proxima Nova"/>
            </a:endParaRPr>
          </a:p>
        </p:txBody>
      </p:sp>
      <p:sp>
        <p:nvSpPr>
          <p:cNvPr id="405" name="Google Shape;405;p41"/>
          <p:cNvSpPr txBox="1"/>
          <p:nvPr/>
        </p:nvSpPr>
        <p:spPr>
          <a:xfrm>
            <a:off x="4940275" y="1800325"/>
            <a:ext cx="3653100" cy="278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The PCHRD R&amp;D Program Information, Communication and Technology for Health (ICT for Health) has been expanded to the Digital and Frontier Health Technologies Program (Digital Health Program). </a:t>
            </a:r>
            <a:endParaRPr sz="13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3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It aims to contribute to the attainment of an efficient, equitable, and affordable healthcare system and patient management of R&amp;D-based innovative healthcare interventions that makes use of artificial intelligence and taps on emerging fields of information and communication technologies in digital health.</a:t>
            </a:r>
            <a:endParaRPr sz="1300">
              <a:solidFill>
                <a:schemeClr val="dk1"/>
              </a:solidFill>
              <a:latin typeface="Proxima Nova"/>
              <a:ea typeface="Proxima Nova"/>
              <a:cs typeface="Proxima Nova"/>
              <a:sym typeface="Proxima Nova"/>
            </a:endParaRPr>
          </a:p>
        </p:txBody>
      </p:sp>
      <p:grpSp>
        <p:nvGrpSpPr>
          <p:cNvPr id="406" name="Google Shape;406;p41"/>
          <p:cNvGrpSpPr/>
          <p:nvPr/>
        </p:nvGrpSpPr>
        <p:grpSpPr>
          <a:xfrm>
            <a:off x="5023215" y="1149600"/>
            <a:ext cx="3257477" cy="431100"/>
            <a:chOff x="505650" y="2015550"/>
            <a:chExt cx="2559300" cy="431100"/>
          </a:xfrm>
        </p:grpSpPr>
        <p:sp>
          <p:nvSpPr>
            <p:cNvPr id="407" name="Google Shape;407;p41"/>
            <p:cNvSpPr/>
            <p:nvPr/>
          </p:nvSpPr>
          <p:spPr>
            <a:xfrm>
              <a:off x="505650" y="2024400"/>
              <a:ext cx="2559300" cy="413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1"/>
            <p:cNvSpPr txBox="1"/>
            <p:nvPr/>
          </p:nvSpPr>
          <p:spPr>
            <a:xfrm>
              <a:off x="634650" y="2015550"/>
              <a:ext cx="2301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Proxima Nova"/>
                  <a:ea typeface="Proxima Nova"/>
                  <a:cs typeface="Proxima Nova"/>
                  <a:sym typeface="Proxima Nova"/>
                </a:rPr>
                <a:t>Digital Health Program</a:t>
              </a:r>
              <a:endParaRPr sz="1600">
                <a:solidFill>
                  <a:schemeClr val="lt1"/>
                </a:solidFill>
                <a:latin typeface="Proxima Nova"/>
                <a:ea typeface="Proxima Nova"/>
                <a:cs typeface="Proxima Nova"/>
                <a:sym typeface="Proxima Nova"/>
              </a:endParaRPr>
            </a:p>
          </p:txBody>
        </p:sp>
      </p:grpSp>
      <p:cxnSp>
        <p:nvCxnSpPr>
          <p:cNvPr id="409" name="Google Shape;409;p41"/>
          <p:cNvCxnSpPr/>
          <p:nvPr/>
        </p:nvCxnSpPr>
        <p:spPr>
          <a:xfrm flipH="1">
            <a:off x="4334650" y="1032900"/>
            <a:ext cx="12300" cy="3184200"/>
          </a:xfrm>
          <a:prstGeom prst="straightConnector1">
            <a:avLst/>
          </a:prstGeom>
          <a:noFill/>
          <a:ln cap="flat" cmpd="sng" w="9525">
            <a:solidFill>
              <a:schemeClr val="dk2"/>
            </a:solidFill>
            <a:prstDash val="solid"/>
            <a:round/>
            <a:headEnd len="med" w="med" type="none"/>
            <a:tailEnd len="med" w="med" type="none"/>
          </a:ln>
        </p:spPr>
      </p:cxnSp>
      <p:sp>
        <p:nvSpPr>
          <p:cNvPr id="410" name="Google Shape;410;p41"/>
          <p:cNvSpPr txBox="1"/>
          <p:nvPr/>
        </p:nvSpPr>
        <p:spPr>
          <a:xfrm>
            <a:off x="1194938" y="3419150"/>
            <a:ext cx="21603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000000"/>
                </a:solidFill>
                <a:latin typeface="Public Sans SemiBold"/>
                <a:ea typeface="Public Sans SemiBold"/>
                <a:cs typeface="Public Sans SemiBold"/>
                <a:sym typeface="Public Sans SemiBold"/>
              </a:rPr>
              <a:t>Digital Frontier Technologies for Health</a:t>
            </a:r>
            <a:endParaRPr sz="1700">
              <a:solidFill>
                <a:srgbClr val="000000"/>
              </a:solidFill>
              <a:latin typeface="Public Sans SemiBold"/>
              <a:ea typeface="Public Sans SemiBold"/>
              <a:cs typeface="Public Sans SemiBold"/>
              <a:sym typeface="Public Sans SemiBold"/>
            </a:endParaRPr>
          </a:p>
        </p:txBody>
      </p:sp>
      <p:pic>
        <p:nvPicPr>
          <p:cNvPr id="411" name="Google Shape;411;p41"/>
          <p:cNvPicPr preferRelativeResize="0"/>
          <p:nvPr/>
        </p:nvPicPr>
        <p:blipFill>
          <a:blip r:embed="rId5">
            <a:alphaModFix/>
          </a:blip>
          <a:stretch>
            <a:fillRect/>
          </a:stretch>
        </p:blipFill>
        <p:spPr>
          <a:xfrm>
            <a:off x="827250" y="1149600"/>
            <a:ext cx="2770075" cy="2109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grpSp>
        <p:nvGrpSpPr>
          <p:cNvPr id="416" name="Google Shape;416;p42"/>
          <p:cNvGrpSpPr/>
          <p:nvPr/>
        </p:nvGrpSpPr>
        <p:grpSpPr>
          <a:xfrm>
            <a:off x="300055" y="209230"/>
            <a:ext cx="2160303" cy="338715"/>
            <a:chOff x="147650" y="133025"/>
            <a:chExt cx="2749527" cy="431100"/>
          </a:xfrm>
        </p:grpSpPr>
        <p:pic>
          <p:nvPicPr>
            <p:cNvPr id="417" name="Google Shape;417;p42"/>
            <p:cNvPicPr preferRelativeResize="0"/>
            <p:nvPr/>
          </p:nvPicPr>
          <p:blipFill>
            <a:blip r:embed="rId3">
              <a:alphaModFix/>
            </a:blip>
            <a:stretch>
              <a:fillRect/>
            </a:stretch>
          </p:blipFill>
          <p:spPr>
            <a:xfrm>
              <a:off x="147650" y="133025"/>
              <a:ext cx="429811" cy="431100"/>
            </a:xfrm>
            <a:prstGeom prst="rect">
              <a:avLst/>
            </a:prstGeom>
            <a:noFill/>
            <a:ln>
              <a:noFill/>
            </a:ln>
          </p:spPr>
        </p:pic>
        <p:pic>
          <p:nvPicPr>
            <p:cNvPr id="418" name="Google Shape;418;p42"/>
            <p:cNvPicPr preferRelativeResize="0"/>
            <p:nvPr/>
          </p:nvPicPr>
          <p:blipFill>
            <a:blip r:embed="rId4">
              <a:alphaModFix/>
            </a:blip>
            <a:stretch>
              <a:fillRect/>
            </a:stretch>
          </p:blipFill>
          <p:spPr>
            <a:xfrm>
              <a:off x="472575" y="221312"/>
              <a:ext cx="2424602" cy="254534"/>
            </a:xfrm>
            <a:prstGeom prst="rect">
              <a:avLst/>
            </a:prstGeom>
            <a:noFill/>
            <a:ln>
              <a:noFill/>
            </a:ln>
          </p:spPr>
        </p:pic>
      </p:grpSp>
      <p:sp>
        <p:nvSpPr>
          <p:cNvPr id="419" name="Google Shape;419;p42"/>
          <p:cNvSpPr txBox="1"/>
          <p:nvPr/>
        </p:nvSpPr>
        <p:spPr>
          <a:xfrm>
            <a:off x="8593375" y="4722675"/>
            <a:ext cx="38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Proxima Nova"/>
                <a:ea typeface="Proxima Nova"/>
                <a:cs typeface="Proxima Nova"/>
                <a:sym typeface="Proxima Nova"/>
              </a:rPr>
              <a:t>05</a:t>
            </a:r>
            <a:endParaRPr sz="1000">
              <a:latin typeface="Proxima Nova"/>
              <a:ea typeface="Proxima Nova"/>
              <a:cs typeface="Proxima Nova"/>
              <a:sym typeface="Proxima Nova"/>
            </a:endParaRPr>
          </a:p>
        </p:txBody>
      </p:sp>
      <p:sp>
        <p:nvSpPr>
          <p:cNvPr id="420" name="Google Shape;420;p42"/>
          <p:cNvSpPr txBox="1"/>
          <p:nvPr/>
        </p:nvSpPr>
        <p:spPr>
          <a:xfrm>
            <a:off x="460354" y="1060025"/>
            <a:ext cx="8223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dk1"/>
                </a:solidFill>
                <a:latin typeface="Proxima Nova"/>
                <a:ea typeface="Proxima Nova"/>
                <a:cs typeface="Proxima Nova"/>
                <a:sym typeface="Proxima Nova"/>
              </a:rPr>
              <a:t>Research Priority Areas</a:t>
            </a:r>
            <a:endParaRPr b="1" sz="2100">
              <a:solidFill>
                <a:schemeClr val="dk1"/>
              </a:solidFill>
              <a:latin typeface="Proxima Nova"/>
              <a:ea typeface="Proxima Nova"/>
              <a:cs typeface="Proxima Nova"/>
              <a:sym typeface="Proxima Nova"/>
            </a:endParaRPr>
          </a:p>
        </p:txBody>
      </p:sp>
      <p:cxnSp>
        <p:nvCxnSpPr>
          <p:cNvPr id="421" name="Google Shape;421;p42"/>
          <p:cNvCxnSpPr/>
          <p:nvPr/>
        </p:nvCxnSpPr>
        <p:spPr>
          <a:xfrm>
            <a:off x="350700" y="1739100"/>
            <a:ext cx="8442600" cy="0"/>
          </a:xfrm>
          <a:prstGeom prst="straightConnector1">
            <a:avLst/>
          </a:prstGeom>
          <a:noFill/>
          <a:ln cap="flat" cmpd="sng" w="9525">
            <a:solidFill>
              <a:schemeClr val="dk2"/>
            </a:solidFill>
            <a:prstDash val="solid"/>
            <a:round/>
            <a:headEnd len="med" w="med" type="none"/>
            <a:tailEnd len="med" w="med" type="none"/>
          </a:ln>
        </p:spPr>
      </p:cxnSp>
      <p:sp>
        <p:nvSpPr>
          <p:cNvPr id="422" name="Google Shape;422;p42"/>
          <p:cNvSpPr/>
          <p:nvPr/>
        </p:nvSpPr>
        <p:spPr>
          <a:xfrm>
            <a:off x="649875" y="2054825"/>
            <a:ext cx="3489000" cy="23688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2"/>
          <p:cNvSpPr/>
          <p:nvPr/>
        </p:nvSpPr>
        <p:spPr>
          <a:xfrm>
            <a:off x="4572000" y="2054825"/>
            <a:ext cx="4026600" cy="2462400"/>
          </a:xfrm>
          <a:prstGeom prst="roundRect">
            <a:avLst>
              <a:gd fmla="val 16667" name="adj"/>
            </a:avLst>
          </a:prstGeom>
          <a:solidFill>
            <a:srgbClr val="006B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2"/>
          <p:cNvSpPr txBox="1"/>
          <p:nvPr/>
        </p:nvSpPr>
        <p:spPr>
          <a:xfrm>
            <a:off x="1470276" y="2132175"/>
            <a:ext cx="25722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accent6"/>
                </a:solidFill>
                <a:latin typeface="Proxima Nova"/>
                <a:ea typeface="Proxima Nova"/>
                <a:cs typeface="Proxima Nova"/>
                <a:sym typeface="Proxima Nova"/>
              </a:rPr>
              <a:t>Digital Health </a:t>
            </a:r>
            <a:r>
              <a:rPr lang="en" sz="1300">
                <a:solidFill>
                  <a:schemeClr val="lt1"/>
                </a:solidFill>
                <a:latin typeface="Proxima Nova"/>
                <a:ea typeface="Proxima Nova"/>
                <a:cs typeface="Proxima Nova"/>
                <a:sym typeface="Proxima Nova"/>
              </a:rPr>
              <a:t>refers to innovations and technologies that makes use of connectivity and interoperability platforms and softwares which can be used in healthcare interventions to prevent and/or manage diseases and other health risks, promote wellness, and improve overall quality of life. </a:t>
            </a:r>
            <a:endParaRPr sz="1300">
              <a:solidFill>
                <a:schemeClr val="lt1"/>
              </a:solidFill>
              <a:latin typeface="Proxima Nova"/>
              <a:ea typeface="Proxima Nova"/>
              <a:cs typeface="Proxima Nova"/>
              <a:sym typeface="Proxima Nova"/>
            </a:endParaRPr>
          </a:p>
        </p:txBody>
      </p:sp>
      <p:sp>
        <p:nvSpPr>
          <p:cNvPr id="425" name="Google Shape;425;p42"/>
          <p:cNvSpPr txBox="1"/>
          <p:nvPr/>
        </p:nvSpPr>
        <p:spPr>
          <a:xfrm>
            <a:off x="5406213" y="2132175"/>
            <a:ext cx="29757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accent6"/>
                </a:solidFill>
                <a:latin typeface="Proxima Nova"/>
                <a:ea typeface="Proxima Nova"/>
                <a:cs typeface="Proxima Nova"/>
                <a:sym typeface="Proxima Nova"/>
              </a:rPr>
              <a:t>Frontier Health Technologies</a:t>
            </a:r>
            <a:r>
              <a:rPr lang="en" sz="1300">
                <a:solidFill>
                  <a:schemeClr val="lt1"/>
                </a:solidFill>
                <a:latin typeface="Proxima Nova"/>
                <a:ea typeface="Proxima Nova"/>
                <a:cs typeface="Proxima Nova"/>
                <a:sym typeface="Proxima Nova"/>
              </a:rPr>
              <a:t>, on a broader scope, refers to advanced and revolutionary solutions and innovations which makes use of artificial intelligence, big data, machine/deep learning, and other elements of the 4th Industrial Revolution to develop a technology-driven future for the medical/healthcare sector.</a:t>
            </a:r>
            <a:endParaRPr sz="1300">
              <a:solidFill>
                <a:schemeClr val="lt1"/>
              </a:solidFill>
              <a:latin typeface="Proxima Nova"/>
              <a:ea typeface="Proxima Nova"/>
              <a:cs typeface="Proxima Nova"/>
              <a:sym typeface="Proxima Nova"/>
            </a:endParaRPr>
          </a:p>
        </p:txBody>
      </p:sp>
      <p:sp>
        <p:nvSpPr>
          <p:cNvPr id="426" name="Google Shape;426;p42"/>
          <p:cNvSpPr txBox="1"/>
          <p:nvPr/>
        </p:nvSpPr>
        <p:spPr>
          <a:xfrm>
            <a:off x="935965" y="2458925"/>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1</a:t>
            </a:r>
            <a:endParaRPr b="1" sz="5000">
              <a:solidFill>
                <a:schemeClr val="lt1"/>
              </a:solidFill>
              <a:latin typeface="Proxima Nova"/>
              <a:ea typeface="Proxima Nova"/>
              <a:cs typeface="Proxima Nova"/>
              <a:sym typeface="Proxima Nova"/>
            </a:endParaRPr>
          </a:p>
        </p:txBody>
      </p:sp>
      <p:sp>
        <p:nvSpPr>
          <p:cNvPr id="427" name="Google Shape;427;p42"/>
          <p:cNvSpPr txBox="1"/>
          <p:nvPr/>
        </p:nvSpPr>
        <p:spPr>
          <a:xfrm>
            <a:off x="4871915" y="2458925"/>
            <a:ext cx="534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2</a:t>
            </a:r>
            <a:endParaRPr b="1" sz="5000">
              <a:solidFill>
                <a:schemeClr val="lt1"/>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