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541" r:id="rId3"/>
    <p:sldId id="568" r:id="rId4"/>
    <p:sldId id="546" r:id="rId5"/>
    <p:sldId id="564" r:id="rId6"/>
    <p:sldId id="563" r:id="rId7"/>
    <p:sldId id="571" r:id="rId8"/>
    <p:sldId id="298" r:id="rId9"/>
    <p:sldId id="296" r:id="rId10"/>
    <p:sldId id="274" r:id="rId11"/>
    <p:sldId id="576" r:id="rId12"/>
    <p:sldId id="584" r:id="rId13"/>
    <p:sldId id="572" r:id="rId14"/>
    <p:sldId id="558" r:id="rId15"/>
    <p:sldId id="575" r:id="rId16"/>
    <p:sldId id="577" r:id="rId17"/>
    <p:sldId id="260" r:id="rId18"/>
    <p:sldId id="261" r:id="rId19"/>
    <p:sldId id="276" r:id="rId20"/>
    <p:sldId id="275" r:id="rId21"/>
    <p:sldId id="283" r:id="rId22"/>
    <p:sldId id="582" r:id="rId23"/>
    <p:sldId id="293" r:id="rId24"/>
    <p:sldId id="561" r:id="rId25"/>
    <p:sldId id="44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nIzB8tqy1yHRJ7fVDtIzuN0w3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214"/>
    <a:srgbClr val="03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80121" autoAdjust="0"/>
  </p:normalViewPr>
  <p:slideViewPr>
    <p:cSldViewPr snapToGrid="0">
      <p:cViewPr>
        <p:scale>
          <a:sx n="60" d="100"/>
          <a:sy n="60" d="100"/>
        </p:scale>
        <p:origin x="1476" y="-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3943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ceHolder 1">
            <a:extLst>
              <a:ext uri="{FF2B5EF4-FFF2-40B4-BE49-F238E27FC236}">
                <a16:creationId xmlns:a16="http://schemas.microsoft.com/office/drawing/2014/main" id="{36505986-F690-4C7B-CAEF-69E5D3FD5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C670ECDA-625F-0959-93C9-71D80B98A43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defRPr/>
            </a:pPr>
            <a:endParaRPr lang="en-US" sz="2000" spc="-1" dirty="0">
              <a:latin typeface="Arial"/>
            </a:endParaRPr>
          </a:p>
        </p:txBody>
      </p:sp>
      <p:sp>
        <p:nvSpPr>
          <p:cNvPr id="124" name="PlaceHolder 3">
            <a:extLst>
              <a:ext uri="{FF2B5EF4-FFF2-40B4-BE49-F238E27FC236}">
                <a16:creationId xmlns:a16="http://schemas.microsoft.com/office/drawing/2014/main" id="{14B39A75-2FE3-E0A1-DAAE-6CD0C25F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D59CB58B-36EE-4CCB-A3A4-DAC76F9D9807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1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1">
            <a:extLst>
              <a:ext uri="{FF2B5EF4-FFF2-40B4-BE49-F238E27FC236}">
                <a16:creationId xmlns:a16="http://schemas.microsoft.com/office/drawing/2014/main" id="{4FCA32FD-9C35-1EB0-A73C-61850403E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6" name="PlaceHolder 2">
            <a:extLst>
              <a:ext uri="{FF2B5EF4-FFF2-40B4-BE49-F238E27FC236}">
                <a16:creationId xmlns:a16="http://schemas.microsoft.com/office/drawing/2014/main" id="{94C5133F-0513-44D5-B901-43AEEC37E41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en-US" spc="-1" dirty="0">
              <a:latin typeface="Arial"/>
            </a:endParaRPr>
          </a:p>
        </p:txBody>
      </p:sp>
      <p:sp>
        <p:nvSpPr>
          <p:cNvPr id="127" name="PlaceHolder 3">
            <a:extLst>
              <a:ext uri="{FF2B5EF4-FFF2-40B4-BE49-F238E27FC236}">
                <a16:creationId xmlns:a16="http://schemas.microsoft.com/office/drawing/2014/main" id="{E38E3C06-FD75-ABAE-23A6-D1499EADE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8B179117-6CD8-48F0-884C-82E8A35699B3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17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ceHolder 1">
            <a:extLst>
              <a:ext uri="{FF2B5EF4-FFF2-40B4-BE49-F238E27FC236}">
                <a16:creationId xmlns:a16="http://schemas.microsoft.com/office/drawing/2014/main" id="{AF974427-1310-D8C0-610D-B866756E7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6" name="PlaceHolder 2">
            <a:extLst>
              <a:ext uri="{FF2B5EF4-FFF2-40B4-BE49-F238E27FC236}">
                <a16:creationId xmlns:a16="http://schemas.microsoft.com/office/drawing/2014/main" id="{3F05CEE7-A9CC-7633-FD9D-731FFB53488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en-US" spc="-1" dirty="0">
              <a:latin typeface="Arial"/>
            </a:endParaRPr>
          </a:p>
        </p:txBody>
      </p:sp>
      <p:sp>
        <p:nvSpPr>
          <p:cNvPr id="127" name="PlaceHolder 3">
            <a:extLst>
              <a:ext uri="{FF2B5EF4-FFF2-40B4-BE49-F238E27FC236}">
                <a16:creationId xmlns:a16="http://schemas.microsoft.com/office/drawing/2014/main" id="{520AE060-77AA-70D5-0AFA-6924E2FDF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2EEA1642-2284-42B4-9891-48B3717A922A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18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ceHolder 1">
            <a:extLst>
              <a:ext uri="{FF2B5EF4-FFF2-40B4-BE49-F238E27FC236}">
                <a16:creationId xmlns:a16="http://schemas.microsoft.com/office/drawing/2014/main" id="{CDDBB791-4B00-8685-F4D0-7C9720500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6" name="PlaceHolder 2">
            <a:extLst>
              <a:ext uri="{FF2B5EF4-FFF2-40B4-BE49-F238E27FC236}">
                <a16:creationId xmlns:a16="http://schemas.microsoft.com/office/drawing/2014/main" id="{6C554F8D-9476-ABEE-CE84-C4259BBA650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en-US" spc="-1" dirty="0">
              <a:latin typeface="Arial"/>
            </a:endParaRPr>
          </a:p>
        </p:txBody>
      </p:sp>
      <p:sp>
        <p:nvSpPr>
          <p:cNvPr id="127" name="PlaceHolder 3">
            <a:extLst>
              <a:ext uri="{FF2B5EF4-FFF2-40B4-BE49-F238E27FC236}">
                <a16:creationId xmlns:a16="http://schemas.microsoft.com/office/drawing/2014/main" id="{3A8948F7-DDB4-1525-8521-CF9003315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4F9F1C65-A52D-459A-9773-418473A4343F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19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">
            <a:extLst>
              <a:ext uri="{FF2B5EF4-FFF2-40B4-BE49-F238E27FC236}">
                <a16:creationId xmlns:a16="http://schemas.microsoft.com/office/drawing/2014/main" id="{2BC4F8BA-E6C9-9A2B-8BB0-3FBC852E5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3" name="PlaceHolder 2">
            <a:extLst>
              <a:ext uri="{FF2B5EF4-FFF2-40B4-BE49-F238E27FC236}">
                <a16:creationId xmlns:a16="http://schemas.microsoft.com/office/drawing/2014/main" id="{8CE7CEED-F719-46AE-7B0B-327C0CCFA21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defRPr/>
            </a:pPr>
            <a:endParaRPr lang="en-US" sz="2000" spc="-1" dirty="0">
              <a:latin typeface="Arial"/>
            </a:endParaRPr>
          </a:p>
        </p:txBody>
      </p:sp>
      <p:sp>
        <p:nvSpPr>
          <p:cNvPr id="124" name="PlaceHolder 3">
            <a:extLst>
              <a:ext uri="{FF2B5EF4-FFF2-40B4-BE49-F238E27FC236}">
                <a16:creationId xmlns:a16="http://schemas.microsoft.com/office/drawing/2014/main" id="{A59D7F2B-26EB-C3B3-466A-7E6E1BA4D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548C4D21-63A5-462F-A014-B88AD9D9570E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20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E4D675ED-F8CE-F385-20BF-F511BB345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A1C9382-15E7-9488-18C9-4FBC431FF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E97C080-3CD8-CEBD-C1D0-5055AF1D5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042972-442F-4E6D-AA5F-75A6F3B651E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E12D6A4-AFD3-267A-EF8B-39667C5B14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8D3901F-9D80-45E9-C6BD-CD1DB63B1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5419000-9275-A323-0FB7-CD8654615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4AC72A-1AC1-4DFF-9337-687A0F667A4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F6F1FEF-B9B7-91D6-4A75-EFA18CD33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9F663DC-F4CA-01C4-011F-3448BC140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28BFE11-81CD-DA3E-3193-90DC932D7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AD770A-D601-4F98-8CE1-404170F4842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53343DB-7BCC-5AA3-F469-1FE6B1FBE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017BA0B-AA1C-AE07-4880-34A6A1B56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32C5107-5B78-260F-F73B-58A72F7041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CAF756-086A-4E9D-BE5F-B1EDE1D798C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81D4062-670A-418E-E360-E75AB9BAD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2ACFCD2-410C-FE9B-9F24-0994128DC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B9ED834-8668-8A4D-DE65-7B2C7B6AE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B4F5D01-156E-4F4F-A5B6-CEA778F838A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CA70226-81EF-1C3E-D557-3FF156DEC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1833EB2-D9FF-F9CF-9BDD-CDFEBE945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A264D23-4BFA-0749-9D5A-220108D04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D415931-4D53-4A49-950D-0D334041DA2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37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CD390EF-5B21-7D68-02E2-B96C5F505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23AE2DA-F1BB-443D-8829-D67C2AFF4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5BBDB40-3839-B2EE-EC64-49757394E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C32DF17-C6C5-47B7-9AEA-5BC76FD0321F}" type="slidenum">
              <a:rPr lang="en-PH" altLang="en-US" smtClean="0"/>
              <a:pPr/>
              <a:t>9</a:t>
            </a:fld>
            <a:endParaRPr lang="en-PH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C830A63-ADF1-8AA6-0AA3-0333AD989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A28C63E-D1B9-3597-BF38-D14035451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928378F-8168-7D28-167C-05A8C417D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567A42-D770-49C9-8687-1D535EBF31D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ceHolder 1">
            <a:extLst>
              <a:ext uri="{FF2B5EF4-FFF2-40B4-BE49-F238E27FC236}">
                <a16:creationId xmlns:a16="http://schemas.microsoft.com/office/drawing/2014/main" id="{2885221B-CE59-A20A-33BF-2071731F55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6" name="PlaceHolder 2">
            <a:extLst>
              <a:ext uri="{FF2B5EF4-FFF2-40B4-BE49-F238E27FC236}">
                <a16:creationId xmlns:a16="http://schemas.microsoft.com/office/drawing/2014/main" id="{9937A4A6-2BF2-C67F-3CFD-279DB9BDAAE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0563" y="4762500"/>
            <a:ext cx="5507037" cy="4508500"/>
          </a:xfrm>
          <a:ln w="9360"/>
        </p:spPr>
        <p:txBody>
          <a:bodyPr lIns="92160" tIns="46080" rIns="92160" bIns="46080" numCol="1" spcCol="0" anchor="ctr">
            <a:noAutofit/>
          </a:bodyPr>
          <a:lstStyle/>
          <a:p>
            <a:pPr>
              <a:tabLst>
                <a:tab pos="0" algn="l"/>
              </a:tabLst>
              <a:defRPr/>
            </a:pPr>
            <a:endParaRPr lang="en-US" spc="-1" dirty="0">
              <a:latin typeface="Arial"/>
            </a:endParaRPr>
          </a:p>
        </p:txBody>
      </p:sp>
      <p:sp>
        <p:nvSpPr>
          <p:cNvPr id="127" name="PlaceHolder 3">
            <a:extLst>
              <a:ext uri="{FF2B5EF4-FFF2-40B4-BE49-F238E27FC236}">
                <a16:creationId xmlns:a16="http://schemas.microsoft.com/office/drawing/2014/main" id="{709B6FBB-F9CF-D1CB-0B2B-E3899978B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8650"/>
            <a:ext cx="2986087" cy="501650"/>
          </a:xfrm>
          <a:ln w="9360"/>
        </p:spPr>
        <p:txBody>
          <a:bodyPr lIns="92160" tIns="46080" rIns="92160" bIns="46080" spcCol="0">
            <a:noAutofit/>
          </a:bodyPr>
          <a:lstStyle/>
          <a:p>
            <a:pPr>
              <a:defRPr/>
            </a:pPr>
            <a:fld id="{CE24949A-0C14-4AD6-AEBC-CEE33A8F03E6}" type="slidenum">
              <a:rPr lang="en-US" spc="-1">
                <a:solidFill>
                  <a:srgbClr val="000000"/>
                </a:solidFill>
                <a:latin typeface="Arial"/>
                <a:ea typeface="MS PGothic"/>
              </a:rPr>
              <a:pPr>
                <a:defRPr/>
              </a:pPr>
              <a:t>16</a:t>
            </a:fld>
            <a:endParaRPr lang="en-US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3EFAF-7C08-CB79-602B-2E665BDF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7B6D97-A97B-4233-8C6C-B0BF14541AE8}" type="datetimeFigureOut">
              <a:rPr lang="en-US" altLang="en-US"/>
              <a:pPr>
                <a:defRPr/>
              </a:pPr>
              <a:t>8/22/2023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074B-602E-0A20-FA1D-8BAC6EBA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233C-E9A8-F138-86F0-1DA63EE5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4C8CB51-18C5-43C1-8EEB-A800EDB8F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3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4660E-E796-1613-5661-5073D12D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D778-8538-48EA-8036-DDC32B2A9734}" type="datetimeFigureOut">
              <a:rPr lang="en-US" altLang="en-US"/>
              <a:pPr>
                <a:defRPr/>
              </a:pPr>
              <a:t>8/22/2023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00E8D-FED0-A808-94CC-CD7028E6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8EF0-3148-3FAF-A1FC-412E0E49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C1CA0F6-C278-45DC-8A25-3B27F7A82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03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4815605"/>
            <a:ext cx="7397086" cy="327564"/>
          </a:xfrm>
          <a:prstGeom prst="rect">
            <a:avLst/>
          </a:prstGeom>
          <a:gradFill>
            <a:gsLst>
              <a:gs pos="0">
                <a:srgbClr val="FFF214"/>
              </a:gs>
              <a:gs pos="63000">
                <a:srgbClr val="03AA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5226" y="4847254"/>
            <a:ext cx="4762430" cy="230187"/>
            <a:chOff x="105226" y="4847254"/>
            <a:chExt cx="4762430" cy="230187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566130" y="4877419"/>
              <a:ext cx="925086" cy="198438"/>
              <a:chOff x="1566130" y="4877419"/>
              <a:chExt cx="925086" cy="198438"/>
            </a:xfrm>
          </p:grpSpPr>
          <p:pic>
            <p:nvPicPr>
              <p:cNvPr id="9" name="Google Shape;9;p2" descr="facebook-app-logo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566130" y="4913328"/>
                <a:ext cx="123975" cy="12364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oogle Shape;10;p2"/>
              <p:cNvSpPr txBox="1"/>
              <p:nvPr/>
            </p:nvSpPr>
            <p:spPr>
              <a:xfrm>
                <a:off x="1624441" y="4877419"/>
                <a:ext cx="866775" cy="198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 dirty="0" err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PhilHealthOfficial</a:t>
                </a:r>
                <a:endParaRPr dirty="0"/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2509526" y="4877416"/>
              <a:ext cx="826217" cy="198438"/>
              <a:chOff x="2531751" y="4877416"/>
              <a:chExt cx="826217" cy="198438"/>
            </a:xfrm>
          </p:grpSpPr>
          <p:pic>
            <p:nvPicPr>
              <p:cNvPr id="12" name="Google Shape;12;p2" descr="twitter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531751" y="4913329"/>
                <a:ext cx="127156" cy="1268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Google Shape;13;p2"/>
              <p:cNvSpPr txBox="1"/>
              <p:nvPr/>
            </p:nvSpPr>
            <p:spPr>
              <a:xfrm>
                <a:off x="2583268" y="4877416"/>
                <a:ext cx="774700" cy="198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 dirty="0" err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teamphilhealth</a:t>
                </a:r>
                <a:endParaRPr dirty="0"/>
              </a:p>
            </p:txBody>
          </p:sp>
        </p:grpSp>
        <p:sp>
          <p:nvSpPr>
            <p:cNvPr id="14" name="Google Shape;14;p2"/>
            <p:cNvSpPr txBox="1"/>
            <p:nvPr/>
          </p:nvSpPr>
          <p:spPr>
            <a:xfrm>
              <a:off x="105226" y="4847254"/>
              <a:ext cx="1428750" cy="230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www.philhealth.gov.ph</a:t>
              </a: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3354859" y="4877416"/>
              <a:ext cx="1512797" cy="198438"/>
              <a:chOff x="3127433" y="4822601"/>
              <a:chExt cx="1512981" cy="198994"/>
            </a:xfrm>
          </p:grpSpPr>
          <p:pic>
            <p:nvPicPr>
              <p:cNvPr id="16" name="Google Shape;16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127433" y="4864981"/>
                <a:ext cx="123990" cy="1239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17;p2"/>
              <p:cNvSpPr txBox="1"/>
              <p:nvPr/>
            </p:nvSpPr>
            <p:spPr>
              <a:xfrm>
                <a:off x="3198789" y="4822601"/>
                <a:ext cx="1441625" cy="198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700"/>
                  <a:buFont typeface="Arial"/>
                  <a:buNone/>
                </a:pPr>
                <a:r>
                  <a:rPr lang="en-US" sz="700" b="0" i="0" u="none" strike="noStrike" cap="none" dirty="0" err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actioncenter@philhealth.gov.ph</a:t>
                </a:r>
                <a:endParaRPr dirty="0"/>
              </a:p>
            </p:txBody>
          </p:sp>
        </p:grpSp>
      </p:grpSp>
      <p:pic>
        <p:nvPicPr>
          <p:cNvPr id="18" name="Google Shape;18;p2"/>
          <p:cNvPicPr preferRelativeResize="0"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90" y="4795133"/>
            <a:ext cx="674562" cy="24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67" y="4641198"/>
            <a:ext cx="462386" cy="4395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">
            <a:extLst>
              <a:ext uri="{FF2B5EF4-FFF2-40B4-BE49-F238E27FC236}">
                <a16:creationId xmlns:a16="http://schemas.microsoft.com/office/drawing/2014/main" id="{E324DAD6-0201-3330-07DA-7A6BDCB5F5CE}"/>
              </a:ext>
            </a:extLst>
          </p:cNvPr>
          <p:cNvSpPr/>
          <p:nvPr/>
        </p:nvSpPr>
        <p:spPr>
          <a:xfrm>
            <a:off x="740004" y="131975"/>
            <a:ext cx="7663992" cy="46151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defRPr/>
            </a:pPr>
            <a:endParaRPr lang="en-US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effectLst/>
                <a:latin typeface="Abadi" panose="020B0604020104020204" pitchFamily="34" charset="0"/>
              </a:rPr>
              <a:t>Implementing HL7 as Part of the National Health Data Repository Framework</a:t>
            </a:r>
            <a:endParaRPr lang="en-US" sz="3600" b="1" spc="-1" dirty="0">
              <a:solidFill>
                <a:srgbClr val="0000CC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2400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2400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2400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spc="-1" dirty="0">
                <a:solidFill>
                  <a:schemeClr val="tx1"/>
                </a:solidFill>
                <a:latin typeface="Abadi" panose="020B0604020104020204" pitchFamily="34" charset="0"/>
                <a:ea typeface="Tahoma" pitchFamily="34" charset="0"/>
                <a:cs typeface="Tahoma" pitchFamily="34" charset="0"/>
              </a:rPr>
              <a:t>Jovita V. Aragona</a:t>
            </a:r>
          </a:p>
          <a:p>
            <a:pPr algn="ctr">
              <a:defRPr/>
            </a:pPr>
            <a:r>
              <a:rPr lang="en-US" sz="1600" spc="-1" dirty="0">
                <a:solidFill>
                  <a:schemeClr val="tx1"/>
                </a:solidFill>
                <a:latin typeface="Abadi" panose="020B0604020104020204" pitchFamily="34" charset="0"/>
                <a:ea typeface="Tahoma" pitchFamily="34" charset="0"/>
                <a:cs typeface="Tahoma" pitchFamily="34" charset="0"/>
              </a:rPr>
              <a:t>Senior Vice President &amp; CIO</a:t>
            </a:r>
          </a:p>
          <a:p>
            <a:pPr algn="ctr">
              <a:defRPr/>
            </a:pPr>
            <a:r>
              <a:rPr lang="en-US" sz="1600" spc="-1" dirty="0">
                <a:solidFill>
                  <a:schemeClr val="tx1"/>
                </a:solidFill>
                <a:latin typeface="Abadi" panose="020B0604020104020204" pitchFamily="34" charset="0"/>
                <a:ea typeface="Tahoma" pitchFamily="34" charset="0"/>
                <a:cs typeface="Tahoma" pitchFamily="34" charset="0"/>
              </a:rPr>
              <a:t>PhilHealth</a:t>
            </a:r>
          </a:p>
          <a:p>
            <a:pPr algn="ctr">
              <a:defRPr/>
            </a:pPr>
            <a:endParaRPr lang="en-US" sz="2400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PH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PH" spc="-1" dirty="0">
                <a:solidFill>
                  <a:schemeClr val="tx1"/>
                </a:solidFill>
                <a:latin typeface="Abadi" panose="020B0604020104020204" pitchFamily="34" charset="0"/>
                <a:ea typeface="Tahoma" pitchFamily="34" charset="0"/>
                <a:cs typeface="Tahoma" pitchFamily="34" charset="0"/>
              </a:rPr>
              <a:t>25 August 2023</a:t>
            </a:r>
            <a:endParaRPr lang="en-US" spc="-1" dirty="0">
              <a:solidFill>
                <a:schemeClr val="tx1"/>
              </a:solidFill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8C5E2B-17B3-307C-9752-F4A35D0716B2}"/>
              </a:ext>
            </a:extLst>
          </p:cNvPr>
          <p:cNvSpPr txBox="1"/>
          <p:nvPr/>
        </p:nvSpPr>
        <p:spPr>
          <a:xfrm>
            <a:off x="190500" y="121079"/>
            <a:ext cx="8763000" cy="451662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PH" sz="2800" b="1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3. What data standards are to be used?</a:t>
            </a:r>
          </a:p>
          <a:p>
            <a:pPr>
              <a:defRPr/>
            </a:pPr>
            <a:endParaRPr lang="en-PH" b="1" dirty="0">
              <a:solidFill>
                <a:srgbClr val="2406BA"/>
              </a:solidFill>
              <a:latin typeface="Abadi" panose="020B0604020104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65113" algn="just">
              <a:defRPr/>
            </a:pPr>
            <a:r>
              <a:rPr lang="en-PH" sz="1800" dirty="0">
                <a:latin typeface="Abadi" panose="020B0604020104020204" pitchFamily="34" charset="0"/>
              </a:rPr>
              <a:t>All health and health-related data that will be submitted and processed through the NHDR shall conform to the standards and rules set forth under this policy, the DOH and  PhilHealth </a:t>
            </a:r>
            <a:r>
              <a:rPr lang="en-PH" sz="1800" dirty="0">
                <a:solidFill>
                  <a:srgbClr val="C00000"/>
                </a:solidFill>
                <a:latin typeface="Abadi" panose="020B0604020104020204" pitchFamily="34" charset="0"/>
              </a:rPr>
              <a:t>Joint Administrative Order # 2021-0002 on the Mandatory Adoption and Use of National Health Data Standards for Interoperability</a:t>
            </a:r>
            <a:r>
              <a:rPr lang="en-PH" sz="1800" dirty="0">
                <a:latin typeface="Abadi" panose="020B0604020104020204" pitchFamily="34" charset="0"/>
              </a:rPr>
              <a:t>, and other subsequent issuances.</a:t>
            </a:r>
          </a:p>
          <a:p>
            <a:pPr marL="265113" algn="just">
              <a:defRPr/>
            </a:pPr>
            <a:endParaRPr lang="en-PH" sz="1550" dirty="0">
              <a:latin typeface="Abadi" panose="020B0604020104020204" pitchFamily="34" charset="0"/>
            </a:endParaRPr>
          </a:p>
          <a:p>
            <a:pPr marL="265113" algn="just">
              <a:defRPr/>
            </a:pPr>
            <a:r>
              <a:rPr lang="en-PH" dirty="0">
                <a:latin typeface="Abadi" panose="020B0604020104020204" pitchFamily="34" charset="0"/>
              </a:rPr>
              <a:t>Examples:</a:t>
            </a:r>
          </a:p>
          <a:p>
            <a:pPr marL="265113" algn="just">
              <a:defRPr/>
            </a:pPr>
            <a:endParaRPr lang="en-PH" dirty="0">
              <a:latin typeface="Abadi" panose="020B0604020104020204" pitchFamily="34" charset="0"/>
            </a:endParaRPr>
          </a:p>
          <a:p>
            <a:pPr marL="608013" indent="-342900" algn="just">
              <a:buFontTx/>
              <a:buAutoNum type="arabicPeriod"/>
              <a:defRPr/>
            </a:pPr>
            <a:r>
              <a:rPr lang="en-PH" dirty="0">
                <a:latin typeface="Abadi" panose="020B0604020104020204" pitchFamily="34" charset="0"/>
              </a:rPr>
              <a:t>Data Contents of Electronic Health Record</a:t>
            </a:r>
          </a:p>
          <a:p>
            <a:pPr marL="608013" indent="-342900" algn="just">
              <a:buFontTx/>
              <a:buAutoNum type="arabicPeriod"/>
              <a:defRPr/>
            </a:pPr>
            <a:r>
              <a:rPr lang="en-PH" dirty="0">
                <a:latin typeface="Abadi" panose="020B0604020104020204" pitchFamily="34" charset="0"/>
              </a:rPr>
              <a:t>Semantic &amp; Syntactical: Diseases = ICD-10; Client Identifier = PhilHealth ID Number; Clinical Health Terminology = SNOMED C; Date and Time = ISO 8601; Drug Classification and Dosing = ATC DDD 2015; Drug Establishment Identifier = DOH-FDA; Geographic Areas = 2015 PSGC; Health Facility Identifier = DOH-NHFR; Medical Imaging &amp; Communication = DICOM 2011; Medical Laboratory Results &amp; Clinical Observations = LOINC 2.36; Medical, Surgical, &amp; Diagnostic Procedures = CPT 2011</a:t>
            </a:r>
          </a:p>
          <a:p>
            <a:pPr marL="608013" indent="-342900" algn="just">
              <a:buFontTx/>
              <a:buAutoNum type="arabicPeriod"/>
              <a:defRPr/>
            </a:pPr>
            <a:r>
              <a:rPr lang="en-PH" dirty="0">
                <a:latin typeface="Abadi" panose="020B0604020104020204" pitchFamily="34" charset="0"/>
              </a:rPr>
              <a:t>Structural and System Standards:  Document Sharing = Cross Enterprise Document Sharing (XDS); Messaging Standards = HL7 FHIR</a:t>
            </a:r>
            <a:endParaRPr lang="en-PH" b="1" dirty="0">
              <a:solidFill>
                <a:srgbClr val="2406BA"/>
              </a:solidFill>
              <a:latin typeface="Abadi" panose="020B0604020104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451121E7-3945-F3B2-0091-BB858D9D3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7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</a:rPr>
              <a:t>Mandatory National Health Data Standards for Interoperability</a:t>
            </a:r>
            <a:endParaRPr lang="en-PH" altLang="en-US" sz="2800" b="1" dirty="0">
              <a:solidFill>
                <a:srgbClr val="C00000"/>
              </a:solidFill>
              <a:latin typeface="Abadi" pitchFamily="34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A65514CB-9107-5375-1C44-AD8008B9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4" y="1121274"/>
            <a:ext cx="85227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000" b="1" dirty="0">
                <a:latin typeface="Abadi" pitchFamily="34" charset="0"/>
              </a:rPr>
              <a:t>DOH &amp; PhilHealth Joint Administrative Order No. 2021-0002</a:t>
            </a:r>
          </a:p>
          <a:p>
            <a:r>
              <a:rPr lang="en-PH" altLang="en-US" sz="2000" b="1" dirty="0">
                <a:solidFill>
                  <a:srgbClr val="FF0000"/>
                </a:solidFill>
                <a:latin typeface="Abadi" pitchFamily="34" charset="0"/>
              </a:rPr>
              <a:t>Mandatory Adoption and Use of National Health Data Standards for Interoperability</a:t>
            </a:r>
          </a:p>
          <a:p>
            <a:r>
              <a:rPr lang="en-PH" altLang="en-US" sz="2000" dirty="0">
                <a:latin typeface="Abadi" pitchFamily="34" charset="0"/>
              </a:rPr>
              <a:t>Dated 21 April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CDE27-825E-7DA9-1371-7360FA31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52" y="2013449"/>
            <a:ext cx="4104014" cy="225518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26630" name="TextBox 10">
            <a:extLst>
              <a:ext uri="{FF2B5EF4-FFF2-40B4-BE49-F238E27FC236}">
                <a16:creationId xmlns:a16="http://schemas.microsoft.com/office/drawing/2014/main" id="{02F7D2B3-2D80-BB61-C91A-8498A17A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8" y="2953781"/>
            <a:ext cx="44767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8937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937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PH" altLang="en-US" sz="1800" dirty="0">
                <a:latin typeface="Abadi" pitchFamily="34" charset="0"/>
              </a:rPr>
              <a:t>Eliminate duplication of data collection.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PH" altLang="en-US" sz="1800" dirty="0">
                <a:latin typeface="Abadi" pitchFamily="34" charset="0"/>
              </a:rPr>
              <a:t>Establish data consistency and improve data quality.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PH" altLang="en-US" sz="1800" dirty="0">
                <a:latin typeface="Abadi" pitchFamily="34" charset="0"/>
              </a:rPr>
              <a:t>Strengthen coordination and good governance between DOH &amp; PhilHealth.</a:t>
            </a:r>
          </a:p>
        </p:txBody>
      </p:sp>
    </p:spTree>
    <p:extLst>
      <p:ext uri="{BB962C8B-B14F-4D97-AF65-F5344CB8AC3E}">
        <p14:creationId xmlns:p14="http://schemas.microsoft.com/office/powerpoint/2010/main" val="232603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>
            <a:extLst>
              <a:ext uri="{FF2B5EF4-FFF2-40B4-BE49-F238E27FC236}">
                <a16:creationId xmlns:a16="http://schemas.microsoft.com/office/drawing/2014/main" id="{451121E7-3945-F3B2-0091-BB858D9D3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" y="35212"/>
            <a:ext cx="9161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</a:rPr>
              <a:t>Mandatory National Health Data Standards for Interoperability</a:t>
            </a:r>
            <a:endParaRPr lang="en-PH" altLang="en-US" sz="2800" b="1" dirty="0">
              <a:solidFill>
                <a:srgbClr val="C00000"/>
              </a:solidFill>
              <a:latin typeface="Abadi" pitchFamily="34" charset="0"/>
            </a:endParaRPr>
          </a:p>
        </p:txBody>
      </p:sp>
      <p:sp>
        <p:nvSpPr>
          <p:cNvPr id="26629" name="TextBox 8">
            <a:extLst>
              <a:ext uri="{FF2B5EF4-FFF2-40B4-BE49-F238E27FC236}">
                <a16:creationId xmlns:a16="http://schemas.microsoft.com/office/drawing/2014/main" id="{D99E3B31-25B4-AFED-39B4-84AF5662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85" y="974327"/>
            <a:ext cx="6524258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PH" altLang="en-US" sz="1800" dirty="0">
                <a:solidFill>
                  <a:srgbClr val="000000"/>
                </a:solidFill>
                <a:latin typeface="Abadi" pitchFamily="34" charset="0"/>
                <a:cs typeface="Calibri" panose="020F0502020204030204" pitchFamily="34" charset="0"/>
              </a:rPr>
              <a:t>Basis for a common data model that is essential for the integration of a multitude of fragmented data sources that currently provide defined or defined data for the health/UHC indicators.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PH" altLang="en-US" sz="1800" dirty="0">
              <a:solidFill>
                <a:srgbClr val="000000"/>
              </a:solidFill>
              <a:latin typeface="Abadi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PH" altLang="en-US" sz="1800" dirty="0">
                <a:solidFill>
                  <a:srgbClr val="000000"/>
                </a:solidFill>
                <a:latin typeface="Abadi" pitchFamily="34" charset="0"/>
                <a:cs typeface="Calibri" panose="020F0502020204030204" pitchFamily="34" charset="0"/>
              </a:rPr>
              <a:t>Reference for sharing of data between</a:t>
            </a:r>
            <a:r>
              <a:rPr lang="en-PH" altLang="en-US" sz="1800" i="1" dirty="0">
                <a:solidFill>
                  <a:srgbClr val="000000"/>
                </a:solidFill>
                <a:latin typeface="Abadi" pitchFamily="34" charset="0"/>
                <a:cs typeface="Calibri" panose="020F0502020204030204" pitchFamily="34" charset="0"/>
              </a:rPr>
              <a:t> </a:t>
            </a:r>
            <a:r>
              <a:rPr lang="en-PH" altLang="en-US" sz="1800" dirty="0">
                <a:solidFill>
                  <a:srgbClr val="000000"/>
                </a:solidFill>
                <a:latin typeface="Abadi" pitchFamily="34" charset="0"/>
                <a:cs typeface="Calibri" panose="020F0502020204030204" pitchFamily="34" charset="0"/>
              </a:rPr>
              <a:t>province-wide and city-wide health systems especially with reporting of performance against UHC indicators.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PH" altLang="en-US" sz="1800" dirty="0">
              <a:solidFill>
                <a:srgbClr val="000000"/>
              </a:solidFill>
              <a:latin typeface="Abadi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PH" altLang="en-US" sz="1800" dirty="0">
                <a:solidFill>
                  <a:srgbClr val="000000"/>
                </a:solidFill>
                <a:latin typeface="Abadi" pitchFamily="34" charset="0"/>
                <a:cs typeface="Calibri" panose="020F0502020204030204" pitchFamily="34" charset="0"/>
              </a:rPr>
              <a:t>Reference for sharing patient records accessible throughout the health system while supporting an accurate, sensitive, and timely epidemiologic surveillance system.</a:t>
            </a:r>
            <a:endParaRPr lang="en-PH" altLang="en-US" sz="1800" dirty="0">
              <a:latin typeface="Abadi" pitchFamily="34" charset="0"/>
            </a:endParaRPr>
          </a:p>
        </p:txBody>
      </p:sp>
      <p:pic>
        <p:nvPicPr>
          <p:cNvPr id="26631" name="Picture 12">
            <a:extLst>
              <a:ext uri="{FF2B5EF4-FFF2-40B4-BE49-F238E27FC236}">
                <a16:creationId xmlns:a16="http://schemas.microsoft.com/office/drawing/2014/main" id="{010A9D72-A09B-1BAA-FE10-AA6E9C27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95" y="764776"/>
            <a:ext cx="1944258" cy="4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3">
            <a:extLst>
              <a:ext uri="{FF2B5EF4-FFF2-40B4-BE49-F238E27FC236}">
                <a16:creationId xmlns:a16="http://schemas.microsoft.com/office/drawing/2014/main" id="{EBB658D2-92F9-719B-167D-5403A3D7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115" y="1332907"/>
            <a:ext cx="19442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800" b="1" dirty="0">
                <a:latin typeface="Abadi" pitchFamily="34" charset="0"/>
              </a:rPr>
              <a:t>Fast Healthcare Interoperability Resources</a:t>
            </a:r>
          </a:p>
        </p:txBody>
      </p:sp>
    </p:spTree>
    <p:extLst>
      <p:ext uri="{BB962C8B-B14F-4D97-AF65-F5344CB8AC3E}">
        <p14:creationId xmlns:p14="http://schemas.microsoft.com/office/powerpoint/2010/main" val="232334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4DA42F97-922A-3D03-EAC7-0DF5C07C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17525"/>
            <a:ext cx="519271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34BC9-FF6A-D9C7-2DA3-F453FA48EF37}"/>
              </a:ext>
            </a:extLst>
          </p:cNvPr>
          <p:cNvSpPr txBox="1"/>
          <p:nvPr/>
        </p:nvSpPr>
        <p:spPr>
          <a:xfrm>
            <a:off x="120650" y="13696"/>
            <a:ext cx="8848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b="1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4. How will the data be submitted to the NHDR?</a:t>
            </a:r>
            <a:endParaRPr lang="en-PH" sz="28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64FB6-C3A2-BAE3-6301-EC5F4102B5DF}"/>
              </a:ext>
            </a:extLst>
          </p:cNvPr>
          <p:cNvSpPr txBox="1"/>
          <p:nvPr/>
        </p:nvSpPr>
        <p:spPr>
          <a:xfrm>
            <a:off x="5387975" y="725090"/>
            <a:ext cx="3581400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36 of RA 11223: “All health service providers and insurers shall each maintain a </a:t>
            </a:r>
            <a:r>
              <a:rPr lang="en-PH" sz="1800" dirty="0">
                <a:solidFill>
                  <a:srgbClr val="C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information system </a:t>
            </a: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consisting of enterprise resource planning, human resource information, electronic health records, and an electronic prescription log consistent with DOH standards, which shall be electronically uploaded on a regular basis through interoperable systems.”</a:t>
            </a:r>
            <a:endParaRPr lang="en-PH" sz="1400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A7C56E-0AEF-ED4A-6408-D26A6678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03" y="1380103"/>
            <a:ext cx="1944793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Box 6">
            <a:extLst>
              <a:ext uri="{FF2B5EF4-FFF2-40B4-BE49-F238E27FC236}">
                <a16:creationId xmlns:a16="http://schemas.microsoft.com/office/drawing/2014/main" id="{CBA4A7B5-CD73-5A11-5A0F-4F6BD1BF0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42875"/>
            <a:ext cx="277332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800" b="1" dirty="0">
                <a:solidFill>
                  <a:srgbClr val="2406BA"/>
                </a:solidFill>
                <a:latin typeface="Abadi" pitchFamily="34" charset="0"/>
                <a:cs typeface="Arial" panose="020B0604020202020204" pitchFamily="34" charset="0"/>
              </a:rPr>
              <a:t>Dataset Submission</a:t>
            </a:r>
          </a:p>
          <a:p>
            <a:r>
              <a:rPr lang="en-PH" altLang="en-US" sz="1800" b="1" dirty="0">
                <a:solidFill>
                  <a:srgbClr val="2406BA"/>
                </a:solidFill>
                <a:latin typeface="Abadi" pitchFamily="34" charset="0"/>
                <a:cs typeface="Arial" panose="020B0604020202020204" pitchFamily="34" charset="0"/>
              </a:rPr>
              <a:t>(Decentralized Model)</a:t>
            </a: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DAB82A0B-760E-87E2-F6CD-24F8ABF9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600" b="1">
                <a:solidFill>
                  <a:srgbClr val="0033CC"/>
                </a:solidFill>
                <a:latin typeface="Abadi" pitchFamily="34" charset="0"/>
                <a:cs typeface="Tahoma" panose="020B0604030504040204" pitchFamily="34" charset="0"/>
              </a:rPr>
              <a:t>Centralized Data Submission Model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6CFCA0C4-692A-8692-4B8C-3658ECFE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3350"/>
            <a:ext cx="41005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46580374-E3FC-D8C9-21B8-7E68EA3D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04775"/>
            <a:ext cx="4799013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0" name="TextBox 1">
            <a:extLst>
              <a:ext uri="{FF2B5EF4-FFF2-40B4-BE49-F238E27FC236}">
                <a16:creationId xmlns:a16="http://schemas.microsoft.com/office/drawing/2014/main" id="{DEF2EAC4-6687-D518-8F35-22933FF8E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42875"/>
            <a:ext cx="2043112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800" b="1" dirty="0">
                <a:solidFill>
                  <a:srgbClr val="2406BA"/>
                </a:solidFill>
                <a:latin typeface="Abadi" pitchFamily="34" charset="0"/>
                <a:cs typeface="Arial" panose="020B0604020202020204" pitchFamily="34" charset="0"/>
              </a:rPr>
              <a:t>Dataset Submission</a:t>
            </a:r>
          </a:p>
          <a:p>
            <a:r>
              <a:rPr lang="en-PH" altLang="en-US" sz="1800" b="1" dirty="0">
                <a:solidFill>
                  <a:srgbClr val="2406BA"/>
                </a:solidFill>
                <a:latin typeface="Abadi" pitchFamily="34" charset="0"/>
                <a:cs typeface="Arial" panose="020B0604020202020204" pitchFamily="34" charset="0"/>
              </a:rPr>
              <a:t>(Centralized Model)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7">
            <a:extLst>
              <a:ext uri="{FF2B5EF4-FFF2-40B4-BE49-F238E27FC236}">
                <a16:creationId xmlns:a16="http://schemas.microsoft.com/office/drawing/2014/main" id="{5651C191-99A7-2053-C55D-2821DEB2B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0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</a:rPr>
              <a:t>Mandatory National Health Data Standards – Health Record</a:t>
            </a:r>
            <a:endParaRPr lang="en-PH" altLang="en-US" sz="2800" b="1" dirty="0">
              <a:solidFill>
                <a:srgbClr val="C00000"/>
              </a:solidFill>
              <a:latin typeface="Abad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29AC6-CB6C-817E-944C-3AC8F55B94D5}"/>
              </a:ext>
            </a:extLst>
          </p:cNvPr>
          <p:cNvGrpSpPr/>
          <p:nvPr/>
        </p:nvGrpSpPr>
        <p:grpSpPr>
          <a:xfrm>
            <a:off x="1463675" y="847761"/>
            <a:ext cx="7443450" cy="4343017"/>
            <a:chOff x="1463675" y="847761"/>
            <a:chExt cx="7443450" cy="4343017"/>
          </a:xfrm>
        </p:grpSpPr>
        <p:pic>
          <p:nvPicPr>
            <p:cNvPr id="27652" name="Picture 9">
              <a:extLst>
                <a:ext uri="{FF2B5EF4-FFF2-40B4-BE49-F238E27FC236}">
                  <a16:creationId xmlns:a16="http://schemas.microsoft.com/office/drawing/2014/main" id="{76229450-0D3C-7721-5253-7D7A6D3C6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75" y="847761"/>
              <a:ext cx="6557860" cy="434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TextBox 2">
              <a:extLst>
                <a:ext uri="{FF2B5EF4-FFF2-40B4-BE49-F238E27FC236}">
                  <a16:creationId xmlns:a16="http://schemas.microsoft.com/office/drawing/2014/main" id="{B1F88593-74D7-6EFF-BA9B-BF200758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429" y="3343060"/>
              <a:ext cx="731921" cy="70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PH" altLang="en-US" sz="1000" b="1">
                  <a:latin typeface="Abadi" pitchFamily="34" charset="0"/>
                </a:rPr>
                <a:t>Transmit Processed Data to the NHDR</a:t>
              </a:r>
            </a:p>
          </p:txBody>
        </p:sp>
        <p:sp>
          <p:nvSpPr>
            <p:cNvPr id="27655" name="TextBox 3">
              <a:extLst>
                <a:ext uri="{FF2B5EF4-FFF2-40B4-BE49-F238E27FC236}">
                  <a16:creationId xmlns:a16="http://schemas.microsoft.com/office/drawing/2014/main" id="{62E724CD-609E-4A75-C72E-AEDC99313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899" y="3143018"/>
              <a:ext cx="827752" cy="400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PH" altLang="en-US" sz="1000" b="1">
                  <a:latin typeface="Abadi" pitchFamily="34" charset="0"/>
                </a:rPr>
                <a:t>Processed Data</a:t>
              </a:r>
            </a:p>
          </p:txBody>
        </p:sp>
        <p:sp>
          <p:nvSpPr>
            <p:cNvPr id="27656" name="TextBox 4">
              <a:extLst>
                <a:ext uri="{FF2B5EF4-FFF2-40B4-BE49-F238E27FC236}">
                  <a16:creationId xmlns:a16="http://schemas.microsoft.com/office/drawing/2014/main" id="{4BDC2E77-7512-B859-0C90-8E441F82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792" y="3310792"/>
              <a:ext cx="1448333" cy="707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PH" altLang="en-US" sz="1000" b="1" dirty="0">
                  <a:latin typeface="Abadi" pitchFamily="34" charset="0"/>
                </a:rPr>
                <a:t>Examples:</a:t>
              </a:r>
            </a:p>
            <a:p>
              <a:r>
                <a:rPr lang="en-PH" altLang="en-US" sz="1000" b="1" dirty="0">
                  <a:latin typeface="Abadi" pitchFamily="34" charset="0"/>
                </a:rPr>
                <a:t>DOH licensing data, PhilHealth Accreditation Data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36F317-4332-E050-B028-4E69A7B562AF}"/>
                </a:ext>
              </a:extLst>
            </p:cNvPr>
            <p:cNvSpPr/>
            <p:nvPr/>
          </p:nvSpPr>
          <p:spPr bwMode="auto">
            <a:xfrm>
              <a:off x="6131272" y="2403190"/>
              <a:ext cx="1569518" cy="8247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b="1" dirty="0">
                  <a:solidFill>
                    <a:srgbClr val="C00000"/>
                  </a:solidFill>
                  <a:latin typeface="Abadi" panose="020B0604020104020204" pitchFamily="34" charset="0"/>
                </a:rPr>
                <a:t>DOH &amp; PhilHealth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CD7094E-C8EC-5061-C54F-9F2AE8D9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938" y="1284410"/>
            <a:ext cx="1620984" cy="3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>
            <a:extLst>
              <a:ext uri="{FF2B5EF4-FFF2-40B4-BE49-F238E27FC236}">
                <a16:creationId xmlns:a16="http://schemas.microsoft.com/office/drawing/2014/main" id="{0ED1E413-0FB7-BF17-0501-BBBDFF3CA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27013"/>
            <a:ext cx="8413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P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R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20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F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L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W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84234576-A3BD-771C-06AA-EAA1E3A73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93700"/>
            <a:ext cx="78994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21064206-3DF9-60C8-5ED6-F67AF8F7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65" y="4215230"/>
            <a:ext cx="1944258" cy="4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>
            <a:extLst>
              <a:ext uri="{FF2B5EF4-FFF2-40B4-BE49-F238E27FC236}">
                <a16:creationId xmlns:a16="http://schemas.microsoft.com/office/drawing/2014/main" id="{6DC69F37-672B-58C4-BA34-8079B486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27013"/>
            <a:ext cx="8413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P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R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2000" b="1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F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L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W</a:t>
            </a:r>
          </a:p>
          <a:p>
            <a:pPr algn="ctr"/>
            <a:r>
              <a:rPr lang="en-PH" altLang="en-US" sz="2000" b="1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2000" b="1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F9F2C410-A2F6-11A2-A2F1-3DBDBE8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27013"/>
            <a:ext cx="7877175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FE3B5-1EAB-BEA2-9099-4455FE2B8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026" y="3155740"/>
            <a:ext cx="1944793" cy="4694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>
            <a:extLst>
              <a:ext uri="{FF2B5EF4-FFF2-40B4-BE49-F238E27FC236}">
                <a16:creationId xmlns:a16="http://schemas.microsoft.com/office/drawing/2014/main" id="{44639CD3-6BF2-068A-EBD5-6F8F3584A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27013"/>
            <a:ext cx="8413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P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R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20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F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L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O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W</a:t>
            </a:r>
          </a:p>
          <a:p>
            <a:pPr algn="ctr"/>
            <a:r>
              <a:rPr lang="en-PH" altLang="en-US" sz="20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20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93841A3E-80D2-4A5E-E10E-49F27DB6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013"/>
            <a:ext cx="70453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4E3BC3-B9CC-0178-010F-2CF89A989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7" y="2447131"/>
            <a:ext cx="1944793" cy="46943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">
            <a:extLst>
              <a:ext uri="{FF2B5EF4-FFF2-40B4-BE49-F238E27FC236}">
                <a16:creationId xmlns:a16="http://schemas.microsoft.com/office/drawing/2014/main" id="{D661688B-D629-BE7E-3037-D01A85515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227013"/>
            <a:ext cx="8413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U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R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D</a:t>
            </a:r>
          </a:p>
          <a:p>
            <a:pPr algn="ctr"/>
            <a:endParaRPr lang="en-PH" altLang="en-US" sz="18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  <a:p>
            <a:pPr algn="ctr"/>
            <a:endParaRPr lang="en-PH" altLang="en-US" sz="18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A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C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E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r>
              <a:rPr lang="en-PH" altLang="en-US" sz="1800" b="1" dirty="0">
                <a:solidFill>
                  <a:srgbClr val="0000FF"/>
                </a:solidFill>
                <a:latin typeface="Abadi" panose="020B0604020104020204" pitchFamily="34" charset="0"/>
                <a:cs typeface="Tahoma" panose="020B0604030504040204" pitchFamily="34" charset="0"/>
              </a:rPr>
              <a:t>S</a:t>
            </a:r>
          </a:p>
          <a:p>
            <a:pPr algn="ctr"/>
            <a:endParaRPr lang="en-PH" altLang="en-US" sz="1800" b="1" dirty="0">
              <a:solidFill>
                <a:srgbClr val="0000FF"/>
              </a:solidFill>
              <a:latin typeface="Abadi" panose="020B0604020104020204" pitchFamily="34" charset="0"/>
              <a:cs typeface="Tahoma" panose="020B0604030504040204" pitchFamily="34" charset="0"/>
            </a:endParaRPr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9068BC0E-C057-F5FA-71C6-133B4C3F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39700"/>
            <a:ext cx="70516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ACE6ED-C04E-BF41-7BD8-DCBD84C08CC5}"/>
              </a:ext>
            </a:extLst>
          </p:cNvPr>
          <p:cNvSpPr txBox="1"/>
          <p:nvPr/>
        </p:nvSpPr>
        <p:spPr>
          <a:xfrm>
            <a:off x="228600" y="751592"/>
            <a:ext cx="86106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31, Republic Act 11223 “Universal Health Care Act”: </a:t>
            </a: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public and private, national and local health-related entities </a:t>
            </a:r>
            <a:r>
              <a:rPr lang="en-PH" sz="1800" dirty="0">
                <a:solidFill>
                  <a:srgbClr val="C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be required to submit health and health-related data to PhilHealth</a:t>
            </a: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including, among others, administrative, public health, medical, pharmaceutical and health financing data.</a:t>
            </a:r>
            <a:r>
              <a:rPr lang="en-PH" sz="1800" baseline="300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lang="en-PH" sz="1800" baseline="30000" dirty="0">
              <a:solidFill>
                <a:srgbClr val="000000"/>
              </a:solidFill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31.1, Implementing Rules and Regulations of Republic Act 11223: “For the purpose of these Rules, health and health-related data collectively refer to a set of specific variables or parameters that relates to individual and population health and well-being, including, but not limited to, administrative, public health, medical, pharmaceutical and health financing data. </a:t>
            </a:r>
            <a:r>
              <a:rPr lang="en-PH" sz="1800" dirty="0">
                <a:solidFill>
                  <a:srgbClr val="C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 data shall be submitted to PhilHealth by all health-related entities through a National Health Data Repository</a:t>
            </a:r>
            <a:r>
              <a:rPr lang="en-PH" sz="1800" dirty="0">
                <a:solidFill>
                  <a:srgbClr val="000000"/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compliance with guidelines that shall be jointly developed by DOH and PhilHealth, in consultation with the Department of Information and Communications Technology (DICT) and the National Privacy Commission (NPC)</a:t>
            </a:r>
            <a:endParaRPr lang="en-PH" sz="1800" dirty="0">
              <a:latin typeface="Abadi" panose="020B0604020104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id="{FFDB38F5-10BC-1AF2-82E8-CB054619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Republic Act 11223 – Universal Health Care Act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">
            <a:extLst>
              <a:ext uri="{FF2B5EF4-FFF2-40B4-BE49-F238E27FC236}">
                <a16:creationId xmlns:a16="http://schemas.microsoft.com/office/drawing/2014/main" id="{D24EA370-F695-E035-AFED-4727F2B224B3}"/>
              </a:ext>
            </a:extLst>
          </p:cNvPr>
          <p:cNvSpPr/>
          <p:nvPr/>
        </p:nvSpPr>
        <p:spPr>
          <a:xfrm>
            <a:off x="0" y="61913"/>
            <a:ext cx="91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defRPr/>
            </a:pPr>
            <a:r>
              <a:rPr lang="en-PH" sz="2800" b="1" spc="-1" dirty="0">
                <a:solidFill>
                  <a:srgbClr val="0000FF"/>
                </a:solidFill>
                <a:latin typeface="Abadi" panose="020B0604020104020204" pitchFamily="34" charset="0"/>
                <a:ea typeface="Tahoma" pitchFamily="34" charset="0"/>
                <a:cs typeface="Tahoma" pitchFamily="34" charset="0"/>
              </a:rPr>
              <a:t>Business Intelligence &amp; Analytics</a:t>
            </a:r>
            <a:endParaRPr lang="en-US" sz="2800" spc="-1" dirty="0">
              <a:latin typeface="Abadi" panose="020B0604020104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107" name="Group 5">
            <a:extLst>
              <a:ext uri="{FF2B5EF4-FFF2-40B4-BE49-F238E27FC236}">
                <a16:creationId xmlns:a16="http://schemas.microsoft.com/office/drawing/2014/main" id="{5D128593-0B26-A95D-5FA3-EE3BB5C2CDCC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606425"/>
            <a:ext cx="3643312" cy="1296988"/>
            <a:chOff x="369385" y="597196"/>
            <a:chExt cx="3642748" cy="1297053"/>
          </a:xfrm>
        </p:grpSpPr>
        <p:pic>
          <p:nvPicPr>
            <p:cNvPr id="47120" name="Picture 3">
              <a:extLst>
                <a:ext uri="{FF2B5EF4-FFF2-40B4-BE49-F238E27FC236}">
                  <a16:creationId xmlns:a16="http://schemas.microsoft.com/office/drawing/2014/main" id="{D93F8F2C-EA99-2692-6151-C986EEAD4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85" y="597196"/>
              <a:ext cx="600782" cy="60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7BCE10-AF16-10DC-219E-255370D21B51}"/>
                </a:ext>
              </a:extLst>
            </p:cNvPr>
            <p:cNvSpPr txBox="1"/>
            <p:nvPr/>
          </p:nvSpPr>
          <p:spPr>
            <a:xfrm>
              <a:off x="824926" y="601959"/>
              <a:ext cx="3187207" cy="12922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PH" sz="13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Place Analysis: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en-P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Where are the rates of diseases highest or lowest?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en-P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Where did the disease occur?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en-PH" sz="13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Which area has the highest rate of disease?</a:t>
              </a:r>
            </a:p>
          </p:txBody>
        </p:sp>
      </p:grpSp>
      <p:pic>
        <p:nvPicPr>
          <p:cNvPr id="47108" name="Picture 3">
            <a:extLst>
              <a:ext uri="{FF2B5EF4-FFF2-40B4-BE49-F238E27FC236}">
                <a16:creationId xmlns:a16="http://schemas.microsoft.com/office/drawing/2014/main" id="{6DB049C7-6472-67D8-FE6C-BFFBAEF8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073275"/>
            <a:ext cx="6016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966D3-E956-7B83-A313-98E8382913F5}"/>
              </a:ext>
            </a:extLst>
          </p:cNvPr>
          <p:cNvSpPr txBox="1"/>
          <p:nvPr/>
        </p:nvSpPr>
        <p:spPr>
          <a:xfrm>
            <a:off x="942975" y="2195513"/>
            <a:ext cx="3186113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Time Analysis: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When did the disease occur?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What is the trend or pattern of the disease?</a:t>
            </a:r>
          </a:p>
        </p:txBody>
      </p:sp>
      <p:pic>
        <p:nvPicPr>
          <p:cNvPr id="47110" name="Picture 3">
            <a:extLst>
              <a:ext uri="{FF2B5EF4-FFF2-40B4-BE49-F238E27FC236}">
                <a16:creationId xmlns:a16="http://schemas.microsoft.com/office/drawing/2014/main" id="{93B4313B-AC7B-47DE-3A71-A3A14D421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84525"/>
            <a:ext cx="60166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3D9F5-7AF2-0FF9-588D-86D3E35AE91D}"/>
              </a:ext>
            </a:extLst>
          </p:cNvPr>
          <p:cNvSpPr txBox="1"/>
          <p:nvPr/>
        </p:nvSpPr>
        <p:spPr>
          <a:xfrm>
            <a:off x="815975" y="3322638"/>
            <a:ext cx="31877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Person Analysis: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What age and/or gender are getting the most of the disease?</a:t>
            </a:r>
          </a:p>
        </p:txBody>
      </p:sp>
      <p:pic>
        <p:nvPicPr>
          <p:cNvPr id="47112" name="Picture 3">
            <a:extLst>
              <a:ext uri="{FF2B5EF4-FFF2-40B4-BE49-F238E27FC236}">
                <a16:creationId xmlns:a16="http://schemas.microsoft.com/office/drawing/2014/main" id="{6C477C71-3CEB-7D2B-09B7-A1774575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00088"/>
            <a:ext cx="6016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337DB3-9A28-E613-D267-C5A319A5BC75}"/>
              </a:ext>
            </a:extLst>
          </p:cNvPr>
          <p:cNvSpPr txBox="1"/>
          <p:nvPr/>
        </p:nvSpPr>
        <p:spPr>
          <a:xfrm>
            <a:off x="5324475" y="681038"/>
            <a:ext cx="3784600" cy="12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Statistical Analysis: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Incident Rate – Morbidity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Crude Death Rate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Neonatal, Infant, and Maternal Mortality Rate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Crude Birth Rate</a:t>
            </a:r>
          </a:p>
          <a:p>
            <a:pPr marL="285750" indent="-285750">
              <a:buFontTx/>
              <a:buChar char="-"/>
              <a:defRPr/>
            </a:pPr>
            <a:endParaRPr lang="en-PH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114" name="Picture 3">
            <a:extLst>
              <a:ext uri="{FF2B5EF4-FFF2-40B4-BE49-F238E27FC236}">
                <a16:creationId xmlns:a16="http://schemas.microsoft.com/office/drawing/2014/main" id="{5820B262-B0E6-7CC6-F8DC-E9A3292B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044700"/>
            <a:ext cx="600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D7BA4C-4E0B-44A3-0DF5-DD69FE04AB38}"/>
              </a:ext>
            </a:extLst>
          </p:cNvPr>
          <p:cNvSpPr txBox="1"/>
          <p:nvPr/>
        </p:nvSpPr>
        <p:spPr>
          <a:xfrm>
            <a:off x="4373563" y="2019300"/>
            <a:ext cx="3186112" cy="693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Surveillance: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Is there an increase in the number of cases above the threshold?</a:t>
            </a:r>
          </a:p>
        </p:txBody>
      </p:sp>
      <p:pic>
        <p:nvPicPr>
          <p:cNvPr id="47116" name="Picture 3">
            <a:extLst>
              <a:ext uri="{FF2B5EF4-FFF2-40B4-BE49-F238E27FC236}">
                <a16:creationId xmlns:a16="http://schemas.microsoft.com/office/drawing/2014/main" id="{C34341EB-2A3F-819A-02DC-39C5FEA6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884488"/>
            <a:ext cx="741362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32F4B8-E176-CADB-33EF-ECEDA2EEAB0A}"/>
              </a:ext>
            </a:extLst>
          </p:cNvPr>
          <p:cNvSpPr txBox="1"/>
          <p:nvPr/>
        </p:nvSpPr>
        <p:spPr>
          <a:xfrm>
            <a:off x="4929188" y="2859088"/>
            <a:ext cx="393382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Integration: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How many of the death cases of children are fully immunized?</a:t>
            </a:r>
          </a:p>
          <a:p>
            <a:pPr marL="285750" indent="-285750">
              <a:buFontTx/>
              <a:buChar char="-"/>
              <a:defRPr/>
            </a:pPr>
            <a:r>
              <a:rPr lang="en-PH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How many of the maternal mortality cases received complete vaccination during pregnancy?</a:t>
            </a:r>
          </a:p>
        </p:txBody>
      </p:sp>
      <p:pic>
        <p:nvPicPr>
          <p:cNvPr id="47118" name="Picture 2">
            <a:extLst>
              <a:ext uri="{FF2B5EF4-FFF2-40B4-BE49-F238E27FC236}">
                <a16:creationId xmlns:a16="http://schemas.microsoft.com/office/drawing/2014/main" id="{AECA1DEA-C7E2-7F28-70F3-EBBD4E238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297363"/>
            <a:ext cx="6365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9" name="TextBox 18">
            <a:extLst>
              <a:ext uri="{FF2B5EF4-FFF2-40B4-BE49-F238E27FC236}">
                <a16:creationId xmlns:a16="http://schemas.microsoft.com/office/drawing/2014/main" id="{14DF0F00-31D2-E97B-E257-A23CEC8C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4164013"/>
            <a:ext cx="4529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300" b="1">
                <a:latin typeface="Tahoma" panose="020B0604030504040204" pitchFamily="34" charset="0"/>
                <a:cs typeface="Tahoma" panose="020B0604030504040204" pitchFamily="34" charset="0"/>
              </a:rPr>
              <a:t>Self-service BI:</a:t>
            </a:r>
          </a:p>
          <a:p>
            <a:r>
              <a:rPr lang="en-PH" altLang="en-US" sz="1300">
                <a:latin typeface="Tahoma" panose="020B0604030504040204" pitchFamily="34" charset="0"/>
                <a:cs typeface="Tahoma" panose="020B0604030504040204" pitchFamily="34" charset="0"/>
              </a:rPr>
              <a:t>Can I access the data and create a set of BI dashboards on my own as a Program Manager to do further analysis, with minimal IT intervention?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2">
            <a:extLst>
              <a:ext uri="{FF2B5EF4-FFF2-40B4-BE49-F238E27FC236}">
                <a16:creationId xmlns:a16="http://schemas.microsoft.com/office/drawing/2014/main" id="{4BA9E8EB-2172-8927-0EB0-1CB9910CE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42950"/>
            <a:ext cx="8458200" cy="37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1800" b="1" u="sng" dirty="0">
                <a:latin typeface="Abadi" pitchFamily="34" charset="0"/>
                <a:cs typeface="Arial" panose="020B0604020202020204" pitchFamily="34" charset="0"/>
              </a:rPr>
              <a:t>DOH and PhilHealth</a:t>
            </a:r>
          </a:p>
          <a:p>
            <a:endParaRPr lang="en-PH" altLang="en-US" sz="1800" b="1" u="sng" dirty="0">
              <a:latin typeface="Abadi" pitchFamily="34" charset="0"/>
              <a:cs typeface="Arial" panose="020B0604020202020204" pitchFamily="34" charset="0"/>
            </a:endParaRP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High HCI Data Quality Levels w/ Leading-Edge Global Health Data Standard (FHIR)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Trusted &amp; Timely Partner Data (e.g. Birth &amp; Death Data w/ Automated Data Flow from PSA)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AI-Optimized Platform for Advanced Analytics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Smooth Flow-Submission of Data w/ Best-Practice Healthcare Technologies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Benefits of Cloud &amp; Elastic IT Infra Managed by Outsourced IT Providers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HCI &amp; Partner Access to Data &amp; Reports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DOH and PhilHealth to Focus on Core-Competencies</a:t>
            </a:r>
          </a:p>
          <a:p>
            <a:pPr marL="265113" indent="-265113" eaLnBrk="1" hangingPunct="1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latin typeface="Abadi" pitchFamily="34" charset="0"/>
                <a:cs typeface="Arial" panose="020B0604020202020204" pitchFamily="34" charset="0"/>
              </a:rPr>
              <a:t>Shift of DOH and PhilHealth IT Role to Service Management</a:t>
            </a:r>
          </a:p>
        </p:txBody>
      </p:sp>
      <p:sp>
        <p:nvSpPr>
          <p:cNvPr id="49155" name="TextBox 4">
            <a:extLst>
              <a:ext uri="{FF2B5EF4-FFF2-40B4-BE49-F238E27FC236}">
                <a16:creationId xmlns:a16="http://schemas.microsoft.com/office/drawing/2014/main" id="{3531EC0C-2FDF-6CB5-9946-B4F9E7C7D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35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some of the expected benefits of the NHDR?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CB62C-9872-2BD7-B37F-27947146FC23}"/>
              </a:ext>
            </a:extLst>
          </p:cNvPr>
          <p:cNvSpPr txBox="1"/>
          <p:nvPr/>
        </p:nvSpPr>
        <p:spPr>
          <a:xfrm>
            <a:off x="533400" y="742950"/>
            <a:ext cx="83058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1800" b="1" u="sng" dirty="0">
                <a:latin typeface="Abadi" panose="020B0604020104020204" pitchFamily="34" charset="0"/>
                <a:cs typeface="Arial" panose="020B0604020202020204" pitchFamily="34" charset="0"/>
              </a:rPr>
              <a:t>Clients/Patients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the ability of clients to access health care services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Enable management of one’s complete health record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Support early detection and treatment of preventable communicable and non-communicable diseases.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care coordination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Reduce costs like repeated laboratory tests</a:t>
            </a:r>
          </a:p>
          <a:p>
            <a:pPr>
              <a:defRPr/>
            </a:pPr>
            <a:endParaRPr lang="en-PH" sz="18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PH" sz="1800" b="1" u="sng" dirty="0">
                <a:latin typeface="Abadi" panose="020B0604020104020204" pitchFamily="34" charset="0"/>
                <a:cs typeface="Arial" panose="020B0604020202020204" pitchFamily="34" charset="0"/>
              </a:rPr>
              <a:t>Healthcare Providers</a:t>
            </a:r>
            <a:endParaRPr lang="en-PH" sz="18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access to health information at the point of care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exchange of patient information with other healthcare providers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Monitor and track their patients more effectively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Reduce paperwork</a:t>
            </a:r>
          </a:p>
        </p:txBody>
      </p:sp>
      <p:sp>
        <p:nvSpPr>
          <p:cNvPr id="50179" name="TextBox 4">
            <a:extLst>
              <a:ext uri="{FF2B5EF4-FFF2-40B4-BE49-F238E27FC236}">
                <a16:creationId xmlns:a16="http://schemas.microsoft.com/office/drawing/2014/main" id="{C120DF67-A38E-2312-525A-E1EBD3B8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35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some of the expected benefits of the NHDR?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31944-043F-DAE8-8497-39E94EA6FF40}"/>
              </a:ext>
            </a:extLst>
          </p:cNvPr>
          <p:cNvSpPr txBox="1"/>
          <p:nvPr/>
        </p:nvSpPr>
        <p:spPr>
          <a:xfrm>
            <a:off x="382772" y="666750"/>
            <a:ext cx="83802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1800" b="1" u="sng" dirty="0">
                <a:latin typeface="Abadi" panose="020B0604020104020204" pitchFamily="34" charset="0"/>
                <a:cs typeface="Arial" panose="020B0604020202020204" pitchFamily="34" charset="0"/>
              </a:rPr>
              <a:t>Health/Medical Researchers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Greater access to evidence-based information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access to networks and resources</a:t>
            </a:r>
          </a:p>
          <a:p>
            <a:pPr marL="214313" indent="-214313">
              <a:buFontTx/>
              <a:buChar char="-"/>
              <a:defRPr/>
            </a:pPr>
            <a:endParaRPr lang="en-PH" sz="18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PH" sz="1800" b="1" u="sng" dirty="0">
                <a:latin typeface="Abadi" panose="020B0604020104020204" pitchFamily="34" charset="0"/>
                <a:cs typeface="Arial" panose="020B0604020202020204" pitchFamily="34" charset="0"/>
              </a:rPr>
              <a:t>Government</a:t>
            </a:r>
            <a:endParaRPr lang="en-PH" sz="18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Improve determination on health action plans, issues, and challenges</a:t>
            </a:r>
          </a:p>
          <a:p>
            <a:pPr marL="266700" indent="-266700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Make informed decisions</a:t>
            </a:r>
          </a:p>
          <a:p>
            <a:pPr marL="266700" indent="-266700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Enhance analysis of disease patterns and trends</a:t>
            </a:r>
          </a:p>
          <a:p>
            <a:pPr marL="266700" indent="-266700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Deliver more reliable, responsive and timely health reporting</a:t>
            </a:r>
          </a:p>
          <a:p>
            <a:pPr>
              <a:defRPr/>
            </a:pPr>
            <a:endParaRPr lang="en-PH" sz="1800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PH" sz="1800" b="1" u="sng" dirty="0">
                <a:latin typeface="Abadi" panose="020B0604020104020204" pitchFamily="34" charset="0"/>
                <a:cs typeface="Arial" panose="020B0604020202020204" pitchFamily="34" charset="0"/>
              </a:rPr>
              <a:t>Health-related Businesses/Entities</a:t>
            </a:r>
            <a:endParaRPr lang="en-PH" sz="1800" b="1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Provide health content as a commodity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Facilitate research and development</a:t>
            </a:r>
          </a:p>
          <a:p>
            <a:pPr marL="214313" indent="-214313">
              <a:buFontTx/>
              <a:buChar char="-"/>
              <a:defRPr/>
            </a:pPr>
            <a:r>
              <a:rPr lang="en-PH" sz="1800" dirty="0">
                <a:latin typeface="Abadi" panose="020B0604020104020204" pitchFamily="34" charset="0"/>
                <a:cs typeface="Arial" panose="020B0604020202020204" pitchFamily="34" charset="0"/>
              </a:rPr>
              <a:t>Enable broad and cost-effective marketing for health products and services</a:t>
            </a:r>
          </a:p>
        </p:txBody>
      </p:sp>
      <p:sp>
        <p:nvSpPr>
          <p:cNvPr id="51203" name="TextBox 5">
            <a:extLst>
              <a:ext uri="{FF2B5EF4-FFF2-40B4-BE49-F238E27FC236}">
                <a16:creationId xmlns:a16="http://schemas.microsoft.com/office/drawing/2014/main" id="{638C7B9D-C723-11F3-6233-E4F4525E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35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are some of the expected benefits of the NHDR?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7">
            <a:extLst>
              <a:ext uri="{FF2B5EF4-FFF2-40B4-BE49-F238E27FC236}">
                <a16:creationId xmlns:a16="http://schemas.microsoft.com/office/drawing/2014/main" id="{1734A8FC-A313-BAAD-6722-1BFED103B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163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800" b="1" dirty="0">
                <a:solidFill>
                  <a:srgbClr val="0033CC"/>
                </a:solidFill>
                <a:latin typeface="Abadi" pitchFamily="34" charset="0"/>
                <a:cs typeface="Tahoma" panose="020B0604030504040204" pitchFamily="34" charset="0"/>
              </a:rPr>
              <a:t>Target Timeline</a:t>
            </a:r>
            <a:endParaRPr lang="en-PH" altLang="en-US" sz="2800" dirty="0">
              <a:solidFill>
                <a:srgbClr val="0033CC"/>
              </a:solidFill>
              <a:latin typeface="Abadi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19C2D4-A911-D129-8165-17594E1A9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08200"/>
              </p:ext>
            </p:extLst>
          </p:nvPr>
        </p:nvGraphicFramePr>
        <p:xfrm>
          <a:off x="322520" y="671380"/>
          <a:ext cx="859288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576">
                  <a:extLst>
                    <a:ext uri="{9D8B030D-6E8A-4147-A177-3AD203B41FA5}">
                      <a16:colId xmlns:a16="http://schemas.microsoft.com/office/drawing/2014/main" val="2204628593"/>
                    </a:ext>
                  </a:extLst>
                </a:gridCol>
                <a:gridCol w="1718576">
                  <a:extLst>
                    <a:ext uri="{9D8B030D-6E8A-4147-A177-3AD203B41FA5}">
                      <a16:colId xmlns:a16="http://schemas.microsoft.com/office/drawing/2014/main" val="3596336552"/>
                    </a:ext>
                  </a:extLst>
                </a:gridCol>
                <a:gridCol w="1718576">
                  <a:extLst>
                    <a:ext uri="{9D8B030D-6E8A-4147-A177-3AD203B41FA5}">
                      <a16:colId xmlns:a16="http://schemas.microsoft.com/office/drawing/2014/main" val="1213293204"/>
                    </a:ext>
                  </a:extLst>
                </a:gridCol>
                <a:gridCol w="1718576">
                  <a:extLst>
                    <a:ext uri="{9D8B030D-6E8A-4147-A177-3AD203B41FA5}">
                      <a16:colId xmlns:a16="http://schemas.microsoft.com/office/drawing/2014/main" val="2216329807"/>
                    </a:ext>
                  </a:extLst>
                </a:gridCol>
                <a:gridCol w="1718576">
                  <a:extLst>
                    <a:ext uri="{9D8B030D-6E8A-4147-A177-3AD203B41FA5}">
                      <a16:colId xmlns:a16="http://schemas.microsoft.com/office/drawing/2014/main" val="4182978109"/>
                    </a:ext>
                  </a:extLst>
                </a:gridCol>
              </a:tblGrid>
              <a:tr h="32808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2025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2026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97292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Full Deployment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70919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Phased Deployment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11607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Development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72276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Procurement – Outsourcing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3475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Use Case Development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Use Case Development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478874"/>
                  </a:ext>
                </a:extLst>
              </a:tr>
              <a:tr h="32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6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Standards Setting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60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023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3A9CD-5FC5-EA92-2A32-0F5BAA106427}"/>
              </a:ext>
            </a:extLst>
          </p:cNvPr>
          <p:cNvSpPr txBox="1"/>
          <p:nvPr/>
        </p:nvSpPr>
        <p:spPr>
          <a:xfrm>
            <a:off x="1594884" y="1297173"/>
            <a:ext cx="583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dirty="0">
                <a:latin typeface="Abadi" panose="020B0604020104020204" pitchFamily="34" charset="0"/>
              </a:rPr>
              <a:t>Thank You.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A445C1DF-B61B-E688-8789-B75CA861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01018"/>
            <a:ext cx="861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Char char="-"/>
            </a:pPr>
            <a:r>
              <a:rPr lang="en-PH" altLang="en-US" sz="2000" dirty="0">
                <a:latin typeface="Abadi" pitchFamily="34" charset="0"/>
              </a:rPr>
              <a:t>Single point-of-submission, single source of truth, evidenced-based, and authoritative repository of the country’s health and health-related data in a central database.</a:t>
            </a:r>
          </a:p>
          <a:p>
            <a:pPr algn="just">
              <a:buFontTx/>
              <a:buChar char="-"/>
            </a:pPr>
            <a:endParaRPr lang="en-PH" altLang="en-US" sz="2000" dirty="0">
              <a:latin typeface="Abadi" pitchFamily="34" charset="0"/>
            </a:endParaRPr>
          </a:p>
          <a:p>
            <a:pPr algn="just">
              <a:buFontTx/>
              <a:buChar char="-"/>
            </a:pPr>
            <a:r>
              <a:rPr lang="en-PH" altLang="en-US" sz="2000" dirty="0">
                <a:latin typeface="Abadi" pitchFamily="34" charset="0"/>
              </a:rPr>
              <a:t>Data platform for a unified, end-to-end central repository of all health and health-related data.</a:t>
            </a:r>
          </a:p>
          <a:p>
            <a:pPr algn="just">
              <a:buFontTx/>
              <a:buChar char="-"/>
            </a:pPr>
            <a:endParaRPr lang="en-PH" altLang="en-US" sz="2000" dirty="0">
              <a:latin typeface="Abadi" pitchFamily="34" charset="0"/>
            </a:endParaRPr>
          </a:p>
          <a:p>
            <a:pPr algn="just">
              <a:buFontTx/>
              <a:buChar char="-"/>
            </a:pPr>
            <a:r>
              <a:rPr lang="en-PH" altLang="en-US" sz="2000" dirty="0">
                <a:latin typeface="Abadi" pitchFamily="34" charset="0"/>
              </a:rPr>
              <a:t>Serves as the basis for health policy and standards; health program planning and implementation; decision-making; development of health programs, interventions, and services; health systems strengthening; and performance monitoring and evaluation.</a:t>
            </a:r>
          </a:p>
          <a:p>
            <a:pPr algn="just">
              <a:buFontTx/>
              <a:buChar char="-"/>
            </a:pPr>
            <a:endParaRPr lang="en-PH" altLang="en-US" sz="2000" dirty="0">
              <a:latin typeface="Abadi" pitchFamily="34" charset="0"/>
            </a:endParaRP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9B53DAEA-2397-20BA-4768-5DA35C53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What is a National Health Data Repository (NHDR)?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>
            <a:extLst>
              <a:ext uri="{FF2B5EF4-FFF2-40B4-BE49-F238E27FC236}">
                <a16:creationId xmlns:a16="http://schemas.microsoft.com/office/drawing/2014/main" id="{0FD14B2C-EB39-513E-15DE-2748C8B8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71" y="62696"/>
            <a:ext cx="91520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Is the NHDR just a storage of health and health-related data?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D9A7A834-FBC6-B5CC-43E9-FA8BA6B1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4" y="971550"/>
            <a:ext cx="6215541" cy="36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>
            <a:extLst>
              <a:ext uri="{FF2B5EF4-FFF2-40B4-BE49-F238E27FC236}">
                <a16:creationId xmlns:a16="http://schemas.microsoft.com/office/drawing/2014/main" id="{91BFB83B-B237-76EF-1160-81E1CBEC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91" y="2339260"/>
            <a:ext cx="1546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000" b="1" dirty="0">
                <a:solidFill>
                  <a:srgbClr val="C00000"/>
                </a:solidFill>
                <a:latin typeface="Abadi" pitchFamily="34" charset="0"/>
              </a:rPr>
              <a:t>Architectural Components</a:t>
            </a:r>
          </a:p>
        </p:txBody>
      </p:sp>
      <p:sp>
        <p:nvSpPr>
          <p:cNvPr id="22533" name="Right Brace 9">
            <a:extLst>
              <a:ext uri="{FF2B5EF4-FFF2-40B4-BE49-F238E27FC236}">
                <a16:creationId xmlns:a16="http://schemas.microsoft.com/office/drawing/2014/main" id="{56DF6962-0DFE-2D35-9F0C-7C44766AF5F6}"/>
              </a:ext>
            </a:extLst>
          </p:cNvPr>
          <p:cNvSpPr>
            <a:spLocks/>
          </p:cNvSpPr>
          <p:nvPr/>
        </p:nvSpPr>
        <p:spPr bwMode="auto">
          <a:xfrm>
            <a:off x="7076367" y="1016803"/>
            <a:ext cx="206375" cy="3352800"/>
          </a:xfrm>
          <a:prstGeom prst="rightBrace">
            <a:avLst>
              <a:gd name="adj1" fmla="val 14366"/>
              <a:gd name="adj2" fmla="val 5069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endParaRPr lang="en-PH" altLang="en-US">
              <a:latin typeface="Abadi" pitchFamily="34" charset="0"/>
              <a:cs typeface="Arial" panose="020B0604020202020204" pitchFamily="34" charset="0"/>
            </a:endParaRPr>
          </a:p>
        </p:txBody>
      </p:sp>
      <p:sp>
        <p:nvSpPr>
          <p:cNvPr id="22534" name="TextBox 11">
            <a:extLst>
              <a:ext uri="{FF2B5EF4-FFF2-40B4-BE49-F238E27FC236}">
                <a16:creationId xmlns:a16="http://schemas.microsoft.com/office/drawing/2014/main" id="{927DC28F-7309-6367-A2DA-A92172039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1955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1600">
                <a:solidFill>
                  <a:srgbClr val="2406BA"/>
                </a:solidFill>
                <a:latin typeface="Abadi" pitchFamily="34" charset="0"/>
              </a:rPr>
              <a:t>The NHDR is not just a storage of health and health-related data.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>
            <a:extLst>
              <a:ext uri="{FF2B5EF4-FFF2-40B4-BE49-F238E27FC236}">
                <a16:creationId xmlns:a16="http://schemas.microsoft.com/office/drawing/2014/main" id="{495D8565-992C-747B-BF2E-9A33917D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52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Architectural Components</a:t>
            </a:r>
          </a:p>
        </p:txBody>
      </p:sp>
      <p:grpSp>
        <p:nvGrpSpPr>
          <p:cNvPr id="24579" name="Group 8">
            <a:extLst>
              <a:ext uri="{FF2B5EF4-FFF2-40B4-BE49-F238E27FC236}">
                <a16:creationId xmlns:a16="http://schemas.microsoft.com/office/drawing/2014/main" id="{5B969D3D-DDAC-3C33-1501-077E0C3C5407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688975"/>
            <a:ext cx="4430713" cy="4092575"/>
            <a:chOff x="4031260" y="514404"/>
            <a:chExt cx="4884026" cy="4396579"/>
          </a:xfrm>
        </p:grpSpPr>
        <p:pic>
          <p:nvPicPr>
            <p:cNvPr id="24581" name="Picture 2">
              <a:extLst>
                <a:ext uri="{FF2B5EF4-FFF2-40B4-BE49-F238E27FC236}">
                  <a16:creationId xmlns:a16="http://schemas.microsoft.com/office/drawing/2014/main" id="{1DEB4334-C5F6-2530-604D-D170D472A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260" y="534680"/>
              <a:ext cx="4884026" cy="437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Rectangle 7">
              <a:extLst>
                <a:ext uri="{FF2B5EF4-FFF2-40B4-BE49-F238E27FC236}">
                  <a16:creationId xmlns:a16="http://schemas.microsoft.com/office/drawing/2014/main" id="{0A2839EB-B829-E28E-A3F2-7695F4904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260" y="514404"/>
              <a:ext cx="4815182" cy="1504841"/>
            </a:xfrm>
            <a:prstGeom prst="rect">
              <a:avLst/>
            </a:prstGeom>
            <a:noFill/>
            <a:ln w="28575" algn="ctr">
              <a:solidFill>
                <a:srgbClr val="0F02B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914400" eaLnBrk="1" hangingPunct="1">
                <a:buFont typeface="Arial" panose="020B0604020202020204" pitchFamily="34" charset="0"/>
                <a:buNone/>
              </a:pPr>
              <a:endParaRPr lang="en-PH" altLang="en-US">
                <a:latin typeface="Abadi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580" name="Picture 10">
            <a:extLst>
              <a:ext uri="{FF2B5EF4-FFF2-40B4-BE49-F238E27FC236}">
                <a16:creationId xmlns:a16="http://schemas.microsoft.com/office/drawing/2014/main" id="{6208B289-C294-F70D-3465-063A58D6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95313"/>
            <a:ext cx="44291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>
            <a:extLst>
              <a:ext uri="{FF2B5EF4-FFF2-40B4-BE49-F238E27FC236}">
                <a16:creationId xmlns:a16="http://schemas.microsoft.com/office/drawing/2014/main" id="{AD052A35-CD35-C12A-6E94-36830540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3350"/>
            <a:ext cx="8686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PH" altLang="en-US" sz="2800" b="1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NHDR Framework</a:t>
            </a:r>
          </a:p>
          <a:p>
            <a:r>
              <a:rPr lang="en-PH" altLang="en-US" sz="1800" dirty="0">
                <a:solidFill>
                  <a:srgbClr val="2406BA"/>
                </a:solidFill>
                <a:latin typeface="Abadi" pitchFamily="34" charset="0"/>
                <a:ea typeface="Tahoma" panose="020B0604030504040204" pitchFamily="34" charset="0"/>
                <a:cs typeface="Arial" panose="020B0604020202020204" pitchFamily="34" charset="0"/>
              </a:rPr>
              <a:t>Seven Building Blocks</a:t>
            </a:r>
          </a:p>
        </p:txBody>
      </p:sp>
      <p:pic>
        <p:nvPicPr>
          <p:cNvPr id="28675" name="Picture 12">
            <a:extLst>
              <a:ext uri="{FF2B5EF4-FFF2-40B4-BE49-F238E27FC236}">
                <a16:creationId xmlns:a16="http://schemas.microsoft.com/office/drawing/2014/main" id="{92786E40-CB86-D526-C793-B0ED39E1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2" y="142707"/>
            <a:ext cx="5745296" cy="486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360FC7C0-7D1D-46B3-FAA2-17FD4429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5244"/>
            <a:ext cx="2977343" cy="250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1C92FF-B24A-1902-4AEB-F19DD6F92D4E}"/>
              </a:ext>
            </a:extLst>
          </p:cNvPr>
          <p:cNvSpPr/>
          <p:nvPr/>
        </p:nvSpPr>
        <p:spPr>
          <a:xfrm>
            <a:off x="3481330" y="1949986"/>
            <a:ext cx="1564395" cy="6217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9147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C995F5-296D-96CE-1AEB-1D85890EA99C}"/>
              </a:ext>
            </a:extLst>
          </p:cNvPr>
          <p:cNvSpPr txBox="1"/>
          <p:nvPr/>
        </p:nvSpPr>
        <p:spPr>
          <a:xfrm>
            <a:off x="457200" y="514350"/>
            <a:ext cx="85344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2800" b="1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Dataset Submission</a:t>
            </a:r>
          </a:p>
          <a:p>
            <a:pPr algn="ctr">
              <a:defRPr/>
            </a:pPr>
            <a:endParaRPr lang="en-PH" sz="2000" b="1" dirty="0">
              <a:solidFill>
                <a:srgbClr val="2406BA"/>
              </a:solidFill>
              <a:latin typeface="Abadi" panose="020B0604020104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PH" sz="2000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Who are going to submit data to the NHDR?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PH" sz="2000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What kind of data are to be submitted to the NHDR?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PH" sz="2000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What data standards are to be used?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PH" sz="2000" dirty="0">
                <a:solidFill>
                  <a:srgbClr val="2406BA"/>
                </a:solidFill>
                <a:latin typeface="Abadi" panose="020B0604020104020204" pitchFamily="34" charset="0"/>
                <a:ea typeface="Tahoma" pitchFamily="34" charset="0"/>
                <a:cs typeface="Arial" panose="020B0604020202020204" pitchFamily="34" charset="0"/>
              </a:rPr>
              <a:t>How will the data be submitted to the NHDR?</a:t>
            </a:r>
          </a:p>
          <a:p>
            <a:pPr marL="457200" indent="-457200">
              <a:buFontTx/>
              <a:buAutoNum type="arabicPeriod"/>
              <a:defRPr/>
            </a:pPr>
            <a:endParaRPr lang="en-PH" sz="2000" dirty="0">
              <a:solidFill>
                <a:srgbClr val="2406BA"/>
              </a:solidFill>
              <a:latin typeface="Abadi" panose="020B0604020104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500FB0-DDD9-5C7C-DD0D-F4B318A40A6C}"/>
              </a:ext>
            </a:extLst>
          </p:cNvPr>
          <p:cNvSpPr txBox="1"/>
          <p:nvPr/>
        </p:nvSpPr>
        <p:spPr>
          <a:xfrm>
            <a:off x="228600" y="141288"/>
            <a:ext cx="8763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2800" b="1" dirty="0">
                <a:solidFill>
                  <a:srgbClr val="0000FF"/>
                </a:solidFill>
                <a:latin typeface="Abadi" panose="020B0604020104020204" pitchFamily="34" charset="0"/>
              </a:rPr>
              <a:t>1. Who are going to submit data to the NHDR?</a:t>
            </a:r>
          </a:p>
          <a:p>
            <a:pPr>
              <a:defRPr/>
            </a:pPr>
            <a:endParaRPr lang="en-PH" b="1" dirty="0">
              <a:solidFill>
                <a:srgbClr val="0000FF"/>
              </a:solidFill>
              <a:latin typeface="Abadi" panose="020B0604020104020204" pitchFamily="34" charset="0"/>
            </a:endParaRPr>
          </a:p>
          <a:p>
            <a:pPr marL="361950" algn="just">
              <a:defRPr/>
            </a:pPr>
            <a:r>
              <a:rPr lang="en-PH" sz="1800" dirty="0">
                <a:solidFill>
                  <a:srgbClr val="C00000"/>
                </a:solidFill>
                <a:latin typeface="Abadi" panose="020B0604020104020204" pitchFamily="34" charset="0"/>
              </a:rPr>
              <a:t>Health-Related Entities </a:t>
            </a:r>
            <a:r>
              <a:rPr lang="en-PH" sz="1800" dirty="0">
                <a:latin typeface="Abadi" panose="020B0604020104020204" pitchFamily="34" charset="0"/>
              </a:rPr>
              <a:t>include</a:t>
            </a:r>
            <a:r>
              <a:rPr lang="en-PH" sz="1800" dirty="0">
                <a:solidFill>
                  <a:srgbClr val="0000FF"/>
                </a:solidFill>
                <a:latin typeface="Abadi" panose="020B0604020104020204" pitchFamily="34" charset="0"/>
              </a:rPr>
              <a:t> </a:t>
            </a:r>
            <a:r>
              <a:rPr lang="en-US" sz="1800" dirty="0">
                <a:latin typeface="Abadi" panose="020B0604020104020204" pitchFamily="34" charset="0"/>
              </a:rPr>
              <a:t>but not limited to, health care facilities, national and local government agencies involved in the provision of health services, and agencies involved in the collection of health data.</a:t>
            </a:r>
            <a:endParaRPr lang="en-PH" sz="1800" dirty="0">
              <a:latin typeface="Abadi" panose="020B0604020104020204" pitchFamily="34" charset="0"/>
            </a:endParaRP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F8D2BA26-ACB4-941C-A388-3BF47650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93" y="1720251"/>
            <a:ext cx="6954838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9118AE-0146-361F-527D-D14A9B0467D4}"/>
              </a:ext>
            </a:extLst>
          </p:cNvPr>
          <p:cNvSpPr txBox="1"/>
          <p:nvPr/>
        </p:nvSpPr>
        <p:spPr>
          <a:xfrm>
            <a:off x="76200" y="60325"/>
            <a:ext cx="8982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b="1" dirty="0">
                <a:solidFill>
                  <a:srgbClr val="0000FF"/>
                </a:solidFill>
                <a:latin typeface="Abadi" panose="020B0604020104020204" pitchFamily="34" charset="0"/>
              </a:rPr>
              <a:t>2. What kind of data are to be submitted to the NHDR?</a:t>
            </a:r>
            <a:endParaRPr lang="en-PH" sz="1600" dirty="0">
              <a:latin typeface="Abadi" panose="020B0604020104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3A3121D8-3F43-660B-62AC-B13E083E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58" y="1301189"/>
            <a:ext cx="57150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1C6D51EB-484B-BE50-1ABA-B342A071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25" y="583545"/>
            <a:ext cx="31578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PH" altLang="en-US" sz="1800" b="1" dirty="0">
                <a:solidFill>
                  <a:srgbClr val="C00000"/>
                </a:solidFill>
              </a:rPr>
              <a:t>Sample Health &amp; Health-Related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E6335F-333C-E19A-12E0-78CA7699B376}"/>
              </a:ext>
            </a:extLst>
          </p:cNvPr>
          <p:cNvSpPr txBox="1"/>
          <p:nvPr/>
        </p:nvSpPr>
        <p:spPr>
          <a:xfrm>
            <a:off x="180754" y="773858"/>
            <a:ext cx="288142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900" dirty="0">
                <a:solidFill>
                  <a:srgbClr val="C00000"/>
                </a:solidFill>
                <a:latin typeface="Abadi" panose="020B0604020104020204" pitchFamily="34" charset="0"/>
              </a:rPr>
              <a:t>Health &amp; Health-Related Data </a:t>
            </a:r>
            <a:r>
              <a:rPr lang="en-PH" sz="1900" dirty="0">
                <a:latin typeface="Abadi" panose="020B0604020104020204" pitchFamily="34" charset="0"/>
              </a:rPr>
              <a:t>c</a:t>
            </a:r>
            <a:r>
              <a:rPr lang="en-PH" sz="1900" dirty="0">
                <a:latin typeface="Abadi" panose="020B0604020104020204" pitchFamily="34" charset="0"/>
                <a:cs typeface="Arial" panose="020B0604020202020204" pitchFamily="34" charset="0"/>
              </a:rPr>
              <a:t>ollectively refers to a set of specific variables or parameters that relates to individual and population health and well-being, including but not limited to administrative, public health, medical, pharmaceutical and health financing data. </a:t>
            </a:r>
            <a:endParaRPr lang="en-PH" sz="1900" dirty="0">
              <a:latin typeface="Abadi" panose="020B0604020104020204" pitchFamily="34" charset="0"/>
            </a:endParaRPr>
          </a:p>
          <a:p>
            <a:endParaRPr lang="en-PH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1422</Words>
  <Application>Microsoft Office PowerPoint</Application>
  <PresentationFormat>On-screen Show (16:9)</PresentationFormat>
  <Paragraphs>218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Abadi</vt:lpstr>
      <vt:lpstr>Arial</vt:lpstr>
      <vt:lpstr>Calibri</vt:lpstr>
      <vt:lpstr>Tahoma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Noc Nisperos</dc:creator>
  <cp:lastModifiedBy>Jovita Aragona</cp:lastModifiedBy>
  <cp:revision>11</cp:revision>
  <dcterms:created xsi:type="dcterms:W3CDTF">2022-04-12T14:11:40Z</dcterms:created>
  <dcterms:modified xsi:type="dcterms:W3CDTF">2023-08-21T20:09:30Z</dcterms:modified>
</cp:coreProperties>
</file>