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26"/>
  </p:notesMasterIdLst>
  <p:sldIdLst>
    <p:sldId id="349" r:id="rId2"/>
    <p:sldId id="620" r:id="rId3"/>
    <p:sldId id="622" r:id="rId4"/>
    <p:sldId id="623" r:id="rId5"/>
    <p:sldId id="624" r:id="rId6"/>
    <p:sldId id="607" r:id="rId7"/>
    <p:sldId id="626" r:id="rId8"/>
    <p:sldId id="612" r:id="rId9"/>
    <p:sldId id="439" r:id="rId10"/>
    <p:sldId id="442" r:id="rId11"/>
    <p:sldId id="444" r:id="rId12"/>
    <p:sldId id="446" r:id="rId13"/>
    <p:sldId id="448" r:id="rId14"/>
    <p:sldId id="627" r:id="rId15"/>
    <p:sldId id="628" r:id="rId16"/>
    <p:sldId id="629" r:id="rId17"/>
    <p:sldId id="630" r:id="rId18"/>
    <p:sldId id="631" r:id="rId19"/>
    <p:sldId id="632" r:id="rId20"/>
    <p:sldId id="633" r:id="rId21"/>
    <p:sldId id="634" r:id="rId22"/>
    <p:sldId id="635" r:id="rId23"/>
    <p:sldId id="636" r:id="rId24"/>
    <p:sldId id="625"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86" autoAdjust="0"/>
    <p:restoredTop sz="91371" autoAdjust="0"/>
  </p:normalViewPr>
  <p:slideViewPr>
    <p:cSldViewPr snapToGrid="0">
      <p:cViewPr varScale="1">
        <p:scale>
          <a:sx n="102" d="100"/>
          <a:sy n="102" d="100"/>
        </p:scale>
        <p:origin x="10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DB3D54-B6C8-4AFA-985A-D811BC9420DF}" type="datetimeFigureOut">
              <a:rPr lang="en-PH" smtClean="0"/>
              <a:t>8/26/23</a:t>
            </a:fld>
            <a:endParaRPr lang="en-P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P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P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C89164-1FEA-42AD-809E-7B189CD6A7C7}" type="slidenum">
              <a:rPr lang="en-PH" smtClean="0"/>
              <a:t>‹#›</a:t>
            </a:fld>
            <a:endParaRPr lang="en-PH"/>
          </a:p>
        </p:txBody>
      </p:sp>
    </p:spTree>
    <p:extLst>
      <p:ext uri="{BB962C8B-B14F-4D97-AF65-F5344CB8AC3E}">
        <p14:creationId xmlns:p14="http://schemas.microsoft.com/office/powerpoint/2010/main" val="2703218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Arial" pitchFamily="-110" charset="0"/>
                <a:ea typeface="ＭＳ Ｐゴシック" pitchFamily="-110" charset="-128"/>
                <a:cs typeface="ＭＳ Ｐゴシック" pitchFamily="-110" charset="-128"/>
              </a:rPr>
              <a:t>Many healthcare facilities have installed healthcare information technology; however these systems have been developed with proprietary vendor specifications. In recent years, there has been the need to share patient data. HL7 is a standards developing organization, as well as a comprehensive framework and related standards for the exchange of electronic health information. The mission of HL7 is to provide interoperability standards that improve care delivery, optimize workflow, reduce ambiguity and enhance knowledge transfer.</a:t>
            </a:r>
            <a:endParaRPr lang="en-US" dirty="0"/>
          </a:p>
        </p:txBody>
      </p:sp>
      <p:sp>
        <p:nvSpPr>
          <p:cNvPr id="4" name="Slide Number Placeholder 3"/>
          <p:cNvSpPr>
            <a:spLocks noGrp="1"/>
          </p:cNvSpPr>
          <p:nvPr>
            <p:ph type="sldNum" sz="quarter" idx="5"/>
          </p:nvPr>
        </p:nvSpPr>
        <p:spPr/>
        <p:txBody>
          <a:bodyPr/>
          <a:lstStyle/>
          <a:p>
            <a:fld id="{81C89164-1FEA-42AD-809E-7B189CD6A7C7}" type="slidenum">
              <a:rPr lang="en-PH" smtClean="0"/>
              <a:t>6</a:t>
            </a:fld>
            <a:endParaRPr lang="en-PH"/>
          </a:p>
        </p:txBody>
      </p:sp>
    </p:spTree>
    <p:extLst>
      <p:ext uri="{BB962C8B-B14F-4D97-AF65-F5344CB8AC3E}">
        <p14:creationId xmlns:p14="http://schemas.microsoft.com/office/powerpoint/2010/main" val="1978044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itchFamily="-110" charset="0"/>
                <a:ea typeface="ＭＳ Ｐゴシック" pitchFamily="-110" charset="-128"/>
                <a:cs typeface="ＭＳ Ｐゴシック" pitchFamily="-110" charset="-128"/>
              </a:rPr>
              <a:t>Although you can specify different delimiter for segments and fields, it is highly recommended that you use the default value. Using an inappropriate value can have a negative effect on the content of a segment or an entire message. </a:t>
            </a:r>
          </a:p>
          <a:p>
            <a:r>
              <a:rPr lang="en-US" sz="1200" kern="1200" dirty="0">
                <a:solidFill>
                  <a:schemeClr val="tx1"/>
                </a:solidFill>
                <a:latin typeface="Arial" pitchFamily="-110" charset="0"/>
                <a:ea typeface="ＭＳ Ｐゴシック" pitchFamily="-110" charset="-128"/>
                <a:cs typeface="ＭＳ Ｐゴシック" pitchFamily="-110" charset="-128"/>
              </a:rPr>
              <a:t>In addition, a message type like Admission, Discharge and Transfer (ADT) messages can have many trigger events, for example A01 – Admit, A02 – Transfer, A03 – Discharge, A04 – Register, A05 – Pre-admit, etc.</a:t>
            </a:r>
          </a:p>
        </p:txBody>
      </p:sp>
      <p:sp>
        <p:nvSpPr>
          <p:cNvPr id="4" name="Slide Number Placeholder 3"/>
          <p:cNvSpPr>
            <a:spLocks noGrp="1"/>
          </p:cNvSpPr>
          <p:nvPr>
            <p:ph type="sldNum" sz="quarter" idx="5"/>
          </p:nvPr>
        </p:nvSpPr>
        <p:spPr/>
        <p:txBody>
          <a:bodyPr/>
          <a:lstStyle/>
          <a:p>
            <a:fld id="{81C89164-1FEA-42AD-809E-7B189CD6A7C7}" type="slidenum">
              <a:rPr lang="en-PH" smtClean="0"/>
              <a:t>17</a:t>
            </a:fld>
            <a:endParaRPr lang="en-PH"/>
          </a:p>
        </p:txBody>
      </p:sp>
    </p:spTree>
    <p:extLst>
      <p:ext uri="{BB962C8B-B14F-4D97-AF65-F5344CB8AC3E}">
        <p14:creationId xmlns:p14="http://schemas.microsoft.com/office/powerpoint/2010/main" val="13204391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Arial" pitchFamily="-110" charset="0"/>
                <a:ea typeface="ＭＳ Ｐゴシック" pitchFamily="-110" charset="-128"/>
                <a:cs typeface="ＭＳ Ｐゴシック" pitchFamily="-110" charset="-128"/>
              </a:rPr>
              <a:t>Acknowledgement messages confirm the message is received and that it is in the agreed upon format. Otherwise, the receiving application will return an error message which will be sent to the sending application. Depending on the type of acknowledgement, the receiving application will do some or all of these functions.</a:t>
            </a:r>
          </a:p>
        </p:txBody>
      </p:sp>
      <p:sp>
        <p:nvSpPr>
          <p:cNvPr id="4" name="Slide Number Placeholder 3"/>
          <p:cNvSpPr>
            <a:spLocks noGrp="1"/>
          </p:cNvSpPr>
          <p:nvPr>
            <p:ph type="sldNum" sz="quarter" idx="5"/>
          </p:nvPr>
        </p:nvSpPr>
        <p:spPr/>
        <p:txBody>
          <a:bodyPr/>
          <a:lstStyle/>
          <a:p>
            <a:fld id="{81C89164-1FEA-42AD-809E-7B189CD6A7C7}" type="slidenum">
              <a:rPr lang="en-PH" smtClean="0"/>
              <a:t>18</a:t>
            </a:fld>
            <a:endParaRPr lang="en-PH"/>
          </a:p>
        </p:txBody>
      </p:sp>
    </p:spTree>
    <p:extLst>
      <p:ext uri="{BB962C8B-B14F-4D97-AF65-F5344CB8AC3E}">
        <p14:creationId xmlns:p14="http://schemas.microsoft.com/office/powerpoint/2010/main" val="21218689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itchFamily="-110" charset="0"/>
                <a:ea typeface="ＭＳ Ｐゴシック" pitchFamily="-110" charset="-128"/>
                <a:cs typeface="ＭＳ Ｐゴシック" pitchFamily="-110" charset="-128"/>
              </a:rPr>
              <a:t>Some fields are left blank when there is no data sent or expected. For fields where data is expected but the sender does not have a value, null is used. </a:t>
            </a:r>
          </a:p>
          <a:p>
            <a:r>
              <a:rPr lang="en-US" sz="1200" kern="1200" dirty="0">
                <a:solidFill>
                  <a:schemeClr val="tx1"/>
                </a:solidFill>
                <a:latin typeface="Arial" pitchFamily="-110" charset="0"/>
                <a:ea typeface="ＭＳ Ｐゴシック" pitchFamily="-110" charset="-128"/>
                <a:cs typeface="ＭＳ Ｐゴシック" pitchFamily="-110" charset="-128"/>
              </a:rPr>
              <a:t>As mentioned on the previous slide, applications confirm receipt. This happens through rules which are established to clarify how the receiving system will handle messages with expected and unexpected content.</a:t>
            </a:r>
            <a:endParaRPr lang="en-US" dirty="0"/>
          </a:p>
        </p:txBody>
      </p:sp>
      <p:sp>
        <p:nvSpPr>
          <p:cNvPr id="4" name="Slide Number Placeholder 3"/>
          <p:cNvSpPr>
            <a:spLocks noGrp="1"/>
          </p:cNvSpPr>
          <p:nvPr>
            <p:ph type="sldNum" sz="quarter" idx="5"/>
          </p:nvPr>
        </p:nvSpPr>
        <p:spPr/>
        <p:txBody>
          <a:bodyPr/>
          <a:lstStyle/>
          <a:p>
            <a:fld id="{81C89164-1FEA-42AD-809E-7B189CD6A7C7}" type="slidenum">
              <a:rPr lang="en-PH" smtClean="0"/>
              <a:t>19</a:t>
            </a:fld>
            <a:endParaRPr lang="en-PH"/>
          </a:p>
        </p:txBody>
      </p:sp>
    </p:spTree>
    <p:extLst>
      <p:ext uri="{BB962C8B-B14F-4D97-AF65-F5344CB8AC3E}">
        <p14:creationId xmlns:p14="http://schemas.microsoft.com/office/powerpoint/2010/main" val="41018911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Arial" pitchFamily="-110" charset="0"/>
                <a:ea typeface="ＭＳ Ｐゴシック" pitchFamily="-110" charset="-128"/>
                <a:cs typeface="ＭＳ Ｐゴシック" pitchFamily="-110" charset="-128"/>
              </a:rPr>
              <a:t>There are dozens of message types. Listed here are some common message types. Please take note that there are message types for various situations. The message types in red are the ones associated with meaningful use. ADT messages will be used for surveillance messages. ORU messages will be used for electronic laboratory reporting messages, and VXU messages will be used for immunization messages.</a:t>
            </a:r>
            <a:endParaRPr lang="en-US" dirty="0"/>
          </a:p>
        </p:txBody>
      </p:sp>
      <p:sp>
        <p:nvSpPr>
          <p:cNvPr id="4" name="Slide Number Placeholder 3"/>
          <p:cNvSpPr>
            <a:spLocks noGrp="1"/>
          </p:cNvSpPr>
          <p:nvPr>
            <p:ph type="sldNum" sz="quarter" idx="5"/>
          </p:nvPr>
        </p:nvSpPr>
        <p:spPr/>
        <p:txBody>
          <a:bodyPr/>
          <a:lstStyle/>
          <a:p>
            <a:fld id="{81C89164-1FEA-42AD-809E-7B189CD6A7C7}" type="slidenum">
              <a:rPr lang="en-PH" smtClean="0"/>
              <a:t>20</a:t>
            </a:fld>
            <a:endParaRPr lang="en-PH"/>
          </a:p>
        </p:txBody>
      </p:sp>
    </p:spTree>
    <p:extLst>
      <p:ext uri="{BB962C8B-B14F-4D97-AF65-F5344CB8AC3E}">
        <p14:creationId xmlns:p14="http://schemas.microsoft.com/office/powerpoint/2010/main" val="11165582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Arial" pitchFamily="-110" charset="0"/>
                <a:ea typeface="ＭＳ Ｐゴシック" pitchFamily="-110" charset="-128"/>
                <a:cs typeface="ＭＳ Ｐゴシック" pitchFamily="-110" charset="-128"/>
              </a:rPr>
              <a:t>There are also dozens of data types. This list identifies more common data types. The coded element data type is used for capturing data that represent coding systems like LOINC (used for laboratory and other clinical observations) and SNOMED (which is a list of comprehensive clinical terminology).</a:t>
            </a:r>
            <a:endParaRPr lang="en-US" dirty="0"/>
          </a:p>
        </p:txBody>
      </p:sp>
      <p:sp>
        <p:nvSpPr>
          <p:cNvPr id="4" name="Slide Number Placeholder 3"/>
          <p:cNvSpPr>
            <a:spLocks noGrp="1"/>
          </p:cNvSpPr>
          <p:nvPr>
            <p:ph type="sldNum" sz="quarter" idx="5"/>
          </p:nvPr>
        </p:nvSpPr>
        <p:spPr/>
        <p:txBody>
          <a:bodyPr/>
          <a:lstStyle/>
          <a:p>
            <a:fld id="{81C89164-1FEA-42AD-809E-7B189CD6A7C7}" type="slidenum">
              <a:rPr lang="en-PH" smtClean="0"/>
              <a:t>21</a:t>
            </a:fld>
            <a:endParaRPr lang="en-PH"/>
          </a:p>
        </p:txBody>
      </p:sp>
    </p:spTree>
    <p:extLst>
      <p:ext uri="{BB962C8B-B14F-4D97-AF65-F5344CB8AC3E}">
        <p14:creationId xmlns:p14="http://schemas.microsoft.com/office/powerpoint/2010/main" val="20067470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Arial" pitchFamily="-110" charset="0"/>
                <a:ea typeface="ＭＳ Ｐゴシック" pitchFamily="-110" charset="-128"/>
                <a:cs typeface="ＭＳ Ｐゴシック" pitchFamily="-110" charset="-128"/>
              </a:rPr>
              <a:t>This is the syntax that is included in a messaging or implementation guide. Please note which segments (identified by the three-letter ID) are optional and which ones can repeat. As stated earlier, some segments are nested within other segments. In this example, this VXU message only has two required segments, MSH and PID. In addition, if you have a Common Order segment (ORC), you must have a Pharmacy Administration segment (RXA).</a:t>
            </a:r>
            <a:endParaRPr lang="en-US" dirty="0"/>
          </a:p>
        </p:txBody>
      </p:sp>
      <p:sp>
        <p:nvSpPr>
          <p:cNvPr id="4" name="Slide Number Placeholder 3"/>
          <p:cNvSpPr>
            <a:spLocks noGrp="1"/>
          </p:cNvSpPr>
          <p:nvPr>
            <p:ph type="sldNum" sz="quarter" idx="5"/>
          </p:nvPr>
        </p:nvSpPr>
        <p:spPr/>
        <p:txBody>
          <a:bodyPr/>
          <a:lstStyle/>
          <a:p>
            <a:fld id="{81C89164-1FEA-42AD-809E-7B189CD6A7C7}" type="slidenum">
              <a:rPr lang="en-PH" smtClean="0"/>
              <a:t>22</a:t>
            </a:fld>
            <a:endParaRPr lang="en-PH"/>
          </a:p>
        </p:txBody>
      </p:sp>
    </p:spTree>
    <p:extLst>
      <p:ext uri="{BB962C8B-B14F-4D97-AF65-F5344CB8AC3E}">
        <p14:creationId xmlns:p14="http://schemas.microsoft.com/office/powerpoint/2010/main" val="12591961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itchFamily="-110" charset="0"/>
                <a:ea typeface="ＭＳ Ｐゴシック" pitchFamily="-110" charset="-128"/>
                <a:cs typeface="ＭＳ Ｐゴシック" pitchFamily="-110" charset="-128"/>
              </a:rPr>
              <a:t>In this example, a non-Hispanic white female, 43 years old, visits the emergency department complaining of a stomach ache, which she has had since February 15</a:t>
            </a:r>
            <a:r>
              <a:rPr lang="en-US" sz="1200" kern="1200" baseline="30000" dirty="0">
                <a:solidFill>
                  <a:schemeClr val="tx1"/>
                </a:solidFill>
                <a:latin typeface="Arial" pitchFamily="-110" charset="0"/>
                <a:ea typeface="ＭＳ Ｐゴシック" pitchFamily="-110" charset="-128"/>
                <a:cs typeface="ＭＳ Ｐゴシック" pitchFamily="-110" charset="-128"/>
              </a:rPr>
              <a:t>th</a:t>
            </a:r>
            <a:r>
              <a:rPr lang="en-US" sz="1200" kern="1200" dirty="0">
                <a:solidFill>
                  <a:schemeClr val="tx1"/>
                </a:solidFill>
                <a:latin typeface="Arial" pitchFamily="-110" charset="0"/>
                <a:ea typeface="ＭＳ Ｐゴシック" pitchFamily="-110" charset="-128"/>
                <a:cs typeface="ＭＳ Ｐゴシック" pitchFamily="-110" charset="-128"/>
              </a:rPr>
              <a:t>. She was diagnosed with appendicitis and is admitted as an inpatient.</a:t>
            </a:r>
          </a:p>
          <a:p>
            <a:endParaRPr lang="en-US" sz="1200" kern="1200" dirty="0">
              <a:solidFill>
                <a:schemeClr val="tx1"/>
              </a:solidFill>
              <a:latin typeface="Arial" pitchFamily="-110" charset="0"/>
              <a:ea typeface="ＭＳ Ｐゴシック" pitchFamily="-110" charset="-128"/>
              <a:cs typeface="ＭＳ Ｐゴシック" pitchFamily="-110" charset="-128"/>
            </a:endParaRPr>
          </a:p>
          <a:p>
            <a:r>
              <a:rPr lang="en-US" sz="1200" kern="1200" dirty="0">
                <a:solidFill>
                  <a:schemeClr val="tx1"/>
                </a:solidFill>
                <a:latin typeface="Arial" pitchFamily="-110" charset="0"/>
                <a:ea typeface="ＭＳ Ｐゴシック" pitchFamily="-110" charset="-128"/>
                <a:cs typeface="ＭＳ Ｐゴシック" pitchFamily="-110" charset="-128"/>
              </a:rPr>
              <a:t>This HL7 message represents this scenario. Please note the highlighted text. The red text corresponds to the description above. In the MSH segment, it states that this patient is getting admitted. In the PID segment, it states that the patient is a non-Hispanic, white female. In the PV1 segment, it states that her patient class is “Inpatient” designated with the “I”. In the first OBX statement, the patient complained of a stomach ache. In the second OBX segment, it states that her age is forty three. In the fifth OBX segment, it states when she first noticed her symptoms. And finally in the second DG1 segment, it states her diagnosis is acute appendicitis. </a:t>
            </a:r>
          </a:p>
          <a:p>
            <a:r>
              <a:rPr lang="en-US" sz="1200" b="1" kern="1200" dirty="0">
                <a:solidFill>
                  <a:schemeClr val="tx1"/>
                </a:solidFill>
                <a:latin typeface="Arial" pitchFamily="-110" charset="0"/>
                <a:ea typeface="ＭＳ Ｐゴシック" pitchFamily="-110" charset="-128"/>
                <a:cs typeface="ＭＳ Ｐゴシック" pitchFamily="-110" charset="-128"/>
              </a:rPr>
              <a:t>Please note when segments repeat, the segment identification must be present.</a:t>
            </a:r>
          </a:p>
        </p:txBody>
      </p:sp>
      <p:sp>
        <p:nvSpPr>
          <p:cNvPr id="4" name="Slide Number Placeholder 3"/>
          <p:cNvSpPr>
            <a:spLocks noGrp="1"/>
          </p:cNvSpPr>
          <p:nvPr>
            <p:ph type="sldNum" sz="quarter" idx="5"/>
          </p:nvPr>
        </p:nvSpPr>
        <p:spPr/>
        <p:txBody>
          <a:bodyPr/>
          <a:lstStyle/>
          <a:p>
            <a:fld id="{81C89164-1FEA-42AD-809E-7B189CD6A7C7}" type="slidenum">
              <a:rPr lang="en-PH" smtClean="0"/>
              <a:t>23</a:t>
            </a:fld>
            <a:endParaRPr lang="en-PH"/>
          </a:p>
        </p:txBody>
      </p:sp>
    </p:spTree>
    <p:extLst>
      <p:ext uri="{BB962C8B-B14F-4D97-AF65-F5344CB8AC3E}">
        <p14:creationId xmlns:p14="http://schemas.microsoft.com/office/powerpoint/2010/main" val="2484699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Arial" pitchFamily="-110" charset="0"/>
                <a:ea typeface="ＭＳ Ｐゴシック" pitchFamily="-110" charset="-128"/>
                <a:cs typeface="ＭＳ Ｐゴシック" pitchFamily="-110" charset="-128"/>
              </a:rPr>
              <a:t>It is important that everyone is aware of the scope of HL7 prior to implementing the standard, along the associated hardware and software. HL7 is not the “end all, be all” solution. It purposely does not address security and privacy. It is the responsibility of the sending and receiving facilities/applications comply with issues such as authentication, access control, encryption, etc. These are addressed in standards/regulations like National Institute of Standards and Technology (NIST) standard and The Health Insurance Portability and Accountability Act (HIPAA) to name a few.</a:t>
            </a:r>
            <a:endParaRPr lang="en-US" dirty="0"/>
          </a:p>
        </p:txBody>
      </p:sp>
      <p:sp>
        <p:nvSpPr>
          <p:cNvPr id="4" name="Slide Number Placeholder 3"/>
          <p:cNvSpPr>
            <a:spLocks noGrp="1"/>
          </p:cNvSpPr>
          <p:nvPr>
            <p:ph type="sldNum" sz="quarter" idx="5"/>
          </p:nvPr>
        </p:nvSpPr>
        <p:spPr/>
        <p:txBody>
          <a:bodyPr/>
          <a:lstStyle/>
          <a:p>
            <a:fld id="{81C89164-1FEA-42AD-809E-7B189CD6A7C7}" type="slidenum">
              <a:rPr lang="en-PH" smtClean="0"/>
              <a:t>7</a:t>
            </a:fld>
            <a:endParaRPr lang="en-PH"/>
          </a:p>
        </p:txBody>
      </p:sp>
    </p:spTree>
    <p:extLst>
      <p:ext uri="{BB962C8B-B14F-4D97-AF65-F5344CB8AC3E}">
        <p14:creationId xmlns:p14="http://schemas.microsoft.com/office/powerpoint/2010/main" val="62867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Shape 251"/>
          <p:cNvSpPr txBox="1">
            <a:spLocks noGrp="1"/>
          </p:cNvSpPr>
          <p:nvPr>
            <p:ph type="body" idx="1"/>
          </p:nvPr>
        </p:nvSpPr>
        <p:spPr>
          <a:xfrm>
            <a:off x="685800" y="4400550"/>
            <a:ext cx="5486400" cy="3600600"/>
          </a:xfrm>
          <a:prstGeom prst="rect">
            <a:avLst/>
          </a:prstGeom>
          <a:noFill/>
          <a:ln>
            <a:noFill/>
          </a:ln>
        </p:spPr>
        <p:txBody>
          <a:bodyPr wrap="square" lIns="91425" tIns="91425" rIns="91425" bIns="91425" anchor="ctr" anchorCtr="0">
            <a:noAutofit/>
          </a:bodyPr>
          <a:lstStyle/>
          <a:p>
            <a:pPr marL="289981" indent="-171450">
              <a:lnSpc>
                <a:spcPct val="150000"/>
              </a:lnSpc>
              <a:spcBef>
                <a:spcPts val="2133"/>
              </a:spcBef>
              <a:buClr>
                <a:srgbClr val="000000"/>
              </a:buClr>
              <a:buSzPts val="2200"/>
              <a:buFont typeface="Arial" panose="020B0604020202020204" pitchFamily="34" charset="0"/>
              <a:buChar char="•"/>
            </a:pPr>
            <a:r>
              <a:rPr lang="en-US" sz="1200" dirty="0">
                <a:solidFill>
                  <a:srgbClr val="000000"/>
                </a:solidFill>
              </a:rPr>
              <a:t>Health data is complicated</a:t>
            </a:r>
          </a:p>
          <a:p>
            <a:pPr marL="289981" indent="-171450">
              <a:lnSpc>
                <a:spcPct val="150000"/>
              </a:lnSpc>
              <a:spcBef>
                <a:spcPts val="2133"/>
              </a:spcBef>
              <a:buClr>
                <a:srgbClr val="000000"/>
              </a:buClr>
              <a:buSzPts val="2200"/>
              <a:buFont typeface="Arial" panose="020B0604020202020204" pitchFamily="34" charset="0"/>
              <a:buChar char="•"/>
            </a:pPr>
            <a:r>
              <a:rPr lang="en-US" sz="1200" dirty="0">
                <a:solidFill>
                  <a:srgbClr val="000000"/>
                </a:solidFill>
              </a:rPr>
              <a:t>Healthcare workflows are complicated</a:t>
            </a:r>
          </a:p>
          <a:p>
            <a:pPr marL="289981" indent="-171450">
              <a:lnSpc>
                <a:spcPct val="150000"/>
              </a:lnSpc>
              <a:spcBef>
                <a:spcPts val="2133"/>
              </a:spcBef>
              <a:buClr>
                <a:srgbClr val="000000"/>
              </a:buClr>
              <a:buSzPts val="2200"/>
              <a:buFont typeface="Arial" panose="020B0604020202020204" pitchFamily="34" charset="0"/>
              <a:buChar char="•"/>
            </a:pPr>
            <a:r>
              <a:rPr lang="en-US" sz="1200" dirty="0">
                <a:solidFill>
                  <a:srgbClr val="000000"/>
                </a:solidFill>
              </a:rPr>
              <a:t>Healthcare is about humans, and humans are complicated</a:t>
            </a:r>
          </a:p>
          <a:p>
            <a:pPr marL="289981" indent="-171450">
              <a:lnSpc>
                <a:spcPct val="150000"/>
              </a:lnSpc>
              <a:spcBef>
                <a:spcPts val="2133"/>
              </a:spcBef>
              <a:buClr>
                <a:srgbClr val="000000"/>
              </a:buClr>
              <a:buSzPts val="2200"/>
              <a:buFont typeface="Arial" panose="020B0604020202020204" pitchFamily="34" charset="0"/>
              <a:buChar char="•"/>
            </a:pPr>
            <a:r>
              <a:rPr lang="en-US" sz="1200" dirty="0">
                <a:solidFill>
                  <a:srgbClr val="000000"/>
                </a:solidFill>
              </a:rPr>
              <a:t>There is no right way to build interoperable health systems</a:t>
            </a:r>
            <a:endParaRPr lang="en-GB" dirty="0"/>
          </a:p>
        </p:txBody>
      </p:sp>
      <p:sp>
        <p:nvSpPr>
          <p:cNvPr id="252" name="Shape 25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43658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3" name="Shape 15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69850" rtl="0">
              <a:spcBef>
                <a:spcPts val="0"/>
              </a:spcBef>
              <a:spcAft>
                <a:spcPts val="0"/>
              </a:spcAft>
              <a:buNone/>
            </a:pPr>
            <a:endParaRPr/>
          </a:p>
        </p:txBody>
      </p:sp>
    </p:spTree>
    <p:extLst>
      <p:ext uri="{BB962C8B-B14F-4D97-AF65-F5344CB8AC3E}">
        <p14:creationId xmlns:p14="http://schemas.microsoft.com/office/powerpoint/2010/main" val="2408533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Shape 1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7" name="Shape 16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69850" rtl="0">
              <a:spcBef>
                <a:spcPts val="0"/>
              </a:spcBef>
              <a:spcAft>
                <a:spcPts val="0"/>
              </a:spcAft>
              <a:buNone/>
            </a:pPr>
            <a:endParaRPr/>
          </a:p>
        </p:txBody>
      </p:sp>
    </p:spTree>
    <p:extLst>
      <p:ext uri="{BB962C8B-B14F-4D97-AF65-F5344CB8AC3E}">
        <p14:creationId xmlns:p14="http://schemas.microsoft.com/office/powerpoint/2010/main" val="1032621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Shape 1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1" name="Shape 18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14300" lvl="0" indent="0" rtl="0">
              <a:spcBef>
                <a:spcPts val="0"/>
              </a:spcBef>
              <a:spcAft>
                <a:spcPts val="0"/>
              </a:spcAft>
              <a:buSzPts val="1800"/>
              <a:buNone/>
            </a:pPr>
            <a:r>
              <a:rPr lang="en-GB" dirty="0"/>
              <a:t>Smart on FHIR:</a:t>
            </a:r>
          </a:p>
          <a:p>
            <a:pPr marL="285750" lvl="0" indent="-171450" rtl="0">
              <a:spcBef>
                <a:spcPts val="0"/>
              </a:spcBef>
              <a:spcAft>
                <a:spcPts val="0"/>
              </a:spcAft>
              <a:buSzPts val="1800"/>
              <a:buFont typeface="Arial" panose="020B0604020202020204" pitchFamily="34" charset="0"/>
              <a:buChar char="•"/>
            </a:pPr>
            <a:r>
              <a:rPr lang="en-GB" dirty="0"/>
              <a:t>FHIR + OAuth + context information</a:t>
            </a:r>
          </a:p>
          <a:p>
            <a:pPr marL="285750" lvl="0" indent="-171450" rtl="0">
              <a:spcBef>
                <a:spcPts val="0"/>
              </a:spcBef>
              <a:spcAft>
                <a:spcPts val="0"/>
              </a:spcAft>
              <a:buSzPts val="1800"/>
              <a:buFont typeface="Arial" panose="020B0604020202020204" pitchFamily="34" charset="0"/>
              <a:buChar char="•"/>
            </a:pPr>
            <a:r>
              <a:rPr lang="en-GB" dirty="0"/>
              <a:t>Include other applications inside the EHR program</a:t>
            </a:r>
          </a:p>
          <a:p>
            <a:pPr marL="285750" lvl="0" indent="-171450" rtl="0">
              <a:spcBef>
                <a:spcPts val="0"/>
              </a:spcBef>
              <a:spcAft>
                <a:spcPts val="0"/>
              </a:spcAft>
              <a:buSzPts val="1800"/>
              <a:buFont typeface="Arial" panose="020B0604020202020204" pitchFamily="34" charset="0"/>
              <a:buChar char="•"/>
            </a:pPr>
            <a:r>
              <a:rPr lang="en-GB" dirty="0"/>
              <a:t>Transparent to the user</a:t>
            </a:r>
          </a:p>
          <a:p>
            <a:pPr marL="285750" lvl="0" indent="-171450" rtl="0">
              <a:spcBef>
                <a:spcPts val="0"/>
              </a:spcBef>
              <a:spcAft>
                <a:spcPts val="0"/>
              </a:spcAft>
              <a:buSzPts val="1800"/>
              <a:buFont typeface="Arial" panose="020B0604020202020204" pitchFamily="34" charset="0"/>
              <a:buChar char="•"/>
            </a:pPr>
            <a:r>
              <a:rPr lang="en-GB" dirty="0"/>
              <a:t>EHR needs to include the applications</a:t>
            </a:r>
          </a:p>
          <a:p>
            <a:pPr marL="114300" marR="0" lvl="0" indent="0" algn="l" defTabSz="914400" rtl="0" eaLnBrk="1" fontAlgn="auto" latinLnBrk="0" hangingPunct="1">
              <a:lnSpc>
                <a:spcPct val="100000"/>
              </a:lnSpc>
              <a:spcBef>
                <a:spcPts val="0"/>
              </a:spcBef>
              <a:spcAft>
                <a:spcPts val="0"/>
              </a:spcAft>
              <a:buClrTx/>
              <a:buSzPts val="1800"/>
              <a:buFontTx/>
              <a:buNone/>
              <a:tabLst/>
              <a:defRPr/>
            </a:pPr>
            <a:endParaRPr lang="en-GB" dirty="0"/>
          </a:p>
          <a:p>
            <a:pPr marL="114300" marR="0" lvl="0" indent="0" algn="l" defTabSz="914400" rtl="0" eaLnBrk="1" fontAlgn="auto" latinLnBrk="0" hangingPunct="1">
              <a:lnSpc>
                <a:spcPct val="100000"/>
              </a:lnSpc>
              <a:spcBef>
                <a:spcPts val="0"/>
              </a:spcBef>
              <a:spcAft>
                <a:spcPts val="0"/>
              </a:spcAft>
              <a:buClrTx/>
              <a:buSzPts val="1800"/>
              <a:buFontTx/>
              <a:buNone/>
              <a:tabLst/>
              <a:defRPr/>
            </a:pPr>
            <a:r>
              <a:rPr lang="en-GB" dirty="0"/>
              <a:t>Application provides FHIR interface for external integration</a:t>
            </a:r>
          </a:p>
        </p:txBody>
      </p:sp>
    </p:spTree>
    <p:extLst>
      <p:ext uri="{BB962C8B-B14F-4D97-AF65-F5344CB8AC3E}">
        <p14:creationId xmlns:p14="http://schemas.microsoft.com/office/powerpoint/2010/main" val="5611207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5" name="Shape 19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69850" rtl="0">
              <a:spcBef>
                <a:spcPts val="0"/>
              </a:spcBef>
              <a:spcAft>
                <a:spcPts val="0"/>
              </a:spcAft>
              <a:buNone/>
            </a:pPr>
            <a:endParaRPr/>
          </a:p>
        </p:txBody>
      </p:sp>
    </p:spTree>
    <p:extLst>
      <p:ext uri="{BB962C8B-B14F-4D97-AF65-F5344CB8AC3E}">
        <p14:creationId xmlns:p14="http://schemas.microsoft.com/office/powerpoint/2010/main" val="92391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Arial" pitchFamily="-110" charset="0"/>
                <a:ea typeface="ＭＳ Ｐゴシック" pitchFamily="-110" charset="-128"/>
                <a:cs typeface="ＭＳ Ｐゴシック" pitchFamily="-110" charset="-128"/>
              </a:rPr>
              <a:t>The key point on this slide is the trigger event. For example, when someone is brought into an emergency department and the decision is made to admit this person into the hospital, this real world event would initiate an electronic message being sent to admit this patient.</a:t>
            </a:r>
            <a:endParaRPr lang="en-US" dirty="0"/>
          </a:p>
        </p:txBody>
      </p:sp>
      <p:sp>
        <p:nvSpPr>
          <p:cNvPr id="4" name="Slide Number Placeholder 3"/>
          <p:cNvSpPr>
            <a:spLocks noGrp="1"/>
          </p:cNvSpPr>
          <p:nvPr>
            <p:ph type="sldNum" sz="quarter" idx="5"/>
          </p:nvPr>
        </p:nvSpPr>
        <p:spPr/>
        <p:txBody>
          <a:bodyPr/>
          <a:lstStyle/>
          <a:p>
            <a:fld id="{81C89164-1FEA-42AD-809E-7B189CD6A7C7}" type="slidenum">
              <a:rPr lang="en-PH" smtClean="0"/>
              <a:t>15</a:t>
            </a:fld>
            <a:endParaRPr lang="en-PH"/>
          </a:p>
        </p:txBody>
      </p:sp>
    </p:spTree>
    <p:extLst>
      <p:ext uri="{BB962C8B-B14F-4D97-AF65-F5344CB8AC3E}">
        <p14:creationId xmlns:p14="http://schemas.microsoft.com/office/powerpoint/2010/main" val="38467178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itchFamily="-110" charset="0"/>
                <a:ea typeface="ＭＳ Ｐゴシック" pitchFamily="-110" charset="-128"/>
                <a:cs typeface="ＭＳ Ｐゴシック" pitchFamily="-110" charset="-128"/>
              </a:rPr>
              <a:t>The Message Header Segment or MSH segment is required for all messages and defines the intent, source, destination, and specific attributes of the message, like delimiters and version number. </a:t>
            </a:r>
          </a:p>
          <a:p>
            <a:r>
              <a:rPr lang="en-US" sz="1200" kern="1200" dirty="0">
                <a:solidFill>
                  <a:schemeClr val="tx1"/>
                </a:solidFill>
                <a:latin typeface="Arial" pitchFamily="-110" charset="0"/>
                <a:ea typeface="ＭＳ Ｐゴシック" pitchFamily="-110" charset="-128"/>
                <a:cs typeface="ＭＳ Ｐゴシック" pitchFamily="-110" charset="-128"/>
              </a:rPr>
              <a:t>Messaging or Implementation Guides establish an agreement on what messages will be sent and received. One of the parameters that this document establishes is the optionality of segments and fields.</a:t>
            </a:r>
            <a:endParaRPr lang="en-US" dirty="0"/>
          </a:p>
        </p:txBody>
      </p:sp>
      <p:sp>
        <p:nvSpPr>
          <p:cNvPr id="4" name="Slide Number Placeholder 3"/>
          <p:cNvSpPr>
            <a:spLocks noGrp="1"/>
          </p:cNvSpPr>
          <p:nvPr>
            <p:ph type="sldNum" sz="quarter" idx="5"/>
          </p:nvPr>
        </p:nvSpPr>
        <p:spPr/>
        <p:txBody>
          <a:bodyPr/>
          <a:lstStyle/>
          <a:p>
            <a:fld id="{81C89164-1FEA-42AD-809E-7B189CD6A7C7}" type="slidenum">
              <a:rPr lang="en-PH" smtClean="0"/>
              <a:t>16</a:t>
            </a:fld>
            <a:endParaRPr lang="en-PH"/>
          </a:p>
        </p:txBody>
      </p:sp>
    </p:spTree>
    <p:extLst>
      <p:ext uri="{BB962C8B-B14F-4D97-AF65-F5344CB8AC3E}">
        <p14:creationId xmlns:p14="http://schemas.microsoft.com/office/powerpoint/2010/main" val="3974783171"/>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FED68A3-997E-4D26-A151-02DFA2883174}" type="datetime1">
              <a:rPr lang="en-US" smtClean="0"/>
              <a:t>8/26/23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C85731-BB4B-444B-8A91-FB5C98B515EB}" type="datetime1">
              <a:rPr lang="en-US" smtClean="0"/>
              <a:t>8/26/23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48AB81-D0A7-48D5-A07E-5CC0855EE2CA}" type="datetime1">
              <a:rPr lang="en-US" smtClean="0"/>
              <a:t>8/26/23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15600" y="593367"/>
            <a:ext cx="11360800" cy="763600"/>
          </a:xfrm>
          <a:prstGeom prst="rect">
            <a:avLst/>
          </a:prstGeom>
        </p:spPr>
        <p:txBody>
          <a:bodyPr wrap="square" lIns="91425" tIns="91425" rIns="91425" bIns="91425" anchor="t" anchorCtr="0"/>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a:endParaRPr/>
          </a:p>
        </p:txBody>
      </p:sp>
      <p:sp>
        <p:nvSpPr>
          <p:cNvPr id="18" name="Shape 18"/>
          <p:cNvSpPr txBox="1">
            <a:spLocks noGrp="1"/>
          </p:cNvSpPr>
          <p:nvPr>
            <p:ph type="body" idx="1"/>
          </p:nvPr>
        </p:nvSpPr>
        <p:spPr>
          <a:xfrm>
            <a:off x="415600" y="1536633"/>
            <a:ext cx="11360800" cy="4555200"/>
          </a:xfrm>
          <a:prstGeom prst="rect">
            <a:avLst/>
          </a:prstGeom>
        </p:spPr>
        <p:txBody>
          <a:bodyPr wrap="square" lIns="91425" tIns="91425" rIns="91425" bIns="91425" anchor="t" anchorCtr="0"/>
          <a:lstStyle>
            <a:lvl1pPr lvl="0">
              <a:spcBef>
                <a:spcPts val="0"/>
              </a:spcBef>
              <a:buSzPts val="1800"/>
              <a:buChar char="●"/>
              <a:defRPr/>
            </a:lvl1pPr>
            <a:lvl2pPr lvl="1">
              <a:spcBef>
                <a:spcPts val="0"/>
              </a:spcBef>
              <a:buSzPts val="1400"/>
              <a:buChar char="○"/>
              <a:defRPr/>
            </a:lvl2pPr>
            <a:lvl3pPr lvl="2">
              <a:spcBef>
                <a:spcPts val="0"/>
              </a:spcBef>
              <a:buSzPts val="1400"/>
              <a:buChar char="■"/>
              <a:defRPr/>
            </a:lvl3pPr>
            <a:lvl4pPr lvl="3">
              <a:spcBef>
                <a:spcPts val="0"/>
              </a:spcBef>
              <a:buSzPts val="1400"/>
              <a:buChar char="●"/>
              <a:defRPr/>
            </a:lvl4pPr>
            <a:lvl5pPr lvl="4">
              <a:spcBef>
                <a:spcPts val="0"/>
              </a:spcBef>
              <a:buSzPts val="1400"/>
              <a:buChar char="○"/>
              <a:defRPr/>
            </a:lvl5pPr>
            <a:lvl6pPr lvl="5">
              <a:spcBef>
                <a:spcPts val="0"/>
              </a:spcBef>
              <a:buSzPts val="1400"/>
              <a:buChar char="■"/>
              <a:defRPr/>
            </a:lvl6pPr>
            <a:lvl7pPr lvl="6">
              <a:spcBef>
                <a:spcPts val="0"/>
              </a:spcBef>
              <a:buSzPts val="1400"/>
              <a:buChar char="●"/>
              <a:defRPr/>
            </a:lvl7pPr>
            <a:lvl8pPr lvl="7">
              <a:spcBef>
                <a:spcPts val="0"/>
              </a:spcBef>
              <a:buSzPts val="1400"/>
              <a:buChar char="○"/>
              <a:defRPr/>
            </a:lvl8pPr>
            <a:lvl9pPr lvl="8">
              <a:spcBef>
                <a:spcPts val="0"/>
              </a:spcBef>
              <a:buSzPts val="1400"/>
              <a:buChar char="■"/>
              <a:defRPr/>
            </a:lvl9pPr>
          </a:lstStyle>
          <a:p>
            <a:endParaRPr/>
          </a:p>
        </p:txBody>
      </p:sp>
      <p:sp>
        <p:nvSpPr>
          <p:cNvPr id="19" name="Shape 19"/>
          <p:cNvSpPr txBox="1">
            <a:spLocks noGrp="1"/>
          </p:cNvSpPr>
          <p:nvPr>
            <p:ph type="sldNum" idx="12"/>
          </p:nvPr>
        </p:nvSpPr>
        <p:spPr>
          <a:xfrm>
            <a:off x="11296611" y="6217623"/>
            <a:ext cx="731600" cy="524800"/>
          </a:xfrm>
          <a:prstGeom prst="rect">
            <a:avLst/>
          </a:prstGeom>
        </p:spPr>
        <p:txBody>
          <a:bodyPr wrap="square" lIns="91425" tIns="91425" rIns="91425" bIns="91425" anchor="ctr" anchorCtr="0">
            <a:noAutofit/>
          </a:bodyPr>
          <a:lstStyle/>
          <a:p>
            <a:fld id="{00000000-1234-1234-1234-123412341234}" type="slidenum">
              <a:rPr lang="en-GB" smtClean="0"/>
              <a:pPr/>
              <a:t>‹#›</a:t>
            </a:fld>
            <a:endParaRPr lang="en-GB"/>
          </a:p>
        </p:txBody>
      </p:sp>
    </p:spTree>
    <p:extLst>
      <p:ext uri="{BB962C8B-B14F-4D97-AF65-F5344CB8AC3E}">
        <p14:creationId xmlns:p14="http://schemas.microsoft.com/office/powerpoint/2010/main" val="1946199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74B409-7645-498F-9750-3D7922610AE1}" type="datetime1">
              <a:rPr lang="en-US" smtClean="0"/>
              <a:t>8/26/23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F4610942-D01D-4CBC-8BEC-91A33A851474}" type="datetime1">
              <a:rPr lang="en-US" smtClean="0"/>
              <a:t>8/26/23</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01C4B1-A901-46B1-B9C5-BD78906228CD}" type="datetime1">
              <a:rPr lang="en-US" smtClean="0"/>
              <a:t>8/26/23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CC4EE95-5105-41B4-B73C-09E8D5DCEB14}" type="datetime1">
              <a:rPr lang="en-US" smtClean="0"/>
              <a:t>8/26/23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DDB475B-9449-4A1F-AD99-522E675D8400}" type="datetime1">
              <a:rPr lang="en-US" smtClean="0"/>
              <a:t>8/26/23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8C7ECE-A7A3-4038-A150-52728B76DECA}" type="datetime1">
              <a:rPr lang="en-US" smtClean="0"/>
              <a:t>8/26/23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DB07D36-CF8F-4545-9121-D2EE4FAF9EDD}" type="datetime1">
              <a:rPr lang="en-US" smtClean="0"/>
              <a:t>8/26/23</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D8E1E2E-84D2-4865-83D5-063B08C3B7CF}" type="datetime1">
              <a:rPr lang="en-US" smtClean="0"/>
              <a:t>8/26/23</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A43D0CB0-73E9-4789-AA8A-F8028B6ED1B3}" type="datetime1">
              <a:rPr lang="en-US" smtClean="0"/>
              <a:t>8/26/23</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4">
                <a:duotone>
                  <a:schemeClr val="accent1">
                    <a:shade val="45000"/>
                    <a:satMod val="135000"/>
                  </a:schemeClr>
                  <a:prstClr val="white"/>
                </a:duotone>
                <a:extLst>
                  <a:ext uri="{BEBA8EAE-BF5A-486C-A8C5-ECC9F3942E4B}">
                    <a14:imgProps xmlns:a14="http://schemas.microsoft.com/office/drawing/2010/main">
                      <a14:imgLayer r:embed="rId1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4" r:id="rId12"/>
  </p:sldLayoutIdLst>
  <p:hf hdr="0" ftr="0" dt="0"/>
  <p:txStyles>
    <p:titleStyle>
      <a:lvl1pPr algn="l" defTabSz="914400" rtl="0" eaLnBrk="1" latinLnBrk="0" hangingPunct="1">
        <a:lnSpc>
          <a:spcPct val="90000"/>
        </a:lnSpc>
        <a:spcBef>
          <a:spcPct val="0"/>
        </a:spcBef>
        <a:buNone/>
        <a:defRPr sz="5400" kern="1200" cap="all" baseline="0">
          <a:blipFill>
            <a:blip r:embed="rId16">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D025424B-1806-479E-BABB-50271A95008E}"/>
              </a:ext>
            </a:extLst>
          </p:cNvPr>
          <p:cNvSpPr>
            <a:spLocks noGrp="1"/>
          </p:cNvSpPr>
          <p:nvPr>
            <p:ph type="sldNum" sz="quarter" idx="12"/>
          </p:nvPr>
        </p:nvSpPr>
        <p:spPr/>
        <p:txBody>
          <a:bodyPr/>
          <a:lstStyle/>
          <a:p>
            <a:fld id="{4FAB73BC-B049-4115-A692-8D63A059BFB8}" type="slidenum">
              <a:rPr lang="en-US" smtClean="0"/>
              <a:pPr/>
              <a:t>1</a:t>
            </a:fld>
            <a:endParaRPr lang="en-US" dirty="0"/>
          </a:p>
        </p:txBody>
      </p:sp>
      <p:sp>
        <p:nvSpPr>
          <p:cNvPr id="11" name="Title 1">
            <a:extLst>
              <a:ext uri="{FF2B5EF4-FFF2-40B4-BE49-F238E27FC236}">
                <a16:creationId xmlns:a16="http://schemas.microsoft.com/office/drawing/2014/main" id="{666EE694-6EB6-49F3-9B2A-6E203D791672}"/>
              </a:ext>
            </a:extLst>
          </p:cNvPr>
          <p:cNvSpPr>
            <a:spLocks noGrp="1"/>
          </p:cNvSpPr>
          <p:nvPr>
            <p:ph type="ctrTitle"/>
          </p:nvPr>
        </p:nvSpPr>
        <p:spPr>
          <a:xfrm>
            <a:off x="1051560" y="1432223"/>
            <a:ext cx="9966960" cy="3035808"/>
          </a:xfrm>
        </p:spPr>
        <p:txBody>
          <a:bodyPr/>
          <a:lstStyle/>
          <a:p>
            <a:pPr algn="ctr"/>
            <a:r>
              <a:rPr lang="en-US" dirty="0"/>
              <a:t>Introduction to hl7</a:t>
            </a:r>
            <a:endParaRPr lang="en-PH" dirty="0"/>
          </a:p>
        </p:txBody>
      </p:sp>
      <p:sp>
        <p:nvSpPr>
          <p:cNvPr id="9" name="Subtitle 2">
            <a:extLst>
              <a:ext uri="{FF2B5EF4-FFF2-40B4-BE49-F238E27FC236}">
                <a16:creationId xmlns:a16="http://schemas.microsoft.com/office/drawing/2014/main" id="{4CED49F3-0077-4F77-80A6-40AB8DED7533}"/>
              </a:ext>
            </a:extLst>
          </p:cNvPr>
          <p:cNvSpPr txBox="1">
            <a:spLocks/>
          </p:cNvSpPr>
          <p:nvPr/>
        </p:nvSpPr>
        <p:spPr>
          <a:xfrm>
            <a:off x="1088136" y="5209735"/>
            <a:ext cx="7891272" cy="128778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200"/>
              </a:spcBef>
              <a:buClr>
                <a:schemeClr val="accent1">
                  <a:lumMod val="75000"/>
                </a:schemeClr>
              </a:buClr>
              <a:buSzPct val="85000"/>
              <a:buFont typeface="Wingdings" pitchFamily="2" charset="2"/>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9pPr>
          </a:lstStyle>
          <a:p>
            <a:r>
              <a:rPr lang="en-US" sz="2400" b="1" dirty="0"/>
              <a:t>Raymond Francis R. Sarmiento, M.D.</a:t>
            </a:r>
          </a:p>
          <a:p>
            <a:r>
              <a:rPr lang="en-US" sz="1800" dirty="0"/>
              <a:t>Chair, HL7 Philippines</a:t>
            </a:r>
          </a:p>
          <a:p>
            <a:r>
              <a:rPr lang="en-US" sz="1800" dirty="0">
                <a:solidFill>
                  <a:schemeClr val="accent1">
                    <a:lumMod val="75000"/>
                  </a:schemeClr>
                </a:solidFill>
              </a:rPr>
              <a:t>August 26, 2023</a:t>
            </a:r>
            <a:endParaRPr lang="en-PH" sz="1800" dirty="0">
              <a:solidFill>
                <a:schemeClr val="accent1">
                  <a:lumMod val="75000"/>
                </a:schemeClr>
              </a:solidFill>
            </a:endParaRPr>
          </a:p>
        </p:txBody>
      </p:sp>
      <p:sp>
        <p:nvSpPr>
          <p:cNvPr id="7" name="Subtitle 2">
            <a:extLst>
              <a:ext uri="{FF2B5EF4-FFF2-40B4-BE49-F238E27FC236}">
                <a16:creationId xmlns:a16="http://schemas.microsoft.com/office/drawing/2014/main" id="{3BEBB798-07CD-408E-A49B-4EE14718D67B}"/>
              </a:ext>
            </a:extLst>
          </p:cNvPr>
          <p:cNvSpPr>
            <a:spLocks noGrp="1"/>
          </p:cNvSpPr>
          <p:nvPr>
            <p:ph type="subTitle" idx="1"/>
          </p:nvPr>
        </p:nvSpPr>
        <p:spPr>
          <a:xfrm>
            <a:off x="1069848" y="4389120"/>
            <a:ext cx="7891272" cy="1069848"/>
          </a:xfrm>
        </p:spPr>
        <p:txBody>
          <a:bodyPr>
            <a:normAutofit/>
          </a:bodyPr>
          <a:lstStyle/>
          <a:p>
            <a:r>
              <a:rPr lang="en-US" sz="1800" b="1" dirty="0">
                <a:solidFill>
                  <a:schemeClr val="accent1">
                    <a:lumMod val="75000"/>
                  </a:schemeClr>
                </a:solidFill>
              </a:rPr>
              <a:t>Enabling Interoperability of Health Information Systems</a:t>
            </a:r>
            <a:endParaRPr lang="en-PH" sz="1800" b="1" dirty="0">
              <a:solidFill>
                <a:schemeClr val="accent1">
                  <a:lumMod val="75000"/>
                </a:schemeClr>
              </a:solidFill>
            </a:endParaRPr>
          </a:p>
        </p:txBody>
      </p:sp>
    </p:spTree>
    <p:extLst>
      <p:ext uri="{BB962C8B-B14F-4D97-AF65-F5344CB8AC3E}">
        <p14:creationId xmlns:p14="http://schemas.microsoft.com/office/powerpoint/2010/main" val="29906778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415600" y="235100"/>
            <a:ext cx="11360800" cy="763600"/>
          </a:xfrm>
          <a:prstGeom prst="rect">
            <a:avLst/>
          </a:prstGeom>
        </p:spPr>
        <p:txBody>
          <a:bodyPr spcFirstLastPara="1" vert="horz" wrap="square" lIns="121900" tIns="121900" rIns="121900" bIns="121900" rtlCol="0" anchor="t" anchorCtr="0">
            <a:noAutofit/>
          </a:bodyPr>
          <a:lstStyle/>
          <a:p>
            <a:r>
              <a:rPr lang="en" dirty="0">
                <a:solidFill>
                  <a:srgbClr val="000000"/>
                </a:solidFill>
              </a:rPr>
              <a:t>Building Interoperable EHRs</a:t>
            </a:r>
            <a:endParaRPr dirty="0">
              <a:solidFill>
                <a:srgbClr val="000000"/>
              </a:solidFill>
            </a:endParaRPr>
          </a:p>
        </p:txBody>
      </p:sp>
      <p:pic>
        <p:nvPicPr>
          <p:cNvPr id="156" name="Shape 156"/>
          <p:cNvPicPr preferRelativeResize="0"/>
          <p:nvPr/>
        </p:nvPicPr>
        <p:blipFill>
          <a:blip r:embed="rId3">
            <a:alphaModFix/>
          </a:blip>
          <a:stretch>
            <a:fillRect/>
          </a:stretch>
        </p:blipFill>
        <p:spPr>
          <a:xfrm>
            <a:off x="6627333" y="1270167"/>
            <a:ext cx="5300267" cy="4428733"/>
          </a:xfrm>
          <a:prstGeom prst="rect">
            <a:avLst/>
          </a:prstGeom>
          <a:noFill/>
          <a:ln>
            <a:noFill/>
          </a:ln>
        </p:spPr>
      </p:pic>
      <p:sp>
        <p:nvSpPr>
          <p:cNvPr id="157" name="Shape 157"/>
          <p:cNvSpPr txBox="1">
            <a:spLocks noGrp="1"/>
          </p:cNvSpPr>
          <p:nvPr>
            <p:ph type="body" idx="1"/>
          </p:nvPr>
        </p:nvSpPr>
        <p:spPr>
          <a:xfrm>
            <a:off x="415600" y="1270167"/>
            <a:ext cx="6461600" cy="4821600"/>
          </a:xfrm>
          <a:prstGeom prst="rect">
            <a:avLst/>
          </a:prstGeom>
        </p:spPr>
        <p:txBody>
          <a:bodyPr spcFirstLastPara="1" vert="horz" wrap="square" lIns="121900" tIns="121900" rIns="121900" bIns="121900" rtlCol="0" anchor="t" anchorCtr="0">
            <a:noAutofit/>
          </a:bodyPr>
          <a:lstStyle/>
          <a:p>
            <a:pPr marL="0" indent="0" algn="ctr">
              <a:buNone/>
            </a:pPr>
            <a:r>
              <a:rPr lang="en" sz="3467" b="1" dirty="0">
                <a:solidFill>
                  <a:srgbClr val="4A86E8"/>
                </a:solidFill>
              </a:rPr>
              <a:t>Document Exchange Model</a:t>
            </a:r>
            <a:endParaRPr sz="3467" dirty="0">
              <a:solidFill>
                <a:srgbClr val="4A86E8"/>
              </a:solidFill>
            </a:endParaRPr>
          </a:p>
          <a:p>
            <a:pPr marL="609585" indent="-457189">
              <a:lnSpc>
                <a:spcPct val="150000"/>
              </a:lnSpc>
              <a:spcBef>
                <a:spcPts val="2133"/>
              </a:spcBef>
              <a:buClr>
                <a:srgbClr val="000000"/>
              </a:buClr>
            </a:pPr>
            <a:r>
              <a:rPr lang="en" dirty="0">
                <a:solidFill>
                  <a:srgbClr val="000000"/>
                </a:solidFill>
              </a:rPr>
              <a:t>Focuses on pushing documents from one provider to another</a:t>
            </a:r>
            <a:endParaRPr dirty="0">
              <a:solidFill>
                <a:srgbClr val="000000"/>
              </a:solidFill>
            </a:endParaRPr>
          </a:p>
          <a:p>
            <a:pPr marL="1219170" lvl="1" indent="-423323">
              <a:lnSpc>
                <a:spcPct val="150000"/>
              </a:lnSpc>
              <a:buClr>
                <a:srgbClr val="000000"/>
              </a:buClr>
            </a:pPr>
            <a:r>
              <a:rPr lang="en" dirty="0">
                <a:solidFill>
                  <a:srgbClr val="000000"/>
                </a:solidFill>
              </a:rPr>
              <a:t>Discharge Summary</a:t>
            </a:r>
            <a:endParaRPr dirty="0">
              <a:solidFill>
                <a:srgbClr val="000000"/>
              </a:solidFill>
            </a:endParaRPr>
          </a:p>
          <a:p>
            <a:pPr marL="1219170" lvl="1" indent="-423323">
              <a:lnSpc>
                <a:spcPct val="150000"/>
              </a:lnSpc>
              <a:buClr>
                <a:srgbClr val="000000"/>
              </a:buClr>
            </a:pPr>
            <a:r>
              <a:rPr lang="en" dirty="0">
                <a:solidFill>
                  <a:srgbClr val="000000"/>
                </a:solidFill>
              </a:rPr>
              <a:t>Continuity of Care Document</a:t>
            </a:r>
            <a:endParaRPr dirty="0">
              <a:solidFill>
                <a:srgbClr val="000000"/>
              </a:solidFill>
            </a:endParaRPr>
          </a:p>
          <a:p>
            <a:pPr marL="1219170" lvl="1" indent="-423323">
              <a:lnSpc>
                <a:spcPct val="150000"/>
              </a:lnSpc>
              <a:buClr>
                <a:srgbClr val="000000"/>
              </a:buClr>
            </a:pPr>
            <a:r>
              <a:rPr lang="en" dirty="0">
                <a:solidFill>
                  <a:srgbClr val="000000"/>
                </a:solidFill>
              </a:rPr>
              <a:t>Clinical Notes</a:t>
            </a:r>
            <a:endParaRPr dirty="0">
              <a:solidFill>
                <a:srgbClr val="000000"/>
              </a:solidFill>
            </a:endParaRPr>
          </a:p>
          <a:p>
            <a:pPr marL="1219170" lvl="1" indent="-423323">
              <a:lnSpc>
                <a:spcPct val="150000"/>
              </a:lnSpc>
              <a:buClr>
                <a:srgbClr val="000000"/>
              </a:buClr>
            </a:pPr>
            <a:r>
              <a:rPr lang="en" dirty="0">
                <a:solidFill>
                  <a:srgbClr val="000000"/>
                </a:solidFill>
              </a:rPr>
              <a:t>Letters and reports</a:t>
            </a:r>
            <a:endParaRPr dirty="0">
              <a:solidFill>
                <a:srgbClr val="000000"/>
              </a:solidFill>
            </a:endParaRPr>
          </a:p>
          <a:p>
            <a:pPr marL="609585" indent="-457189">
              <a:lnSpc>
                <a:spcPct val="150000"/>
              </a:lnSpc>
              <a:buClr>
                <a:srgbClr val="000000"/>
              </a:buClr>
            </a:pPr>
            <a:r>
              <a:rPr lang="en" dirty="0">
                <a:solidFill>
                  <a:srgbClr val="000000"/>
                </a:solidFill>
              </a:rPr>
              <a:t>Widely implemented in US (HIE)</a:t>
            </a:r>
            <a:endParaRPr dirty="0">
              <a:solidFill>
                <a:srgbClr val="000000"/>
              </a:solidFill>
            </a:endParaRPr>
          </a:p>
          <a:p>
            <a:pPr marL="609585" indent="-457189">
              <a:lnSpc>
                <a:spcPct val="150000"/>
              </a:lnSpc>
              <a:buClr>
                <a:srgbClr val="000000"/>
              </a:buClr>
            </a:pPr>
            <a:r>
              <a:rPr lang="en" dirty="0">
                <a:solidFill>
                  <a:srgbClr val="000000"/>
                </a:solidFill>
              </a:rPr>
              <a:t>Limited practical workflows (e.g. Referral)</a:t>
            </a:r>
          </a:p>
          <a:p>
            <a:pPr marL="609585" indent="-457189">
              <a:lnSpc>
                <a:spcPct val="150000"/>
              </a:lnSpc>
              <a:buClr>
                <a:srgbClr val="000000"/>
              </a:buClr>
            </a:pPr>
            <a:r>
              <a:rPr lang="en" dirty="0">
                <a:solidFill>
                  <a:srgbClr val="000000"/>
                </a:solidFill>
              </a:rPr>
              <a:t>Dominant standards: </a:t>
            </a:r>
            <a:r>
              <a:rPr lang="en" b="1" dirty="0">
                <a:solidFill>
                  <a:srgbClr val="000000"/>
                </a:solidFill>
              </a:rPr>
              <a:t>HL7 CDA, </a:t>
            </a:r>
            <a:r>
              <a:rPr lang="en-PH" b="1" dirty="0">
                <a:solidFill>
                  <a:srgbClr val="000000"/>
                </a:solidFill>
              </a:rPr>
              <a:t>Direct, SOAP</a:t>
            </a:r>
            <a:r>
              <a:rPr lang="en" b="1" dirty="0">
                <a:solidFill>
                  <a:srgbClr val="000000"/>
                </a:solidFill>
              </a:rPr>
              <a:t> </a:t>
            </a:r>
            <a:endParaRPr b="1" dirty="0">
              <a:solidFill>
                <a:srgbClr val="000000"/>
              </a:solidFill>
            </a:endParaRPr>
          </a:p>
        </p:txBody>
      </p:sp>
    </p:spTree>
    <p:extLst>
      <p:ext uri="{BB962C8B-B14F-4D97-AF65-F5344CB8AC3E}">
        <p14:creationId xmlns:p14="http://schemas.microsoft.com/office/powerpoint/2010/main" val="665171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a:spLocks noGrp="1"/>
          </p:cNvSpPr>
          <p:nvPr>
            <p:ph type="title"/>
          </p:nvPr>
        </p:nvSpPr>
        <p:spPr>
          <a:xfrm>
            <a:off x="415600" y="235100"/>
            <a:ext cx="11360800" cy="763600"/>
          </a:xfrm>
          <a:prstGeom prst="rect">
            <a:avLst/>
          </a:prstGeom>
        </p:spPr>
        <p:txBody>
          <a:bodyPr spcFirstLastPara="1" vert="horz" wrap="square" lIns="121900" tIns="121900" rIns="121900" bIns="121900" rtlCol="0" anchor="t" anchorCtr="0">
            <a:noAutofit/>
          </a:bodyPr>
          <a:lstStyle/>
          <a:p>
            <a:r>
              <a:rPr lang="en" dirty="0">
                <a:solidFill>
                  <a:srgbClr val="000000"/>
                </a:solidFill>
              </a:rPr>
              <a:t>Building Interoperable EHRs</a:t>
            </a:r>
            <a:endParaRPr dirty="0">
              <a:solidFill>
                <a:srgbClr val="000000"/>
              </a:solidFill>
            </a:endParaRPr>
          </a:p>
        </p:txBody>
      </p:sp>
      <p:sp>
        <p:nvSpPr>
          <p:cNvPr id="170" name="Shape 170"/>
          <p:cNvSpPr txBox="1">
            <a:spLocks noGrp="1"/>
          </p:cNvSpPr>
          <p:nvPr>
            <p:ph type="body" idx="1"/>
          </p:nvPr>
        </p:nvSpPr>
        <p:spPr>
          <a:xfrm>
            <a:off x="415600" y="1270167"/>
            <a:ext cx="6461600" cy="5352733"/>
          </a:xfrm>
          <a:prstGeom prst="rect">
            <a:avLst/>
          </a:prstGeom>
        </p:spPr>
        <p:txBody>
          <a:bodyPr spcFirstLastPara="1" vert="horz" wrap="square" lIns="121900" tIns="121900" rIns="121900" bIns="121900" rtlCol="0" anchor="t" anchorCtr="0">
            <a:noAutofit/>
          </a:bodyPr>
          <a:lstStyle/>
          <a:p>
            <a:pPr marL="0" indent="0" algn="ctr">
              <a:buNone/>
            </a:pPr>
            <a:r>
              <a:rPr lang="en" sz="3467" b="1" dirty="0">
                <a:solidFill>
                  <a:srgbClr val="4A86E8"/>
                </a:solidFill>
              </a:rPr>
              <a:t>Repository Model</a:t>
            </a:r>
            <a:endParaRPr sz="3467" dirty="0">
              <a:solidFill>
                <a:srgbClr val="4A86E8"/>
              </a:solidFill>
            </a:endParaRPr>
          </a:p>
          <a:p>
            <a:pPr marL="609585" indent="-457189">
              <a:lnSpc>
                <a:spcPct val="150000"/>
              </a:lnSpc>
              <a:spcBef>
                <a:spcPts val="2133"/>
              </a:spcBef>
              <a:buClr>
                <a:srgbClr val="000000"/>
              </a:buClr>
            </a:pPr>
            <a:r>
              <a:rPr lang="en" dirty="0">
                <a:solidFill>
                  <a:srgbClr val="000000"/>
                </a:solidFill>
              </a:rPr>
              <a:t>Focuses on building a repository that sits between systems</a:t>
            </a:r>
            <a:endParaRPr dirty="0">
              <a:solidFill>
                <a:srgbClr val="000000"/>
              </a:solidFill>
            </a:endParaRPr>
          </a:p>
          <a:p>
            <a:pPr marL="1219170" lvl="1" indent="-423323">
              <a:lnSpc>
                <a:spcPct val="150000"/>
              </a:lnSpc>
              <a:buClr>
                <a:srgbClr val="000000"/>
              </a:buClr>
            </a:pPr>
            <a:r>
              <a:rPr lang="en" dirty="0">
                <a:solidFill>
                  <a:srgbClr val="000000"/>
                </a:solidFill>
              </a:rPr>
              <a:t>National/jurisdictional</a:t>
            </a:r>
            <a:endParaRPr dirty="0">
              <a:solidFill>
                <a:srgbClr val="000000"/>
              </a:solidFill>
            </a:endParaRPr>
          </a:p>
          <a:p>
            <a:pPr marL="1219170" lvl="1" indent="-423323">
              <a:lnSpc>
                <a:spcPct val="150000"/>
              </a:lnSpc>
              <a:buClr>
                <a:srgbClr val="000000"/>
              </a:buClr>
            </a:pPr>
            <a:r>
              <a:rPr lang="en" dirty="0">
                <a:solidFill>
                  <a:srgbClr val="000000"/>
                </a:solidFill>
              </a:rPr>
              <a:t>Within an organization</a:t>
            </a:r>
            <a:endParaRPr dirty="0">
              <a:solidFill>
                <a:srgbClr val="000000"/>
              </a:solidFill>
            </a:endParaRPr>
          </a:p>
          <a:p>
            <a:pPr marL="609585" indent="-457189">
              <a:lnSpc>
                <a:spcPct val="150000"/>
              </a:lnSpc>
              <a:buClr>
                <a:srgbClr val="000000"/>
              </a:buClr>
            </a:pPr>
            <a:r>
              <a:rPr lang="en" dirty="0">
                <a:solidFill>
                  <a:srgbClr val="000000"/>
                </a:solidFill>
              </a:rPr>
              <a:t>Repository collects data as it is produced, and makes it available on demand</a:t>
            </a:r>
            <a:endParaRPr dirty="0">
              <a:solidFill>
                <a:srgbClr val="000000"/>
              </a:solidFill>
            </a:endParaRPr>
          </a:p>
          <a:p>
            <a:pPr marL="609585" indent="-457189">
              <a:lnSpc>
                <a:spcPct val="150000"/>
              </a:lnSpc>
              <a:buClr>
                <a:srgbClr val="000000"/>
              </a:buClr>
            </a:pPr>
            <a:r>
              <a:rPr lang="en" dirty="0">
                <a:solidFill>
                  <a:srgbClr val="000000"/>
                </a:solidFill>
              </a:rPr>
              <a:t>Big implementations in Canada, Europe, Australia, etc.</a:t>
            </a:r>
          </a:p>
          <a:p>
            <a:pPr marL="609585" indent="-457189">
              <a:lnSpc>
                <a:spcPct val="150000"/>
              </a:lnSpc>
              <a:buClr>
                <a:srgbClr val="000000"/>
              </a:buClr>
            </a:pPr>
            <a:r>
              <a:rPr lang="en-US" dirty="0">
                <a:solidFill>
                  <a:srgbClr val="000000"/>
                </a:solidFill>
              </a:rPr>
              <a:t>Dominant standards: </a:t>
            </a:r>
            <a:r>
              <a:rPr lang="en-US" b="1" dirty="0">
                <a:solidFill>
                  <a:srgbClr val="000000"/>
                </a:solidFill>
              </a:rPr>
              <a:t>IHE XDS, HL7 v2 and v3</a:t>
            </a:r>
            <a:endParaRPr b="1" dirty="0">
              <a:solidFill>
                <a:srgbClr val="000000"/>
              </a:solidFill>
            </a:endParaRPr>
          </a:p>
        </p:txBody>
      </p:sp>
      <p:pic>
        <p:nvPicPr>
          <p:cNvPr id="171" name="Shape 171"/>
          <p:cNvPicPr preferRelativeResize="0"/>
          <p:nvPr/>
        </p:nvPicPr>
        <p:blipFill>
          <a:blip r:embed="rId3">
            <a:alphaModFix/>
          </a:blip>
          <a:stretch>
            <a:fillRect/>
          </a:stretch>
        </p:blipFill>
        <p:spPr>
          <a:xfrm>
            <a:off x="7091701" y="1243618"/>
            <a:ext cx="4990367" cy="4370767"/>
          </a:xfrm>
          <a:prstGeom prst="rect">
            <a:avLst/>
          </a:prstGeom>
          <a:noFill/>
          <a:ln>
            <a:noFill/>
          </a:ln>
        </p:spPr>
      </p:pic>
    </p:spTree>
    <p:extLst>
      <p:ext uri="{BB962C8B-B14F-4D97-AF65-F5344CB8AC3E}">
        <p14:creationId xmlns:p14="http://schemas.microsoft.com/office/powerpoint/2010/main" val="1890278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txBox="1">
            <a:spLocks noGrp="1"/>
          </p:cNvSpPr>
          <p:nvPr>
            <p:ph type="title"/>
          </p:nvPr>
        </p:nvSpPr>
        <p:spPr>
          <a:xfrm>
            <a:off x="415600" y="235100"/>
            <a:ext cx="11360800" cy="763600"/>
          </a:xfrm>
          <a:prstGeom prst="rect">
            <a:avLst/>
          </a:prstGeom>
        </p:spPr>
        <p:txBody>
          <a:bodyPr spcFirstLastPara="1" vert="horz" wrap="square" lIns="121900" tIns="121900" rIns="121900" bIns="121900" rtlCol="0" anchor="t" anchorCtr="0">
            <a:noAutofit/>
          </a:bodyPr>
          <a:lstStyle/>
          <a:p>
            <a:r>
              <a:rPr lang="en" dirty="0">
                <a:solidFill>
                  <a:srgbClr val="000000"/>
                </a:solidFill>
              </a:rPr>
              <a:t>Building Interoperable EHRs</a:t>
            </a:r>
            <a:endParaRPr dirty="0">
              <a:solidFill>
                <a:srgbClr val="000000"/>
              </a:solidFill>
            </a:endParaRPr>
          </a:p>
        </p:txBody>
      </p:sp>
      <p:sp>
        <p:nvSpPr>
          <p:cNvPr id="184" name="Shape 184"/>
          <p:cNvSpPr txBox="1">
            <a:spLocks noGrp="1"/>
          </p:cNvSpPr>
          <p:nvPr>
            <p:ph type="body" idx="1"/>
          </p:nvPr>
        </p:nvSpPr>
        <p:spPr>
          <a:xfrm>
            <a:off x="415600" y="1270167"/>
            <a:ext cx="6461600" cy="4821600"/>
          </a:xfrm>
          <a:prstGeom prst="rect">
            <a:avLst/>
          </a:prstGeom>
        </p:spPr>
        <p:txBody>
          <a:bodyPr spcFirstLastPara="1" vert="horz" wrap="square" lIns="121900" tIns="121900" rIns="121900" bIns="121900" rtlCol="0" anchor="t" anchorCtr="0">
            <a:noAutofit/>
          </a:bodyPr>
          <a:lstStyle/>
          <a:p>
            <a:pPr marL="0" indent="0" algn="ctr">
              <a:buNone/>
            </a:pPr>
            <a:r>
              <a:rPr lang="en" sz="3467" b="1" dirty="0">
                <a:solidFill>
                  <a:srgbClr val="4A86E8"/>
                </a:solidFill>
              </a:rPr>
              <a:t>App Model</a:t>
            </a:r>
            <a:endParaRPr sz="3467" dirty="0">
              <a:solidFill>
                <a:srgbClr val="4A86E8"/>
              </a:solidFill>
            </a:endParaRPr>
          </a:p>
          <a:p>
            <a:pPr marL="609585" indent="-457189">
              <a:lnSpc>
                <a:spcPct val="150000"/>
              </a:lnSpc>
              <a:spcBef>
                <a:spcPts val="2133"/>
              </a:spcBef>
              <a:buClr>
                <a:srgbClr val="000000"/>
              </a:buClr>
              <a:buFont typeface="Roboto"/>
              <a:buChar char="●"/>
            </a:pPr>
            <a:r>
              <a:rPr lang="en" dirty="0">
                <a:solidFill>
                  <a:srgbClr val="000000"/>
                </a:solidFill>
              </a:rPr>
              <a:t>“Apps” are popular elsewhere, now they are coming to healthcare</a:t>
            </a:r>
          </a:p>
          <a:p>
            <a:pPr marL="609585" indent="-457189">
              <a:lnSpc>
                <a:spcPct val="150000"/>
              </a:lnSpc>
              <a:spcBef>
                <a:spcPts val="2133"/>
              </a:spcBef>
              <a:buClr>
                <a:srgbClr val="000000"/>
              </a:buClr>
              <a:buFont typeface="Roboto"/>
              <a:buChar char="●"/>
            </a:pPr>
            <a:r>
              <a:rPr lang="en" dirty="0">
                <a:solidFill>
                  <a:srgbClr val="000000"/>
                </a:solidFill>
              </a:rPr>
              <a:t>Dominant standards: </a:t>
            </a:r>
            <a:r>
              <a:rPr lang="en" b="1" dirty="0">
                <a:solidFill>
                  <a:srgbClr val="000000"/>
                </a:solidFill>
              </a:rPr>
              <a:t>custom APIs, Open mHe</a:t>
            </a:r>
            <a:r>
              <a:rPr lang="en-PH" b="1" dirty="0" err="1">
                <a:solidFill>
                  <a:srgbClr val="000000"/>
                </a:solidFill>
              </a:rPr>
              <a:t>alth</a:t>
            </a:r>
            <a:endParaRPr b="1" dirty="0">
              <a:solidFill>
                <a:srgbClr val="000000"/>
              </a:solidFill>
            </a:endParaRPr>
          </a:p>
          <a:p>
            <a:pPr marL="1219170" lvl="1" indent="-423323">
              <a:lnSpc>
                <a:spcPct val="150000"/>
              </a:lnSpc>
              <a:buClr>
                <a:srgbClr val="000000"/>
              </a:buClr>
            </a:pPr>
            <a:r>
              <a:rPr lang="en" dirty="0">
                <a:solidFill>
                  <a:srgbClr val="000000"/>
                </a:solidFill>
              </a:rPr>
              <a:t>Typically purpose built with a narrow focus</a:t>
            </a:r>
            <a:endParaRPr dirty="0">
              <a:solidFill>
                <a:srgbClr val="000000"/>
              </a:solidFill>
            </a:endParaRPr>
          </a:p>
          <a:p>
            <a:pPr marL="1219170" lvl="1" indent="-423323">
              <a:lnSpc>
                <a:spcPct val="150000"/>
              </a:lnSpc>
              <a:buClr>
                <a:srgbClr val="000000"/>
              </a:buClr>
            </a:pPr>
            <a:r>
              <a:rPr lang="en" dirty="0">
                <a:solidFill>
                  <a:srgbClr val="000000"/>
                </a:solidFill>
              </a:rPr>
              <a:t>Reduced barrier to entry (every doctor seems to know an app developer)</a:t>
            </a:r>
            <a:endParaRPr dirty="0">
              <a:solidFill>
                <a:srgbClr val="000000"/>
              </a:solidFill>
            </a:endParaRPr>
          </a:p>
          <a:p>
            <a:pPr marL="609585" indent="-457189">
              <a:lnSpc>
                <a:spcPct val="115000"/>
              </a:lnSpc>
              <a:buClr>
                <a:srgbClr val="000000"/>
              </a:buClr>
            </a:pPr>
            <a:endParaRPr dirty="0">
              <a:solidFill>
                <a:srgbClr val="000000"/>
              </a:solidFill>
            </a:endParaRPr>
          </a:p>
        </p:txBody>
      </p:sp>
      <p:pic>
        <p:nvPicPr>
          <p:cNvPr id="185" name="Shape 185"/>
          <p:cNvPicPr preferRelativeResize="0"/>
          <p:nvPr/>
        </p:nvPicPr>
        <p:blipFill>
          <a:blip r:embed="rId3">
            <a:alphaModFix/>
          </a:blip>
          <a:stretch>
            <a:fillRect/>
          </a:stretch>
        </p:blipFill>
        <p:spPr>
          <a:xfrm>
            <a:off x="7080401" y="1356233"/>
            <a:ext cx="4908401" cy="4145539"/>
          </a:xfrm>
          <a:prstGeom prst="rect">
            <a:avLst/>
          </a:prstGeom>
          <a:noFill/>
          <a:ln>
            <a:noFill/>
          </a:ln>
        </p:spPr>
      </p:pic>
    </p:spTree>
    <p:extLst>
      <p:ext uri="{BB962C8B-B14F-4D97-AF65-F5344CB8AC3E}">
        <p14:creationId xmlns:p14="http://schemas.microsoft.com/office/powerpoint/2010/main" val="547797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Shape 197"/>
          <p:cNvSpPr txBox="1">
            <a:spLocks noGrp="1"/>
          </p:cNvSpPr>
          <p:nvPr>
            <p:ph type="title"/>
          </p:nvPr>
        </p:nvSpPr>
        <p:spPr>
          <a:xfrm>
            <a:off x="415600" y="235100"/>
            <a:ext cx="11360800" cy="763600"/>
          </a:xfrm>
          <a:prstGeom prst="rect">
            <a:avLst/>
          </a:prstGeom>
        </p:spPr>
        <p:txBody>
          <a:bodyPr spcFirstLastPara="1" vert="horz" wrap="square" lIns="121900" tIns="121900" rIns="121900" bIns="121900" rtlCol="0" anchor="t" anchorCtr="0">
            <a:noAutofit/>
          </a:bodyPr>
          <a:lstStyle/>
          <a:p>
            <a:pPr algn="ctr"/>
            <a:r>
              <a:rPr lang="en" dirty="0">
                <a:solidFill>
                  <a:srgbClr val="000000"/>
                </a:solidFill>
              </a:rPr>
              <a:t>The Challenges</a:t>
            </a:r>
            <a:endParaRPr dirty="0">
              <a:solidFill>
                <a:srgbClr val="000000"/>
              </a:solidFill>
            </a:endParaRPr>
          </a:p>
        </p:txBody>
      </p:sp>
      <p:sp>
        <p:nvSpPr>
          <p:cNvPr id="198" name="Shape 198"/>
          <p:cNvSpPr txBox="1">
            <a:spLocks noGrp="1"/>
          </p:cNvSpPr>
          <p:nvPr>
            <p:ph type="body" idx="1"/>
          </p:nvPr>
        </p:nvSpPr>
        <p:spPr>
          <a:xfrm>
            <a:off x="415600" y="1604115"/>
            <a:ext cx="5128800" cy="2535600"/>
          </a:xfrm>
          <a:prstGeom prst="rect">
            <a:avLst/>
          </a:prstGeom>
        </p:spPr>
        <p:txBody>
          <a:bodyPr spcFirstLastPara="1" vert="horz" wrap="square" lIns="121900" tIns="121900" rIns="121900" bIns="121900" rtlCol="0" anchor="t" anchorCtr="0">
            <a:noAutofit/>
          </a:bodyPr>
          <a:lstStyle/>
          <a:p>
            <a:pPr marL="0" indent="0" algn="ctr">
              <a:buNone/>
            </a:pPr>
            <a:r>
              <a:rPr lang="en" sz="3467" b="1" dirty="0">
                <a:solidFill>
                  <a:srgbClr val="4A86E8"/>
                </a:solidFill>
              </a:rPr>
              <a:t>Data Models</a:t>
            </a:r>
            <a:endParaRPr sz="3467" dirty="0">
              <a:solidFill>
                <a:srgbClr val="4A86E8"/>
              </a:solidFill>
            </a:endParaRPr>
          </a:p>
          <a:p>
            <a:pPr marL="609585" indent="-457189">
              <a:lnSpc>
                <a:spcPct val="115000"/>
              </a:lnSpc>
              <a:spcBef>
                <a:spcPts val="2133"/>
              </a:spcBef>
              <a:buClr>
                <a:srgbClr val="000000"/>
              </a:buClr>
              <a:buFont typeface="Roboto"/>
              <a:buChar char="●"/>
            </a:pPr>
            <a:r>
              <a:rPr lang="en" dirty="0">
                <a:solidFill>
                  <a:srgbClr val="000000"/>
                </a:solidFill>
              </a:rPr>
              <a:t>Existing data models are too basic (PDF) or too complicated (CDA)</a:t>
            </a:r>
            <a:endParaRPr dirty="0">
              <a:solidFill>
                <a:srgbClr val="000000"/>
              </a:solidFill>
            </a:endParaRPr>
          </a:p>
        </p:txBody>
      </p:sp>
      <p:sp>
        <p:nvSpPr>
          <p:cNvPr id="199" name="Shape 199"/>
          <p:cNvSpPr txBox="1">
            <a:spLocks noGrp="1"/>
          </p:cNvSpPr>
          <p:nvPr>
            <p:ph type="body" idx="1"/>
          </p:nvPr>
        </p:nvSpPr>
        <p:spPr>
          <a:xfrm>
            <a:off x="6614943" y="1604115"/>
            <a:ext cx="5128800" cy="2535600"/>
          </a:xfrm>
          <a:prstGeom prst="rect">
            <a:avLst/>
          </a:prstGeom>
        </p:spPr>
        <p:txBody>
          <a:bodyPr spcFirstLastPara="1" vert="horz" wrap="square" lIns="121900" tIns="121900" rIns="121900" bIns="121900" rtlCol="0" anchor="t" anchorCtr="0">
            <a:noAutofit/>
          </a:bodyPr>
          <a:lstStyle/>
          <a:p>
            <a:pPr marL="0" indent="0" algn="ctr">
              <a:buNone/>
            </a:pPr>
            <a:r>
              <a:rPr lang="en" sz="3467" b="1" dirty="0">
                <a:solidFill>
                  <a:srgbClr val="4A86E8"/>
                </a:solidFill>
              </a:rPr>
              <a:t>Data Transport</a:t>
            </a:r>
            <a:endParaRPr sz="3467" dirty="0">
              <a:solidFill>
                <a:srgbClr val="4A86E8"/>
              </a:solidFill>
            </a:endParaRPr>
          </a:p>
          <a:p>
            <a:pPr marL="609585" indent="-457189">
              <a:lnSpc>
                <a:spcPct val="115000"/>
              </a:lnSpc>
              <a:spcBef>
                <a:spcPts val="2133"/>
              </a:spcBef>
              <a:buClr>
                <a:srgbClr val="000000"/>
              </a:buClr>
              <a:buFont typeface="Roboto"/>
              <a:buChar char="●"/>
            </a:pPr>
            <a:r>
              <a:rPr lang="en" dirty="0">
                <a:solidFill>
                  <a:srgbClr val="000000"/>
                </a:solidFill>
              </a:rPr>
              <a:t>Different dominant standard for every purpose</a:t>
            </a:r>
            <a:endParaRPr dirty="0">
              <a:solidFill>
                <a:srgbClr val="000000"/>
              </a:solidFill>
            </a:endParaRPr>
          </a:p>
        </p:txBody>
      </p:sp>
      <p:sp>
        <p:nvSpPr>
          <p:cNvPr id="200" name="Shape 200"/>
          <p:cNvSpPr txBox="1">
            <a:spLocks noGrp="1"/>
          </p:cNvSpPr>
          <p:nvPr>
            <p:ph type="body" idx="1"/>
          </p:nvPr>
        </p:nvSpPr>
        <p:spPr>
          <a:xfrm>
            <a:off x="415600" y="3961367"/>
            <a:ext cx="5128800" cy="2535600"/>
          </a:xfrm>
          <a:prstGeom prst="rect">
            <a:avLst/>
          </a:prstGeom>
        </p:spPr>
        <p:txBody>
          <a:bodyPr spcFirstLastPara="1" vert="horz" wrap="square" lIns="121900" tIns="121900" rIns="121900" bIns="121900" rtlCol="0" anchor="t" anchorCtr="0">
            <a:noAutofit/>
          </a:bodyPr>
          <a:lstStyle/>
          <a:p>
            <a:pPr marL="0" indent="0" algn="ctr">
              <a:buNone/>
            </a:pPr>
            <a:r>
              <a:rPr lang="en" sz="3467" b="1">
                <a:solidFill>
                  <a:srgbClr val="4A86E8"/>
                </a:solidFill>
              </a:rPr>
              <a:t>Security</a:t>
            </a:r>
            <a:endParaRPr sz="3467">
              <a:solidFill>
                <a:srgbClr val="4A86E8"/>
              </a:solidFill>
            </a:endParaRPr>
          </a:p>
          <a:p>
            <a:pPr marL="609585" indent="-457189">
              <a:lnSpc>
                <a:spcPct val="115000"/>
              </a:lnSpc>
              <a:spcBef>
                <a:spcPts val="2133"/>
              </a:spcBef>
              <a:buClr>
                <a:srgbClr val="000000"/>
              </a:buClr>
              <a:buFont typeface="Roboto"/>
              <a:buChar char="●"/>
            </a:pPr>
            <a:r>
              <a:rPr lang="en">
                <a:solidFill>
                  <a:srgbClr val="000000"/>
                </a:solidFill>
              </a:rPr>
              <a:t>Often an afterthought, often only system-level</a:t>
            </a:r>
            <a:endParaRPr>
              <a:solidFill>
                <a:srgbClr val="000000"/>
              </a:solidFill>
            </a:endParaRPr>
          </a:p>
        </p:txBody>
      </p:sp>
      <p:sp>
        <p:nvSpPr>
          <p:cNvPr id="201" name="Shape 201"/>
          <p:cNvSpPr txBox="1">
            <a:spLocks noGrp="1"/>
          </p:cNvSpPr>
          <p:nvPr>
            <p:ph type="body" idx="1"/>
          </p:nvPr>
        </p:nvSpPr>
        <p:spPr>
          <a:xfrm>
            <a:off x="6614943" y="3961367"/>
            <a:ext cx="5128800" cy="2535600"/>
          </a:xfrm>
          <a:prstGeom prst="rect">
            <a:avLst/>
          </a:prstGeom>
        </p:spPr>
        <p:txBody>
          <a:bodyPr spcFirstLastPara="1" vert="horz" wrap="square" lIns="121900" tIns="121900" rIns="121900" bIns="121900" rtlCol="0" anchor="t" anchorCtr="0">
            <a:noAutofit/>
          </a:bodyPr>
          <a:lstStyle/>
          <a:p>
            <a:pPr marL="0" indent="0" algn="ctr">
              <a:buNone/>
            </a:pPr>
            <a:r>
              <a:rPr lang="en" sz="3467" b="1" dirty="0">
                <a:solidFill>
                  <a:srgbClr val="4A86E8"/>
                </a:solidFill>
              </a:rPr>
              <a:t>Workflow</a:t>
            </a:r>
            <a:endParaRPr sz="3467" dirty="0">
              <a:solidFill>
                <a:srgbClr val="4A86E8"/>
              </a:solidFill>
            </a:endParaRPr>
          </a:p>
          <a:p>
            <a:pPr marL="609585" indent="-457189">
              <a:lnSpc>
                <a:spcPct val="115000"/>
              </a:lnSpc>
              <a:spcBef>
                <a:spcPts val="2133"/>
              </a:spcBef>
              <a:buClr>
                <a:srgbClr val="000000"/>
              </a:buClr>
              <a:buFont typeface="Roboto"/>
              <a:buChar char="●"/>
            </a:pPr>
            <a:r>
              <a:rPr lang="en" dirty="0">
                <a:solidFill>
                  <a:srgbClr val="000000"/>
                </a:solidFill>
              </a:rPr>
              <a:t>Humans are complicated!</a:t>
            </a:r>
            <a:endParaRPr dirty="0">
              <a:solidFill>
                <a:srgbClr val="000000"/>
              </a:solidFill>
            </a:endParaRPr>
          </a:p>
        </p:txBody>
      </p:sp>
    </p:spTree>
    <p:extLst>
      <p:ext uri="{BB962C8B-B14F-4D97-AF65-F5344CB8AC3E}">
        <p14:creationId xmlns:p14="http://schemas.microsoft.com/office/powerpoint/2010/main" val="2418633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B474C-8A4E-4075-8B5C-53E2A3D7310B}"/>
              </a:ext>
            </a:extLst>
          </p:cNvPr>
          <p:cNvSpPr>
            <a:spLocks noGrp="1"/>
          </p:cNvSpPr>
          <p:nvPr>
            <p:ph type="title"/>
          </p:nvPr>
        </p:nvSpPr>
        <p:spPr/>
        <p:txBody>
          <a:bodyPr/>
          <a:lstStyle/>
          <a:p>
            <a:r>
              <a:rPr lang="en-US" dirty="0"/>
              <a:t>definitions</a:t>
            </a:r>
            <a:endParaRPr lang="en-PH" dirty="0"/>
          </a:p>
        </p:txBody>
      </p:sp>
      <p:sp>
        <p:nvSpPr>
          <p:cNvPr id="3" name="Content Placeholder 2">
            <a:extLst>
              <a:ext uri="{FF2B5EF4-FFF2-40B4-BE49-F238E27FC236}">
                <a16:creationId xmlns:a16="http://schemas.microsoft.com/office/drawing/2014/main" id="{3398E189-9A15-45BE-9439-1C92FDCD9421}"/>
              </a:ext>
            </a:extLst>
          </p:cNvPr>
          <p:cNvSpPr>
            <a:spLocks noGrp="1"/>
          </p:cNvSpPr>
          <p:nvPr>
            <p:ph idx="1"/>
          </p:nvPr>
        </p:nvSpPr>
        <p:spPr/>
        <p:txBody>
          <a:bodyPr>
            <a:normAutofit/>
          </a:bodyPr>
          <a:lstStyle/>
          <a:p>
            <a:pPr>
              <a:spcAft>
                <a:spcPts val="600"/>
              </a:spcAft>
            </a:pPr>
            <a:r>
              <a:rPr lang="en-US" sz="2000" b="1" dirty="0">
                <a:solidFill>
                  <a:srgbClr val="C00000"/>
                </a:solidFill>
              </a:rPr>
              <a:t>HL7</a:t>
            </a:r>
            <a:r>
              <a:rPr lang="en-US" sz="2000" dirty="0"/>
              <a:t> – an application protocol for electronic data exchange in healthcare environments</a:t>
            </a:r>
          </a:p>
          <a:p>
            <a:pPr marL="0" lvl="0" indent="0">
              <a:spcAft>
                <a:spcPts val="600"/>
              </a:spcAft>
              <a:buNone/>
            </a:pPr>
            <a:endParaRPr lang="en-US" dirty="0"/>
          </a:p>
          <a:p>
            <a:pPr lvl="0">
              <a:spcAft>
                <a:spcPts val="600"/>
              </a:spcAft>
            </a:pPr>
            <a:r>
              <a:rPr lang="en-US" sz="2000" dirty="0">
                <a:solidFill>
                  <a:srgbClr val="C00000"/>
                </a:solidFill>
              </a:rPr>
              <a:t>Data Type </a:t>
            </a:r>
            <a:r>
              <a:rPr lang="en-US" sz="2000" dirty="0"/>
              <a:t>– a restriction on the contents of a field</a:t>
            </a:r>
          </a:p>
          <a:p>
            <a:pPr lvl="0">
              <a:spcAft>
                <a:spcPts val="600"/>
              </a:spcAft>
            </a:pPr>
            <a:r>
              <a:rPr lang="en-US" sz="2000" dirty="0">
                <a:solidFill>
                  <a:srgbClr val="C00000"/>
                </a:solidFill>
              </a:rPr>
              <a:t>Field</a:t>
            </a:r>
            <a:r>
              <a:rPr lang="en-US" sz="2000" dirty="0"/>
              <a:t> – a string of characters defined by one of the HL7 data types</a:t>
            </a:r>
          </a:p>
          <a:p>
            <a:pPr lvl="0">
              <a:spcAft>
                <a:spcPts val="600"/>
              </a:spcAft>
            </a:pPr>
            <a:r>
              <a:rPr lang="en-US" sz="2000" dirty="0">
                <a:solidFill>
                  <a:srgbClr val="C00000"/>
                </a:solidFill>
              </a:rPr>
              <a:t>Field Separator </a:t>
            </a:r>
            <a:r>
              <a:rPr lang="en-US" sz="2000" dirty="0"/>
              <a:t>– this character separates two adjacent data fields within an HL7 segment</a:t>
            </a:r>
          </a:p>
          <a:p>
            <a:pPr>
              <a:spcAft>
                <a:spcPts val="600"/>
              </a:spcAft>
            </a:pPr>
            <a:r>
              <a:rPr lang="en-US" sz="2000" dirty="0">
                <a:solidFill>
                  <a:srgbClr val="C00000"/>
                </a:solidFill>
              </a:rPr>
              <a:t>Message</a:t>
            </a:r>
            <a:r>
              <a:rPr lang="en-US" sz="2000" dirty="0"/>
              <a:t> – the atomic unit of data transferred between systems, consisting of segments in a defined sequence</a:t>
            </a:r>
          </a:p>
          <a:p>
            <a:pPr lvl="0">
              <a:spcAft>
                <a:spcPts val="600"/>
              </a:spcAft>
            </a:pPr>
            <a:endParaRPr lang="en-US" dirty="0"/>
          </a:p>
          <a:p>
            <a:endParaRPr lang="en-PH" dirty="0"/>
          </a:p>
        </p:txBody>
      </p:sp>
      <p:sp>
        <p:nvSpPr>
          <p:cNvPr id="4" name="Slide Number Placeholder 3">
            <a:extLst>
              <a:ext uri="{FF2B5EF4-FFF2-40B4-BE49-F238E27FC236}">
                <a16:creationId xmlns:a16="http://schemas.microsoft.com/office/drawing/2014/main" id="{A57E788F-19E6-4AE2-A23E-5965F08CEB33}"/>
              </a:ext>
            </a:extLst>
          </p:cNvPr>
          <p:cNvSpPr>
            <a:spLocks noGrp="1"/>
          </p:cNvSpPr>
          <p:nvPr>
            <p:ph type="sldNum" sz="quarter" idx="12"/>
          </p:nvPr>
        </p:nvSpPr>
        <p:spPr/>
        <p:txBody>
          <a:bodyPr/>
          <a:lstStyle/>
          <a:p>
            <a:fld id="{4FAB73BC-B049-4115-A692-8D63A059BFB8}" type="slidenum">
              <a:rPr lang="en-US" smtClean="0"/>
              <a:t>14</a:t>
            </a:fld>
            <a:endParaRPr lang="en-US" dirty="0"/>
          </a:p>
        </p:txBody>
      </p:sp>
    </p:spTree>
    <p:extLst>
      <p:ext uri="{BB962C8B-B14F-4D97-AF65-F5344CB8AC3E}">
        <p14:creationId xmlns:p14="http://schemas.microsoft.com/office/powerpoint/2010/main" val="2343916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15387-A71B-4939-89A8-B898A1008BF1}"/>
              </a:ext>
            </a:extLst>
          </p:cNvPr>
          <p:cNvSpPr>
            <a:spLocks noGrp="1"/>
          </p:cNvSpPr>
          <p:nvPr>
            <p:ph type="title"/>
          </p:nvPr>
        </p:nvSpPr>
        <p:spPr/>
        <p:txBody>
          <a:bodyPr/>
          <a:lstStyle/>
          <a:p>
            <a:r>
              <a:rPr lang="en-US" dirty="0"/>
              <a:t>definitions</a:t>
            </a:r>
            <a:endParaRPr lang="en-PH" dirty="0"/>
          </a:p>
        </p:txBody>
      </p:sp>
      <p:sp>
        <p:nvSpPr>
          <p:cNvPr id="3" name="Content Placeholder 2">
            <a:extLst>
              <a:ext uri="{FF2B5EF4-FFF2-40B4-BE49-F238E27FC236}">
                <a16:creationId xmlns:a16="http://schemas.microsoft.com/office/drawing/2014/main" id="{8B252059-3B2D-4F16-8EEF-5C23D22C8AC2}"/>
              </a:ext>
            </a:extLst>
          </p:cNvPr>
          <p:cNvSpPr>
            <a:spLocks noGrp="1"/>
          </p:cNvSpPr>
          <p:nvPr>
            <p:ph idx="1"/>
          </p:nvPr>
        </p:nvSpPr>
        <p:spPr/>
        <p:txBody>
          <a:bodyPr>
            <a:normAutofit lnSpcReduction="10000"/>
          </a:bodyPr>
          <a:lstStyle/>
          <a:p>
            <a:pPr lvl="0">
              <a:lnSpc>
                <a:spcPct val="150000"/>
              </a:lnSpc>
              <a:spcAft>
                <a:spcPts val="600"/>
              </a:spcAft>
            </a:pPr>
            <a:r>
              <a:rPr lang="en-US" sz="2000" dirty="0">
                <a:solidFill>
                  <a:srgbClr val="C00000"/>
                </a:solidFill>
              </a:rPr>
              <a:t>Message Type </a:t>
            </a:r>
            <a:r>
              <a:rPr lang="en-US" sz="2000" dirty="0"/>
              <a:t>– the specific purpose</a:t>
            </a:r>
          </a:p>
          <a:p>
            <a:pPr lvl="0">
              <a:lnSpc>
                <a:spcPct val="150000"/>
              </a:lnSpc>
              <a:spcAft>
                <a:spcPts val="600"/>
              </a:spcAft>
            </a:pPr>
            <a:r>
              <a:rPr lang="en-US" sz="2000" dirty="0">
                <a:solidFill>
                  <a:srgbClr val="C00000"/>
                </a:solidFill>
              </a:rPr>
              <a:t>Order</a:t>
            </a:r>
            <a:r>
              <a:rPr lang="en-US" sz="2000" dirty="0"/>
              <a:t> – a request for material or service</a:t>
            </a:r>
          </a:p>
          <a:p>
            <a:pPr lvl="0">
              <a:lnSpc>
                <a:spcPct val="150000"/>
              </a:lnSpc>
              <a:spcAft>
                <a:spcPts val="600"/>
              </a:spcAft>
            </a:pPr>
            <a:r>
              <a:rPr lang="en-US" sz="2000" dirty="0">
                <a:solidFill>
                  <a:srgbClr val="C00000"/>
                </a:solidFill>
              </a:rPr>
              <a:t>Observation</a:t>
            </a:r>
            <a:r>
              <a:rPr lang="en-US" sz="2000" dirty="0"/>
              <a:t> – performance of the service including result data</a:t>
            </a:r>
          </a:p>
          <a:p>
            <a:pPr lvl="0">
              <a:lnSpc>
                <a:spcPct val="150000"/>
              </a:lnSpc>
              <a:spcAft>
                <a:spcPts val="600"/>
              </a:spcAft>
            </a:pPr>
            <a:r>
              <a:rPr lang="en-US" sz="2000" dirty="0">
                <a:solidFill>
                  <a:srgbClr val="C00000"/>
                </a:solidFill>
              </a:rPr>
              <a:t>Segment</a:t>
            </a:r>
            <a:r>
              <a:rPr lang="en-US" sz="2000" dirty="0"/>
              <a:t> – a logical grouping of data fields identified by three letter identification (MSH, PID, OBX, …)</a:t>
            </a:r>
          </a:p>
          <a:p>
            <a:pPr>
              <a:lnSpc>
                <a:spcPct val="150000"/>
              </a:lnSpc>
              <a:spcAft>
                <a:spcPts val="600"/>
              </a:spcAft>
            </a:pPr>
            <a:r>
              <a:rPr lang="en-US" sz="2000" b="1" dirty="0">
                <a:solidFill>
                  <a:srgbClr val="C00000"/>
                </a:solidFill>
              </a:rPr>
              <a:t>Trigger Event </a:t>
            </a:r>
            <a:r>
              <a:rPr lang="en-US" sz="2000" dirty="0"/>
              <a:t>– a real world event that initiates an exchange of messages. There is a one to many relationship between message type and trigger event.</a:t>
            </a:r>
          </a:p>
        </p:txBody>
      </p:sp>
      <p:sp>
        <p:nvSpPr>
          <p:cNvPr id="4" name="Slide Number Placeholder 3">
            <a:extLst>
              <a:ext uri="{FF2B5EF4-FFF2-40B4-BE49-F238E27FC236}">
                <a16:creationId xmlns:a16="http://schemas.microsoft.com/office/drawing/2014/main" id="{9298894A-7376-4993-A388-A7D2EAFAF55F}"/>
              </a:ext>
            </a:extLst>
          </p:cNvPr>
          <p:cNvSpPr>
            <a:spLocks noGrp="1"/>
          </p:cNvSpPr>
          <p:nvPr>
            <p:ph type="sldNum" sz="quarter" idx="12"/>
          </p:nvPr>
        </p:nvSpPr>
        <p:spPr/>
        <p:txBody>
          <a:bodyPr/>
          <a:lstStyle/>
          <a:p>
            <a:fld id="{4FAB73BC-B049-4115-A692-8D63A059BFB8}" type="slidenum">
              <a:rPr lang="en-US" smtClean="0"/>
              <a:t>15</a:t>
            </a:fld>
            <a:endParaRPr lang="en-US" dirty="0"/>
          </a:p>
        </p:txBody>
      </p:sp>
    </p:spTree>
    <p:extLst>
      <p:ext uri="{BB962C8B-B14F-4D97-AF65-F5344CB8AC3E}">
        <p14:creationId xmlns:p14="http://schemas.microsoft.com/office/powerpoint/2010/main" val="1336680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AB2AD-8388-4F8C-8B78-355E9371E588}"/>
              </a:ext>
            </a:extLst>
          </p:cNvPr>
          <p:cNvSpPr>
            <a:spLocks noGrp="1"/>
          </p:cNvSpPr>
          <p:nvPr>
            <p:ph type="title"/>
          </p:nvPr>
        </p:nvSpPr>
        <p:spPr/>
        <p:txBody>
          <a:bodyPr/>
          <a:lstStyle/>
          <a:p>
            <a:r>
              <a:rPr lang="en-US" dirty="0"/>
              <a:t>rules</a:t>
            </a:r>
            <a:endParaRPr lang="en-PH" dirty="0"/>
          </a:p>
        </p:txBody>
      </p:sp>
      <p:sp>
        <p:nvSpPr>
          <p:cNvPr id="3" name="Content Placeholder 2">
            <a:extLst>
              <a:ext uri="{FF2B5EF4-FFF2-40B4-BE49-F238E27FC236}">
                <a16:creationId xmlns:a16="http://schemas.microsoft.com/office/drawing/2014/main" id="{4BECEE49-C4F5-44DC-A39B-8AA15122BC1F}"/>
              </a:ext>
            </a:extLst>
          </p:cNvPr>
          <p:cNvSpPr>
            <a:spLocks noGrp="1"/>
          </p:cNvSpPr>
          <p:nvPr>
            <p:ph idx="1"/>
          </p:nvPr>
        </p:nvSpPr>
        <p:spPr/>
        <p:txBody>
          <a:bodyPr>
            <a:normAutofit/>
          </a:bodyPr>
          <a:lstStyle/>
          <a:p>
            <a:pPr lvl="0">
              <a:lnSpc>
                <a:spcPct val="150000"/>
              </a:lnSpc>
              <a:spcAft>
                <a:spcPts val="600"/>
              </a:spcAft>
            </a:pPr>
            <a:r>
              <a:rPr lang="en-US" sz="1800" dirty="0"/>
              <a:t>Message Header Segment  (MSH) is </a:t>
            </a:r>
            <a:r>
              <a:rPr lang="en-US" sz="1800" u="sng" dirty="0">
                <a:solidFill>
                  <a:srgbClr val="C00000"/>
                </a:solidFill>
              </a:rPr>
              <a:t>required</a:t>
            </a:r>
            <a:r>
              <a:rPr lang="en-US" sz="1800" dirty="0"/>
              <a:t> and always first</a:t>
            </a:r>
          </a:p>
          <a:p>
            <a:pPr lvl="0">
              <a:lnSpc>
                <a:spcPct val="150000"/>
              </a:lnSpc>
              <a:spcAft>
                <a:spcPts val="600"/>
              </a:spcAft>
            </a:pPr>
            <a:r>
              <a:rPr lang="en-US" sz="1800" dirty="0"/>
              <a:t>There may be more than one type of segment and can be nested</a:t>
            </a:r>
          </a:p>
          <a:p>
            <a:pPr lvl="1">
              <a:lnSpc>
                <a:spcPct val="150000"/>
              </a:lnSpc>
              <a:spcBef>
                <a:spcPts val="300"/>
              </a:spcBef>
              <a:spcAft>
                <a:spcPts val="300"/>
              </a:spcAft>
            </a:pPr>
            <a:r>
              <a:rPr lang="en-US" dirty="0"/>
              <a:t>[ ] – Optional segment</a:t>
            </a:r>
          </a:p>
          <a:p>
            <a:pPr lvl="1">
              <a:lnSpc>
                <a:spcPct val="150000"/>
              </a:lnSpc>
              <a:spcBef>
                <a:spcPts val="300"/>
              </a:spcBef>
              <a:spcAft>
                <a:spcPts val="300"/>
              </a:spcAft>
            </a:pPr>
            <a:r>
              <a:rPr lang="en-US" dirty="0"/>
              <a:t>{ } – Repeating segment</a:t>
            </a:r>
            <a:endParaRPr lang="en-PH" sz="1800" dirty="0"/>
          </a:p>
        </p:txBody>
      </p:sp>
      <p:sp>
        <p:nvSpPr>
          <p:cNvPr id="4" name="Slide Number Placeholder 3">
            <a:extLst>
              <a:ext uri="{FF2B5EF4-FFF2-40B4-BE49-F238E27FC236}">
                <a16:creationId xmlns:a16="http://schemas.microsoft.com/office/drawing/2014/main" id="{08F98B16-4BC8-426D-80E9-F507D4409CE8}"/>
              </a:ext>
            </a:extLst>
          </p:cNvPr>
          <p:cNvSpPr>
            <a:spLocks noGrp="1"/>
          </p:cNvSpPr>
          <p:nvPr>
            <p:ph type="sldNum" sz="quarter" idx="12"/>
          </p:nvPr>
        </p:nvSpPr>
        <p:spPr/>
        <p:txBody>
          <a:bodyPr/>
          <a:lstStyle/>
          <a:p>
            <a:fld id="{4FAB73BC-B049-4115-A692-8D63A059BFB8}" type="slidenum">
              <a:rPr lang="en-US" smtClean="0"/>
              <a:t>16</a:t>
            </a:fld>
            <a:endParaRPr lang="en-US" dirty="0"/>
          </a:p>
        </p:txBody>
      </p:sp>
      <p:graphicFrame>
        <p:nvGraphicFramePr>
          <p:cNvPr id="5" name="Table 4">
            <a:extLst>
              <a:ext uri="{FF2B5EF4-FFF2-40B4-BE49-F238E27FC236}">
                <a16:creationId xmlns:a16="http://schemas.microsoft.com/office/drawing/2014/main" id="{6347F89C-54B7-4E3D-8FF8-836E60E990D2}"/>
              </a:ext>
            </a:extLst>
          </p:cNvPr>
          <p:cNvGraphicFramePr>
            <a:graphicFrameLocks noGrp="1"/>
          </p:cNvGraphicFramePr>
          <p:nvPr>
            <p:extLst>
              <p:ext uri="{D42A27DB-BD31-4B8C-83A1-F6EECF244321}">
                <p14:modId xmlns:p14="http://schemas.microsoft.com/office/powerpoint/2010/main" val="1777202272"/>
              </p:ext>
            </p:extLst>
          </p:nvPr>
        </p:nvGraphicFramePr>
        <p:xfrm>
          <a:off x="2335306" y="4576482"/>
          <a:ext cx="7315200" cy="1524000"/>
        </p:xfrm>
        <a:graphic>
          <a:graphicData uri="http://schemas.openxmlformats.org/drawingml/2006/table">
            <a:tbl>
              <a:tblPr firstRow="1" bandRow="1">
                <a:tableStyleId>{5C22544A-7EE6-4342-B048-85BDC9FD1C3A}</a:tableStyleId>
              </a:tblPr>
              <a:tblGrid>
                <a:gridCol w="36576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tblGrid>
              <a:tr h="322385">
                <a:tc gridSpan="2">
                  <a:txBody>
                    <a:bodyPr/>
                    <a:lstStyle/>
                    <a:p>
                      <a:pPr algn="ctr"/>
                      <a:r>
                        <a:rPr lang="en-US" sz="1600" dirty="0">
                          <a:solidFill>
                            <a:schemeClr val="bg1"/>
                          </a:solidFill>
                        </a:rPr>
                        <a:t>Optionality</a:t>
                      </a:r>
                    </a:p>
                  </a:txBody>
                  <a:tcPr/>
                </a:tc>
                <a:tc hMerge="1">
                  <a:txBody>
                    <a:bodyPr/>
                    <a:lstStyle/>
                    <a:p>
                      <a:endParaRPr lang="en-US" sz="1600" dirty="0"/>
                    </a:p>
                  </a:txBody>
                  <a:tcPr/>
                </a:tc>
                <a:extLst>
                  <a:ext uri="{0D108BD9-81ED-4DB2-BD59-A6C34878D82A}">
                    <a16:rowId xmlns:a16="http://schemas.microsoft.com/office/drawing/2014/main" val="10000"/>
                  </a:ext>
                </a:extLst>
              </a:tr>
              <a:tr h="263769">
                <a:tc>
                  <a:txBody>
                    <a:bodyPr/>
                    <a:lstStyle/>
                    <a:p>
                      <a:pPr algn="ctr"/>
                      <a:r>
                        <a:rPr lang="en-US" sz="1200" dirty="0">
                          <a:solidFill>
                            <a:srgbClr val="0066CC"/>
                          </a:solidFill>
                        </a:rPr>
                        <a:t>R – Required</a:t>
                      </a:r>
                    </a:p>
                  </a:txBody>
                  <a:tcPr anchor="ctr"/>
                </a:tc>
                <a:tc>
                  <a:txBody>
                    <a:bodyPr/>
                    <a:lstStyle/>
                    <a:p>
                      <a:pPr algn="ctr"/>
                      <a:r>
                        <a:rPr lang="en-US" sz="1200" dirty="0">
                          <a:solidFill>
                            <a:srgbClr val="0066CC"/>
                          </a:solidFill>
                        </a:rPr>
                        <a:t>RE – Required but may be empty</a:t>
                      </a:r>
                    </a:p>
                  </a:txBody>
                  <a:tcPr anchor="ctr"/>
                </a:tc>
                <a:extLst>
                  <a:ext uri="{0D108BD9-81ED-4DB2-BD59-A6C34878D82A}">
                    <a16:rowId xmlns:a16="http://schemas.microsoft.com/office/drawing/2014/main" val="10001"/>
                  </a:ext>
                </a:extLst>
              </a:tr>
              <a:tr h="26376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66CC"/>
                          </a:solidFill>
                        </a:rPr>
                        <a:t>O – Optional</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66CC"/>
                          </a:solidFill>
                        </a:rPr>
                        <a:t>C – Conditional depending on trigger event or some other field</a:t>
                      </a:r>
                    </a:p>
                  </a:txBody>
                  <a:tcPr anchor="ctr"/>
                </a:tc>
                <a:extLst>
                  <a:ext uri="{0D108BD9-81ED-4DB2-BD59-A6C34878D82A}">
                    <a16:rowId xmlns:a16="http://schemas.microsoft.com/office/drawing/2014/main" val="10002"/>
                  </a:ext>
                </a:extLst>
              </a:tr>
              <a:tr h="26376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66CC"/>
                          </a:solidFill>
                        </a:rPr>
                        <a:t>X – not used with this trigger event</a:t>
                      </a:r>
                    </a:p>
                    <a:p>
                      <a:pPr algn="ctr"/>
                      <a:endParaRPr lang="en-US" sz="1200" dirty="0">
                        <a:solidFill>
                          <a:srgbClr val="0066CC"/>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66CC"/>
                          </a:solidFill>
                        </a:rPr>
                        <a:t>B –</a:t>
                      </a:r>
                      <a:r>
                        <a:rPr lang="en-US" sz="1200" baseline="0" dirty="0">
                          <a:solidFill>
                            <a:srgbClr val="0066CC"/>
                          </a:solidFill>
                        </a:rPr>
                        <a:t> Backwards compatible with previous HL7 versions</a:t>
                      </a:r>
                      <a:endParaRPr lang="en-US" sz="1200" dirty="0">
                        <a:solidFill>
                          <a:srgbClr val="0066CC"/>
                        </a:solidFill>
                      </a:endParaRP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66822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3B414-911C-417C-B045-B3D6BAC3C8A9}"/>
              </a:ext>
            </a:extLst>
          </p:cNvPr>
          <p:cNvSpPr>
            <a:spLocks noGrp="1"/>
          </p:cNvSpPr>
          <p:nvPr>
            <p:ph type="title"/>
          </p:nvPr>
        </p:nvSpPr>
        <p:spPr/>
        <p:txBody>
          <a:bodyPr/>
          <a:lstStyle/>
          <a:p>
            <a:r>
              <a:rPr lang="en-US" dirty="0"/>
              <a:t>rules</a:t>
            </a:r>
            <a:endParaRPr lang="en-PH" dirty="0"/>
          </a:p>
        </p:txBody>
      </p:sp>
      <p:sp>
        <p:nvSpPr>
          <p:cNvPr id="3" name="Content Placeholder 2">
            <a:extLst>
              <a:ext uri="{FF2B5EF4-FFF2-40B4-BE49-F238E27FC236}">
                <a16:creationId xmlns:a16="http://schemas.microsoft.com/office/drawing/2014/main" id="{C7B53C3D-6B56-4DE3-B5F6-B0BA64C6A5C8}"/>
              </a:ext>
            </a:extLst>
          </p:cNvPr>
          <p:cNvSpPr>
            <a:spLocks noGrp="1"/>
          </p:cNvSpPr>
          <p:nvPr>
            <p:ph idx="1"/>
          </p:nvPr>
        </p:nvSpPr>
        <p:spPr>
          <a:xfrm>
            <a:off x="1069848" y="1999129"/>
            <a:ext cx="10058400" cy="4173071"/>
          </a:xfrm>
        </p:spPr>
        <p:txBody>
          <a:bodyPr/>
          <a:lstStyle/>
          <a:p>
            <a:pPr lvl="0">
              <a:spcAft>
                <a:spcPts val="600"/>
              </a:spcAft>
            </a:pPr>
            <a:r>
              <a:rPr lang="en-US" sz="2000" dirty="0"/>
              <a:t>Recommended message delimiters (field 2 of MSH)</a:t>
            </a:r>
          </a:p>
          <a:p>
            <a:pPr marL="0" lvl="0" indent="0">
              <a:spcAft>
                <a:spcPts val="600"/>
              </a:spcAft>
              <a:buNone/>
            </a:pPr>
            <a:endParaRPr lang="en-US" dirty="0"/>
          </a:p>
          <a:p>
            <a:pPr lvl="0">
              <a:spcAft>
                <a:spcPts val="600"/>
              </a:spcAft>
            </a:pPr>
            <a:endParaRPr lang="en-US" dirty="0"/>
          </a:p>
          <a:p>
            <a:pPr marL="0" lvl="0" indent="0">
              <a:spcAft>
                <a:spcPts val="600"/>
              </a:spcAft>
              <a:buNone/>
            </a:pPr>
            <a:endParaRPr lang="en-US" dirty="0"/>
          </a:p>
          <a:p>
            <a:pPr marL="0" lvl="0" indent="0">
              <a:spcAft>
                <a:spcPts val="600"/>
              </a:spcAft>
              <a:buNone/>
            </a:pPr>
            <a:endParaRPr lang="en-US" dirty="0"/>
          </a:p>
          <a:p>
            <a:pPr marL="0" lvl="0" indent="0">
              <a:spcAft>
                <a:spcPts val="600"/>
              </a:spcAft>
              <a:buNone/>
            </a:pPr>
            <a:endParaRPr lang="en-US" sz="2000" dirty="0"/>
          </a:p>
          <a:p>
            <a:pPr lvl="0">
              <a:spcAft>
                <a:spcPts val="600"/>
              </a:spcAft>
            </a:pPr>
            <a:r>
              <a:rPr lang="en-US" sz="2000" dirty="0"/>
              <a:t>There is a one to many relationship between message type and trigger event. </a:t>
            </a:r>
          </a:p>
          <a:p>
            <a:pPr lvl="1">
              <a:spcBef>
                <a:spcPts val="300"/>
              </a:spcBef>
              <a:spcAft>
                <a:spcPts val="300"/>
              </a:spcAft>
            </a:pPr>
            <a:r>
              <a:rPr lang="en-US" sz="1600" dirty="0"/>
              <a:t>ADT – (A01, A02, A03, A04, A05, …)</a:t>
            </a:r>
          </a:p>
          <a:p>
            <a:pPr lvl="1">
              <a:spcBef>
                <a:spcPts val="300"/>
              </a:spcBef>
              <a:spcAft>
                <a:spcPts val="300"/>
              </a:spcAft>
            </a:pPr>
            <a:r>
              <a:rPr lang="en-US" sz="1600" dirty="0"/>
              <a:t>Trigger events are specific to message type</a:t>
            </a:r>
          </a:p>
        </p:txBody>
      </p:sp>
      <p:sp>
        <p:nvSpPr>
          <p:cNvPr id="4" name="Slide Number Placeholder 3">
            <a:extLst>
              <a:ext uri="{FF2B5EF4-FFF2-40B4-BE49-F238E27FC236}">
                <a16:creationId xmlns:a16="http://schemas.microsoft.com/office/drawing/2014/main" id="{16F1D00C-206B-4FAE-B159-3153E155B161}"/>
              </a:ext>
            </a:extLst>
          </p:cNvPr>
          <p:cNvSpPr>
            <a:spLocks noGrp="1"/>
          </p:cNvSpPr>
          <p:nvPr>
            <p:ph type="sldNum" sz="quarter" idx="12"/>
          </p:nvPr>
        </p:nvSpPr>
        <p:spPr/>
        <p:txBody>
          <a:bodyPr/>
          <a:lstStyle/>
          <a:p>
            <a:fld id="{4FAB73BC-B049-4115-A692-8D63A059BFB8}" type="slidenum">
              <a:rPr lang="en-US" smtClean="0"/>
              <a:t>17</a:t>
            </a:fld>
            <a:endParaRPr lang="en-US" dirty="0"/>
          </a:p>
        </p:txBody>
      </p:sp>
      <p:graphicFrame>
        <p:nvGraphicFramePr>
          <p:cNvPr id="5" name="Table 5">
            <a:extLst>
              <a:ext uri="{FF2B5EF4-FFF2-40B4-BE49-F238E27FC236}">
                <a16:creationId xmlns:a16="http://schemas.microsoft.com/office/drawing/2014/main" id="{B86B1892-65BF-4B5D-B2E8-D19D878421E5}"/>
              </a:ext>
            </a:extLst>
          </p:cNvPr>
          <p:cNvGraphicFramePr>
            <a:graphicFrameLocks noGrp="1"/>
          </p:cNvGraphicFramePr>
          <p:nvPr>
            <p:extLst>
              <p:ext uri="{D42A27DB-BD31-4B8C-83A1-F6EECF244321}">
                <p14:modId xmlns:p14="http://schemas.microsoft.com/office/powerpoint/2010/main" val="3229742553"/>
              </p:ext>
            </p:extLst>
          </p:nvPr>
        </p:nvGraphicFramePr>
        <p:xfrm>
          <a:off x="2888876" y="2416706"/>
          <a:ext cx="6414248" cy="2225040"/>
        </p:xfrm>
        <a:graphic>
          <a:graphicData uri="http://schemas.openxmlformats.org/drawingml/2006/table">
            <a:tbl>
              <a:tblPr firstRow="1" bandRow="1">
                <a:tableStyleId>{5C22544A-7EE6-4342-B048-85BDC9FD1C3A}</a:tableStyleId>
              </a:tblPr>
              <a:tblGrid>
                <a:gridCol w="3207124">
                  <a:extLst>
                    <a:ext uri="{9D8B030D-6E8A-4147-A177-3AD203B41FA5}">
                      <a16:colId xmlns:a16="http://schemas.microsoft.com/office/drawing/2014/main" val="247474817"/>
                    </a:ext>
                  </a:extLst>
                </a:gridCol>
                <a:gridCol w="3207124">
                  <a:extLst>
                    <a:ext uri="{9D8B030D-6E8A-4147-A177-3AD203B41FA5}">
                      <a16:colId xmlns:a16="http://schemas.microsoft.com/office/drawing/2014/main" val="409515566"/>
                    </a:ext>
                  </a:extLst>
                </a:gridCol>
              </a:tblGrid>
              <a:tr h="370840">
                <a:tc>
                  <a:txBody>
                    <a:bodyPr/>
                    <a:lstStyle/>
                    <a:p>
                      <a:pPr algn="ctr"/>
                      <a:r>
                        <a:rPr lang="en-US" dirty="0"/>
                        <a:t>Delimiter</a:t>
                      </a:r>
                      <a:endParaRPr lang="en-PH" dirty="0"/>
                    </a:p>
                  </a:txBody>
                  <a:tcPr/>
                </a:tc>
                <a:tc>
                  <a:txBody>
                    <a:bodyPr/>
                    <a:lstStyle/>
                    <a:p>
                      <a:pPr algn="ctr"/>
                      <a:r>
                        <a:rPr lang="en-US" dirty="0"/>
                        <a:t>Value</a:t>
                      </a:r>
                      <a:endParaRPr lang="en-PH" dirty="0"/>
                    </a:p>
                  </a:txBody>
                  <a:tcPr/>
                </a:tc>
                <a:extLst>
                  <a:ext uri="{0D108BD9-81ED-4DB2-BD59-A6C34878D82A}">
                    <a16:rowId xmlns:a16="http://schemas.microsoft.com/office/drawing/2014/main" val="194718242"/>
                  </a:ext>
                </a:extLst>
              </a:tr>
              <a:tr h="370840">
                <a:tc>
                  <a:txBody>
                    <a:bodyPr/>
                    <a:lstStyle/>
                    <a:p>
                      <a:r>
                        <a:rPr lang="en-US" sz="1600" b="0" dirty="0">
                          <a:solidFill>
                            <a:schemeClr val="tx1"/>
                          </a:solidFill>
                        </a:rPr>
                        <a:t>Field Separator</a:t>
                      </a:r>
                    </a:p>
                  </a:txBody>
                  <a:tcPr/>
                </a:tc>
                <a:tc>
                  <a:txBody>
                    <a:bodyPr/>
                    <a:lstStyle/>
                    <a:p>
                      <a:pPr algn="ctr"/>
                      <a:r>
                        <a:rPr lang="en-US" sz="1600" b="0" dirty="0">
                          <a:solidFill>
                            <a:schemeClr val="tx1"/>
                          </a:solidFill>
                        </a:rPr>
                        <a:t>|</a:t>
                      </a:r>
                    </a:p>
                  </a:txBody>
                  <a:tcPr anchor="ctr"/>
                </a:tc>
                <a:extLst>
                  <a:ext uri="{0D108BD9-81ED-4DB2-BD59-A6C34878D82A}">
                    <a16:rowId xmlns:a16="http://schemas.microsoft.com/office/drawing/2014/main" val="879612522"/>
                  </a:ext>
                </a:extLst>
              </a:tr>
              <a:tr h="370840">
                <a:tc>
                  <a:txBody>
                    <a:bodyPr/>
                    <a:lstStyle/>
                    <a:p>
                      <a:r>
                        <a:rPr lang="en-US" sz="1600" b="0" dirty="0">
                          <a:solidFill>
                            <a:schemeClr val="tx1"/>
                          </a:solidFill>
                        </a:rPr>
                        <a:t>Component Separator</a:t>
                      </a:r>
                    </a:p>
                  </a:txBody>
                  <a:tcPr/>
                </a:tc>
                <a:tc>
                  <a:txBody>
                    <a:bodyPr/>
                    <a:lstStyle/>
                    <a:p>
                      <a:pPr algn="ctr"/>
                      <a:r>
                        <a:rPr lang="en-US" sz="1600" b="0" dirty="0">
                          <a:solidFill>
                            <a:schemeClr val="tx1"/>
                          </a:solidFill>
                        </a:rPr>
                        <a:t>^</a:t>
                      </a:r>
                    </a:p>
                  </a:txBody>
                  <a:tcPr anchor="ctr"/>
                </a:tc>
                <a:extLst>
                  <a:ext uri="{0D108BD9-81ED-4DB2-BD59-A6C34878D82A}">
                    <a16:rowId xmlns:a16="http://schemas.microsoft.com/office/drawing/2014/main" val="2043203602"/>
                  </a:ext>
                </a:extLst>
              </a:tr>
              <a:tr h="370840">
                <a:tc>
                  <a:txBody>
                    <a:bodyPr/>
                    <a:lstStyle/>
                    <a:p>
                      <a:r>
                        <a:rPr lang="en-US" sz="1600" b="0" dirty="0">
                          <a:solidFill>
                            <a:schemeClr val="tx1"/>
                          </a:solidFill>
                        </a:rPr>
                        <a:t>Subcomponent Separator</a:t>
                      </a:r>
                    </a:p>
                  </a:txBody>
                  <a:tcPr/>
                </a:tc>
                <a:tc>
                  <a:txBody>
                    <a:bodyPr/>
                    <a:lstStyle/>
                    <a:p>
                      <a:pPr algn="ctr"/>
                      <a:r>
                        <a:rPr lang="en-US" sz="1600" b="0" dirty="0">
                          <a:solidFill>
                            <a:schemeClr val="tx1"/>
                          </a:solidFill>
                        </a:rPr>
                        <a:t>&amp;</a:t>
                      </a:r>
                    </a:p>
                  </a:txBody>
                  <a:tcPr anchor="ctr"/>
                </a:tc>
                <a:extLst>
                  <a:ext uri="{0D108BD9-81ED-4DB2-BD59-A6C34878D82A}">
                    <a16:rowId xmlns:a16="http://schemas.microsoft.com/office/drawing/2014/main" val="3798544520"/>
                  </a:ext>
                </a:extLst>
              </a:tr>
              <a:tr h="370840">
                <a:tc>
                  <a:txBody>
                    <a:bodyPr/>
                    <a:lstStyle/>
                    <a:p>
                      <a:r>
                        <a:rPr lang="en-US" sz="1600" b="0" dirty="0">
                          <a:solidFill>
                            <a:schemeClr val="tx1"/>
                          </a:solidFill>
                        </a:rPr>
                        <a:t>Repetition</a:t>
                      </a:r>
                      <a:r>
                        <a:rPr lang="en-US" sz="1600" b="0" baseline="0" dirty="0">
                          <a:solidFill>
                            <a:schemeClr val="tx1"/>
                          </a:solidFill>
                        </a:rPr>
                        <a:t> Separator</a:t>
                      </a:r>
                      <a:endParaRPr lang="en-US" sz="1600" b="0" dirty="0">
                        <a:solidFill>
                          <a:schemeClr val="tx1"/>
                        </a:solidFill>
                      </a:endParaRPr>
                    </a:p>
                  </a:txBody>
                  <a:tcPr/>
                </a:tc>
                <a:tc>
                  <a:txBody>
                    <a:bodyPr/>
                    <a:lstStyle/>
                    <a:p>
                      <a:pPr algn="ctr"/>
                      <a:r>
                        <a:rPr lang="en-US" sz="1600" b="0" dirty="0">
                          <a:solidFill>
                            <a:schemeClr val="tx1"/>
                          </a:solidFill>
                        </a:rPr>
                        <a:t>~</a:t>
                      </a:r>
                    </a:p>
                  </a:txBody>
                  <a:tcPr anchor="ctr"/>
                </a:tc>
                <a:extLst>
                  <a:ext uri="{0D108BD9-81ED-4DB2-BD59-A6C34878D82A}">
                    <a16:rowId xmlns:a16="http://schemas.microsoft.com/office/drawing/2014/main" val="1382075492"/>
                  </a:ext>
                </a:extLst>
              </a:tr>
              <a:tr h="370840">
                <a:tc>
                  <a:txBody>
                    <a:bodyPr/>
                    <a:lstStyle/>
                    <a:p>
                      <a:r>
                        <a:rPr lang="en-US" sz="1600" b="0" dirty="0">
                          <a:solidFill>
                            <a:schemeClr val="tx1"/>
                          </a:solidFill>
                        </a:rPr>
                        <a:t>Escape Character</a:t>
                      </a:r>
                    </a:p>
                  </a:txBody>
                  <a:tcPr/>
                </a:tc>
                <a:tc>
                  <a:txBody>
                    <a:bodyPr/>
                    <a:lstStyle/>
                    <a:p>
                      <a:pPr algn="ctr"/>
                      <a:r>
                        <a:rPr lang="en-US" sz="1600" b="0" dirty="0">
                          <a:solidFill>
                            <a:schemeClr val="tx1"/>
                          </a:solidFill>
                        </a:rPr>
                        <a:t>\</a:t>
                      </a:r>
                    </a:p>
                  </a:txBody>
                  <a:tcPr anchor="ctr"/>
                </a:tc>
                <a:extLst>
                  <a:ext uri="{0D108BD9-81ED-4DB2-BD59-A6C34878D82A}">
                    <a16:rowId xmlns:a16="http://schemas.microsoft.com/office/drawing/2014/main" val="2243733490"/>
                  </a:ext>
                </a:extLst>
              </a:tr>
            </a:tbl>
          </a:graphicData>
        </a:graphic>
      </p:graphicFrame>
    </p:spTree>
    <p:extLst>
      <p:ext uri="{BB962C8B-B14F-4D97-AF65-F5344CB8AC3E}">
        <p14:creationId xmlns:p14="http://schemas.microsoft.com/office/powerpoint/2010/main" val="2926706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D5A2C-9547-4CBE-9A60-2D7AD9E3CA14}"/>
              </a:ext>
            </a:extLst>
          </p:cNvPr>
          <p:cNvSpPr>
            <a:spLocks noGrp="1"/>
          </p:cNvSpPr>
          <p:nvPr>
            <p:ph type="title"/>
          </p:nvPr>
        </p:nvSpPr>
        <p:spPr/>
        <p:txBody>
          <a:bodyPr/>
          <a:lstStyle/>
          <a:p>
            <a:r>
              <a:rPr lang="en-US" dirty="0"/>
              <a:t>rules</a:t>
            </a:r>
            <a:endParaRPr lang="en-PH" dirty="0"/>
          </a:p>
        </p:txBody>
      </p:sp>
      <p:sp>
        <p:nvSpPr>
          <p:cNvPr id="3" name="Content Placeholder 2">
            <a:extLst>
              <a:ext uri="{FF2B5EF4-FFF2-40B4-BE49-F238E27FC236}">
                <a16:creationId xmlns:a16="http://schemas.microsoft.com/office/drawing/2014/main" id="{7924B709-A752-4CA0-8870-AA8E3922F2A3}"/>
              </a:ext>
            </a:extLst>
          </p:cNvPr>
          <p:cNvSpPr>
            <a:spLocks noGrp="1"/>
          </p:cNvSpPr>
          <p:nvPr>
            <p:ph idx="1"/>
          </p:nvPr>
        </p:nvSpPr>
        <p:spPr>
          <a:xfrm>
            <a:off x="1069848" y="2121408"/>
            <a:ext cx="10315328" cy="4050792"/>
          </a:xfrm>
        </p:spPr>
        <p:txBody>
          <a:bodyPr>
            <a:normAutofit/>
          </a:bodyPr>
          <a:lstStyle/>
          <a:p>
            <a:pPr>
              <a:lnSpc>
                <a:spcPct val="150000"/>
              </a:lnSpc>
              <a:spcAft>
                <a:spcPts val="600"/>
              </a:spcAft>
            </a:pPr>
            <a:r>
              <a:rPr lang="en-US" dirty="0"/>
              <a:t>Acknowledgement messages are sent to indicate if receiving application was able to:</a:t>
            </a:r>
          </a:p>
          <a:p>
            <a:pPr lvl="1">
              <a:lnSpc>
                <a:spcPct val="150000"/>
              </a:lnSpc>
              <a:spcBef>
                <a:spcPts val="300"/>
              </a:spcBef>
              <a:spcAft>
                <a:spcPts val="300"/>
              </a:spcAft>
            </a:pPr>
            <a:r>
              <a:rPr lang="en-US" dirty="0"/>
              <a:t>Parse message </a:t>
            </a:r>
          </a:p>
          <a:p>
            <a:pPr lvl="1">
              <a:lnSpc>
                <a:spcPct val="150000"/>
              </a:lnSpc>
              <a:spcBef>
                <a:spcPts val="300"/>
              </a:spcBef>
              <a:spcAft>
                <a:spcPts val="300"/>
              </a:spcAft>
            </a:pPr>
            <a:r>
              <a:rPr lang="en-US" dirty="0"/>
              <a:t>Decode message</a:t>
            </a:r>
          </a:p>
          <a:p>
            <a:pPr lvl="1">
              <a:lnSpc>
                <a:spcPct val="150000"/>
              </a:lnSpc>
              <a:spcBef>
                <a:spcPts val="300"/>
              </a:spcBef>
              <a:spcAft>
                <a:spcPts val="300"/>
              </a:spcAft>
            </a:pPr>
            <a:r>
              <a:rPr lang="en-US" dirty="0"/>
              <a:t>Assume responsibility for the message</a:t>
            </a:r>
          </a:p>
          <a:p>
            <a:pPr lvl="1">
              <a:lnSpc>
                <a:spcPct val="150000"/>
              </a:lnSpc>
              <a:spcBef>
                <a:spcPts val="300"/>
              </a:spcBef>
              <a:spcAft>
                <a:spcPts val="300"/>
              </a:spcAft>
            </a:pPr>
            <a:r>
              <a:rPr lang="en-US" dirty="0"/>
              <a:t>Process message contents</a:t>
            </a:r>
          </a:p>
          <a:p>
            <a:pPr lvl="1">
              <a:lnSpc>
                <a:spcPct val="150000"/>
              </a:lnSpc>
              <a:spcBef>
                <a:spcPts val="300"/>
              </a:spcBef>
              <a:spcAft>
                <a:spcPts val="300"/>
              </a:spcAft>
            </a:pPr>
            <a:r>
              <a:rPr lang="en-US" dirty="0"/>
              <a:t>Successfully commit to storage</a:t>
            </a:r>
          </a:p>
        </p:txBody>
      </p:sp>
      <p:sp>
        <p:nvSpPr>
          <p:cNvPr id="4" name="Slide Number Placeholder 3">
            <a:extLst>
              <a:ext uri="{FF2B5EF4-FFF2-40B4-BE49-F238E27FC236}">
                <a16:creationId xmlns:a16="http://schemas.microsoft.com/office/drawing/2014/main" id="{947B0286-B37B-4C05-A25E-4B7C769978C3}"/>
              </a:ext>
            </a:extLst>
          </p:cNvPr>
          <p:cNvSpPr>
            <a:spLocks noGrp="1"/>
          </p:cNvSpPr>
          <p:nvPr>
            <p:ph type="sldNum" sz="quarter" idx="12"/>
          </p:nvPr>
        </p:nvSpPr>
        <p:spPr/>
        <p:txBody>
          <a:bodyPr/>
          <a:lstStyle/>
          <a:p>
            <a:fld id="{4FAB73BC-B049-4115-A692-8D63A059BFB8}" type="slidenum">
              <a:rPr lang="en-US" smtClean="0"/>
              <a:t>18</a:t>
            </a:fld>
            <a:endParaRPr lang="en-US" dirty="0"/>
          </a:p>
        </p:txBody>
      </p:sp>
    </p:spTree>
    <p:extLst>
      <p:ext uri="{BB962C8B-B14F-4D97-AF65-F5344CB8AC3E}">
        <p14:creationId xmlns:p14="http://schemas.microsoft.com/office/powerpoint/2010/main" val="33185910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1BE25-AEB4-4388-917D-7BD81ADFDF51}"/>
              </a:ext>
            </a:extLst>
          </p:cNvPr>
          <p:cNvSpPr>
            <a:spLocks noGrp="1"/>
          </p:cNvSpPr>
          <p:nvPr>
            <p:ph type="title"/>
          </p:nvPr>
        </p:nvSpPr>
        <p:spPr/>
        <p:txBody>
          <a:bodyPr/>
          <a:lstStyle/>
          <a:p>
            <a:r>
              <a:rPr lang="en-US" dirty="0"/>
              <a:t>rules</a:t>
            </a:r>
            <a:endParaRPr lang="en-PH" dirty="0"/>
          </a:p>
        </p:txBody>
      </p:sp>
      <p:sp>
        <p:nvSpPr>
          <p:cNvPr id="3" name="Content Placeholder 2">
            <a:extLst>
              <a:ext uri="{FF2B5EF4-FFF2-40B4-BE49-F238E27FC236}">
                <a16:creationId xmlns:a16="http://schemas.microsoft.com/office/drawing/2014/main" id="{FB4A8A39-FF4C-4C6A-A5F1-A6650B011EAF}"/>
              </a:ext>
            </a:extLst>
          </p:cNvPr>
          <p:cNvSpPr>
            <a:spLocks noGrp="1"/>
          </p:cNvSpPr>
          <p:nvPr>
            <p:ph idx="1"/>
          </p:nvPr>
        </p:nvSpPr>
        <p:spPr/>
        <p:txBody>
          <a:bodyPr>
            <a:normAutofit lnSpcReduction="10000"/>
          </a:bodyPr>
          <a:lstStyle/>
          <a:p>
            <a:pPr lvl="0">
              <a:lnSpc>
                <a:spcPct val="150000"/>
              </a:lnSpc>
              <a:spcAft>
                <a:spcPts val="600"/>
              </a:spcAft>
            </a:pPr>
            <a:r>
              <a:rPr lang="en-US" dirty="0"/>
              <a:t>Null versus Empty</a:t>
            </a:r>
          </a:p>
          <a:p>
            <a:pPr lvl="1">
              <a:lnSpc>
                <a:spcPct val="150000"/>
              </a:lnSpc>
              <a:spcBef>
                <a:spcPts val="300"/>
              </a:spcBef>
              <a:spcAft>
                <a:spcPts val="300"/>
              </a:spcAft>
            </a:pPr>
            <a:r>
              <a:rPr lang="en-US" dirty="0"/>
              <a:t>Null is used when data is present but without a value “ “ </a:t>
            </a:r>
          </a:p>
          <a:p>
            <a:pPr lvl="1">
              <a:lnSpc>
                <a:spcPct val="150000"/>
              </a:lnSpc>
              <a:spcBef>
                <a:spcPts val="300"/>
              </a:spcBef>
              <a:spcAft>
                <a:spcPts val="300"/>
              </a:spcAft>
            </a:pPr>
            <a:r>
              <a:rPr lang="en-US" dirty="0"/>
              <a:t>The field is left blank when there is no data</a:t>
            </a:r>
          </a:p>
          <a:p>
            <a:pPr lvl="2">
              <a:lnSpc>
                <a:spcPct val="150000"/>
              </a:lnSpc>
              <a:spcBef>
                <a:spcPts val="300"/>
              </a:spcBef>
              <a:spcAft>
                <a:spcPts val="300"/>
              </a:spcAft>
            </a:pPr>
            <a:r>
              <a:rPr lang="en-US" sz="1800" dirty="0">
                <a:solidFill>
                  <a:srgbClr val="C00000"/>
                </a:solidFill>
              </a:rPr>
              <a:t>Example</a:t>
            </a:r>
            <a:r>
              <a:rPr lang="en-US" sz="1800" dirty="0"/>
              <a:t>: PID | | |54321|9876-3|Doe^John|”“|…</a:t>
            </a:r>
          </a:p>
          <a:p>
            <a:pPr lvl="0">
              <a:lnSpc>
                <a:spcPct val="150000"/>
              </a:lnSpc>
              <a:spcAft>
                <a:spcPts val="600"/>
              </a:spcAft>
            </a:pPr>
            <a:r>
              <a:rPr lang="en-US" dirty="0"/>
              <a:t>Receiving systems:</a:t>
            </a:r>
          </a:p>
          <a:p>
            <a:pPr lvl="1">
              <a:lnSpc>
                <a:spcPct val="150000"/>
              </a:lnSpc>
              <a:spcBef>
                <a:spcPts val="300"/>
              </a:spcBef>
              <a:spcAft>
                <a:spcPts val="300"/>
              </a:spcAft>
            </a:pPr>
            <a:r>
              <a:rPr lang="en-US" dirty="0"/>
              <a:t>Will ignore the data within segments, fields, </a:t>
            </a:r>
            <a:r>
              <a:rPr lang="en-US" dirty="0" err="1"/>
              <a:t>etc</a:t>
            </a:r>
            <a:r>
              <a:rPr lang="en-US" dirty="0"/>
              <a:t> that are present but not expected</a:t>
            </a:r>
          </a:p>
          <a:p>
            <a:pPr lvl="1">
              <a:lnSpc>
                <a:spcPct val="150000"/>
              </a:lnSpc>
              <a:spcBef>
                <a:spcPts val="300"/>
              </a:spcBef>
              <a:spcAft>
                <a:spcPts val="300"/>
              </a:spcAft>
            </a:pPr>
            <a:r>
              <a:rPr lang="en-US" dirty="0"/>
              <a:t>Will treat expected segments that are not present as a segment with all fields not present</a:t>
            </a:r>
          </a:p>
          <a:p>
            <a:pPr lvl="1">
              <a:lnSpc>
                <a:spcPct val="150000"/>
              </a:lnSpc>
              <a:spcBef>
                <a:spcPts val="300"/>
              </a:spcBef>
              <a:spcAft>
                <a:spcPts val="300"/>
              </a:spcAft>
            </a:pPr>
            <a:r>
              <a:rPr lang="en-US" dirty="0"/>
              <a:t>Will treat expected fields and components that are not included as not present</a:t>
            </a:r>
          </a:p>
        </p:txBody>
      </p:sp>
      <p:sp>
        <p:nvSpPr>
          <p:cNvPr id="4" name="Slide Number Placeholder 3">
            <a:extLst>
              <a:ext uri="{FF2B5EF4-FFF2-40B4-BE49-F238E27FC236}">
                <a16:creationId xmlns:a16="http://schemas.microsoft.com/office/drawing/2014/main" id="{8CFEB34C-680B-4122-8564-86200C6185C3}"/>
              </a:ext>
            </a:extLst>
          </p:cNvPr>
          <p:cNvSpPr>
            <a:spLocks noGrp="1"/>
          </p:cNvSpPr>
          <p:nvPr>
            <p:ph type="sldNum" sz="quarter" idx="12"/>
          </p:nvPr>
        </p:nvSpPr>
        <p:spPr/>
        <p:txBody>
          <a:bodyPr/>
          <a:lstStyle/>
          <a:p>
            <a:fld id="{4FAB73BC-B049-4115-A692-8D63A059BFB8}" type="slidenum">
              <a:rPr lang="en-US" smtClean="0"/>
              <a:t>19</a:t>
            </a:fld>
            <a:endParaRPr lang="en-US" dirty="0"/>
          </a:p>
        </p:txBody>
      </p:sp>
    </p:spTree>
    <p:extLst>
      <p:ext uri="{BB962C8B-B14F-4D97-AF65-F5344CB8AC3E}">
        <p14:creationId xmlns:p14="http://schemas.microsoft.com/office/powerpoint/2010/main" val="3424274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2967F-3100-460C-88D0-623632E985C6}"/>
              </a:ext>
            </a:extLst>
          </p:cNvPr>
          <p:cNvSpPr>
            <a:spLocks noGrp="1"/>
          </p:cNvSpPr>
          <p:nvPr>
            <p:ph type="title"/>
          </p:nvPr>
        </p:nvSpPr>
        <p:spPr/>
        <p:txBody>
          <a:bodyPr/>
          <a:lstStyle/>
          <a:p>
            <a:r>
              <a:rPr lang="en-US" dirty="0"/>
              <a:t>Disclaimer</a:t>
            </a:r>
            <a:endParaRPr lang="en-PH" dirty="0"/>
          </a:p>
        </p:txBody>
      </p:sp>
      <p:sp>
        <p:nvSpPr>
          <p:cNvPr id="3" name="Content Placeholder 2">
            <a:extLst>
              <a:ext uri="{FF2B5EF4-FFF2-40B4-BE49-F238E27FC236}">
                <a16:creationId xmlns:a16="http://schemas.microsoft.com/office/drawing/2014/main" id="{0857212E-A312-4493-8F83-801257404B3E}"/>
              </a:ext>
            </a:extLst>
          </p:cNvPr>
          <p:cNvSpPr>
            <a:spLocks noGrp="1"/>
          </p:cNvSpPr>
          <p:nvPr>
            <p:ph idx="1"/>
          </p:nvPr>
        </p:nvSpPr>
        <p:spPr/>
        <p:txBody>
          <a:bodyPr>
            <a:normAutofit/>
          </a:bodyPr>
          <a:lstStyle/>
          <a:p>
            <a:pPr>
              <a:lnSpc>
                <a:spcPct val="150000"/>
              </a:lnSpc>
            </a:pPr>
            <a:r>
              <a:rPr lang="en-US" sz="2600" dirty="0">
                <a:cs typeface="Calibri" panose="020F0502020204030204" pitchFamily="34" charset="0"/>
              </a:rPr>
              <a:t>All statements issued are those of the presenter alone.</a:t>
            </a:r>
          </a:p>
          <a:p>
            <a:pPr marL="0" indent="0">
              <a:lnSpc>
                <a:spcPct val="150000"/>
              </a:lnSpc>
              <a:buNone/>
            </a:pPr>
            <a:endParaRPr lang="en-US" sz="2600" dirty="0">
              <a:cs typeface="Calibri" panose="020F0502020204030204" pitchFamily="34" charset="0"/>
            </a:endParaRPr>
          </a:p>
          <a:p>
            <a:pPr>
              <a:lnSpc>
                <a:spcPct val="150000"/>
              </a:lnSpc>
            </a:pPr>
            <a:r>
              <a:rPr lang="en-US" sz="2600" dirty="0">
                <a:cs typeface="Calibri" panose="020F0502020204030204" pitchFamily="34" charset="0"/>
              </a:rPr>
              <a:t>This presentation does not necessarily reflect the position of the Philippine government or any of my other affiliations.</a:t>
            </a:r>
            <a:endParaRPr lang="en-PH" sz="2600" dirty="0">
              <a:cs typeface="Calibri" panose="020F0502020204030204" pitchFamily="34" charset="0"/>
            </a:endParaRPr>
          </a:p>
        </p:txBody>
      </p:sp>
      <p:sp>
        <p:nvSpPr>
          <p:cNvPr id="5" name="Slide Number Placeholder 4">
            <a:extLst>
              <a:ext uri="{FF2B5EF4-FFF2-40B4-BE49-F238E27FC236}">
                <a16:creationId xmlns:a16="http://schemas.microsoft.com/office/drawing/2014/main" id="{2EA94F79-5A3F-439A-AC4C-16B1216A9500}"/>
              </a:ext>
            </a:extLst>
          </p:cNvPr>
          <p:cNvSpPr>
            <a:spLocks noGrp="1"/>
          </p:cNvSpPr>
          <p:nvPr>
            <p:ph type="sldNum" sz="quarter" idx="12"/>
          </p:nvPr>
        </p:nvSpPr>
        <p:spPr/>
        <p:txBody>
          <a:bodyPr/>
          <a:lstStyle/>
          <a:p>
            <a:fld id="{4FAB73BC-B049-4115-A692-8D63A059BFB8}" type="slidenum">
              <a:rPr lang="en-US" smtClean="0"/>
              <a:t>2</a:t>
            </a:fld>
            <a:endParaRPr lang="en-US" dirty="0"/>
          </a:p>
        </p:txBody>
      </p:sp>
    </p:spTree>
    <p:extLst>
      <p:ext uri="{BB962C8B-B14F-4D97-AF65-F5344CB8AC3E}">
        <p14:creationId xmlns:p14="http://schemas.microsoft.com/office/powerpoint/2010/main" val="30406134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B9340-069C-4276-8952-F79DBAD20B34}"/>
              </a:ext>
            </a:extLst>
          </p:cNvPr>
          <p:cNvSpPr>
            <a:spLocks noGrp="1"/>
          </p:cNvSpPr>
          <p:nvPr>
            <p:ph type="title"/>
          </p:nvPr>
        </p:nvSpPr>
        <p:spPr/>
        <p:txBody>
          <a:bodyPr/>
          <a:lstStyle/>
          <a:p>
            <a:r>
              <a:rPr lang="en-US" dirty="0"/>
              <a:t>Common message types</a:t>
            </a:r>
            <a:endParaRPr lang="en-PH" dirty="0"/>
          </a:p>
        </p:txBody>
      </p:sp>
      <p:sp>
        <p:nvSpPr>
          <p:cNvPr id="4" name="Slide Number Placeholder 3">
            <a:extLst>
              <a:ext uri="{FF2B5EF4-FFF2-40B4-BE49-F238E27FC236}">
                <a16:creationId xmlns:a16="http://schemas.microsoft.com/office/drawing/2014/main" id="{BA4FCB61-17FE-425B-98E1-CAC4D5E9E78F}"/>
              </a:ext>
            </a:extLst>
          </p:cNvPr>
          <p:cNvSpPr>
            <a:spLocks noGrp="1"/>
          </p:cNvSpPr>
          <p:nvPr>
            <p:ph type="sldNum" sz="quarter" idx="12"/>
          </p:nvPr>
        </p:nvSpPr>
        <p:spPr/>
        <p:txBody>
          <a:bodyPr/>
          <a:lstStyle/>
          <a:p>
            <a:fld id="{4FAB73BC-B049-4115-A692-8D63A059BFB8}" type="slidenum">
              <a:rPr lang="en-US" smtClean="0"/>
              <a:t>20</a:t>
            </a:fld>
            <a:endParaRPr lang="en-US" dirty="0"/>
          </a:p>
        </p:txBody>
      </p:sp>
      <p:graphicFrame>
        <p:nvGraphicFramePr>
          <p:cNvPr id="5" name="Table 4">
            <a:extLst>
              <a:ext uri="{FF2B5EF4-FFF2-40B4-BE49-F238E27FC236}">
                <a16:creationId xmlns:a16="http://schemas.microsoft.com/office/drawing/2014/main" id="{D31E41E2-E9BA-4C01-9180-2BC42D8C1169}"/>
              </a:ext>
            </a:extLst>
          </p:cNvPr>
          <p:cNvGraphicFramePr>
            <a:graphicFrameLocks noGrp="1"/>
          </p:cNvGraphicFramePr>
          <p:nvPr>
            <p:extLst>
              <p:ext uri="{D42A27DB-BD31-4B8C-83A1-F6EECF244321}">
                <p14:modId xmlns:p14="http://schemas.microsoft.com/office/powerpoint/2010/main" val="1231478624"/>
              </p:ext>
            </p:extLst>
          </p:nvPr>
        </p:nvGraphicFramePr>
        <p:xfrm>
          <a:off x="2353235" y="2093976"/>
          <a:ext cx="7315200" cy="3362960"/>
        </p:xfrm>
        <a:graphic>
          <a:graphicData uri="http://schemas.openxmlformats.org/drawingml/2006/table">
            <a:tbl>
              <a:tblPr firstRow="1" bandRow="1">
                <a:tableStyleId>{5C22544A-7EE6-4342-B048-85BDC9FD1C3A}</a:tableStyleId>
              </a:tblPr>
              <a:tblGrid>
                <a:gridCol w="36576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tblGrid>
              <a:tr h="370840">
                <a:tc>
                  <a:txBody>
                    <a:bodyPr/>
                    <a:lstStyle/>
                    <a:p>
                      <a:pPr algn="ctr"/>
                      <a:r>
                        <a:rPr lang="en-US" sz="2000" dirty="0">
                          <a:solidFill>
                            <a:schemeClr val="bg1"/>
                          </a:solidFill>
                        </a:rPr>
                        <a:t>Type</a:t>
                      </a:r>
                    </a:p>
                  </a:txBody>
                  <a:tcPr anchor="ctr"/>
                </a:tc>
                <a:tc>
                  <a:txBody>
                    <a:bodyPr/>
                    <a:lstStyle/>
                    <a:p>
                      <a:pPr algn="ctr"/>
                      <a:r>
                        <a:rPr lang="en-US" sz="2000" dirty="0">
                          <a:solidFill>
                            <a:schemeClr val="bg1"/>
                          </a:solidFill>
                        </a:rPr>
                        <a:t>Abbreviation</a:t>
                      </a:r>
                    </a:p>
                  </a:txBody>
                  <a:tcPr anchor="ctr"/>
                </a:tc>
                <a:extLst>
                  <a:ext uri="{0D108BD9-81ED-4DB2-BD59-A6C34878D82A}">
                    <a16:rowId xmlns:a16="http://schemas.microsoft.com/office/drawing/2014/main" val="10000"/>
                  </a:ext>
                </a:extLst>
              </a:tr>
              <a:tr h="370840">
                <a:tc>
                  <a:txBody>
                    <a:bodyPr/>
                    <a:lstStyle/>
                    <a:p>
                      <a:pPr algn="ctr"/>
                      <a:r>
                        <a:rPr lang="en-US" sz="1400" dirty="0">
                          <a:solidFill>
                            <a:schemeClr val="tx1"/>
                          </a:solidFill>
                        </a:rPr>
                        <a:t>Admission,</a:t>
                      </a:r>
                      <a:r>
                        <a:rPr lang="en-US" sz="1400" baseline="0" dirty="0">
                          <a:solidFill>
                            <a:schemeClr val="tx1"/>
                          </a:solidFill>
                        </a:rPr>
                        <a:t> Discharge, Transfer</a:t>
                      </a:r>
                      <a:endParaRPr lang="en-US" sz="1400" dirty="0">
                        <a:solidFill>
                          <a:schemeClr val="tx1"/>
                        </a:solidFill>
                      </a:endParaRPr>
                    </a:p>
                  </a:txBody>
                  <a:tcPr/>
                </a:tc>
                <a:tc>
                  <a:txBody>
                    <a:bodyPr/>
                    <a:lstStyle/>
                    <a:p>
                      <a:pPr algn="ctr"/>
                      <a:r>
                        <a:rPr lang="en-US" sz="1400" dirty="0">
                          <a:solidFill>
                            <a:schemeClr val="tx1"/>
                          </a:solidFill>
                        </a:rPr>
                        <a:t>ADT</a:t>
                      </a:r>
                    </a:p>
                  </a:txBody>
                  <a:tcPr/>
                </a:tc>
                <a:extLst>
                  <a:ext uri="{0D108BD9-81ED-4DB2-BD59-A6C34878D82A}">
                    <a16:rowId xmlns:a16="http://schemas.microsoft.com/office/drawing/2014/main" val="10001"/>
                  </a:ext>
                </a:extLst>
              </a:tr>
              <a:tr h="370840">
                <a:tc>
                  <a:txBody>
                    <a:bodyPr/>
                    <a:lstStyle/>
                    <a:p>
                      <a:pPr algn="ctr"/>
                      <a:r>
                        <a:rPr lang="en-US" sz="1400" dirty="0">
                          <a:solidFill>
                            <a:schemeClr val="tx1"/>
                          </a:solidFill>
                        </a:rPr>
                        <a:t>General Clinical Order Message</a:t>
                      </a:r>
                    </a:p>
                  </a:txBody>
                  <a:tcPr/>
                </a:tc>
                <a:tc>
                  <a:txBody>
                    <a:bodyPr/>
                    <a:lstStyle/>
                    <a:p>
                      <a:pPr algn="ctr"/>
                      <a:r>
                        <a:rPr lang="en-US" sz="1400" dirty="0">
                          <a:solidFill>
                            <a:schemeClr val="tx1"/>
                          </a:solidFill>
                        </a:rPr>
                        <a:t>OMG</a:t>
                      </a:r>
                    </a:p>
                  </a:txBody>
                  <a:tcPr/>
                </a:tc>
                <a:extLst>
                  <a:ext uri="{0D108BD9-81ED-4DB2-BD59-A6C34878D82A}">
                    <a16:rowId xmlns:a16="http://schemas.microsoft.com/office/drawing/2014/main" val="10002"/>
                  </a:ext>
                </a:extLst>
              </a:tr>
              <a:tr h="370840">
                <a:tc>
                  <a:txBody>
                    <a:bodyPr/>
                    <a:lstStyle/>
                    <a:p>
                      <a:pPr algn="ctr"/>
                      <a:r>
                        <a:rPr lang="en-US" sz="1400" dirty="0">
                          <a:solidFill>
                            <a:schemeClr val="tx1"/>
                          </a:solidFill>
                        </a:rPr>
                        <a:t>Imaging Order</a:t>
                      </a:r>
                    </a:p>
                  </a:txBody>
                  <a:tcPr/>
                </a:tc>
                <a:tc>
                  <a:txBody>
                    <a:bodyPr/>
                    <a:lstStyle/>
                    <a:p>
                      <a:pPr algn="ctr"/>
                      <a:r>
                        <a:rPr lang="en-US" sz="1400" dirty="0">
                          <a:solidFill>
                            <a:schemeClr val="tx1"/>
                          </a:solidFill>
                        </a:rPr>
                        <a:t>OMI</a:t>
                      </a:r>
                    </a:p>
                  </a:txBody>
                  <a:tcPr/>
                </a:tc>
                <a:extLst>
                  <a:ext uri="{0D108BD9-81ED-4DB2-BD59-A6C34878D82A}">
                    <a16:rowId xmlns:a16="http://schemas.microsoft.com/office/drawing/2014/main" val="10003"/>
                  </a:ext>
                </a:extLst>
              </a:tr>
              <a:tr h="370840">
                <a:tc>
                  <a:txBody>
                    <a:bodyPr/>
                    <a:lstStyle/>
                    <a:p>
                      <a:pPr algn="ctr"/>
                      <a:r>
                        <a:rPr lang="en-US" sz="1400" dirty="0">
                          <a:solidFill>
                            <a:schemeClr val="tx1"/>
                          </a:solidFill>
                        </a:rPr>
                        <a:t>Laboratory Order</a:t>
                      </a:r>
                      <a:r>
                        <a:rPr lang="en-US" sz="1400" baseline="0" dirty="0">
                          <a:solidFill>
                            <a:schemeClr val="tx1"/>
                          </a:solidFill>
                        </a:rPr>
                        <a:t> Message</a:t>
                      </a:r>
                      <a:endParaRPr lang="en-US" sz="1400" dirty="0">
                        <a:solidFill>
                          <a:schemeClr val="tx1"/>
                        </a:solidFill>
                      </a:endParaRPr>
                    </a:p>
                  </a:txBody>
                  <a:tcPr/>
                </a:tc>
                <a:tc>
                  <a:txBody>
                    <a:bodyPr/>
                    <a:lstStyle/>
                    <a:p>
                      <a:pPr algn="ctr"/>
                      <a:r>
                        <a:rPr lang="en-US" sz="1400" dirty="0">
                          <a:solidFill>
                            <a:schemeClr val="tx1"/>
                          </a:solidFill>
                        </a:rPr>
                        <a:t>OML</a:t>
                      </a:r>
                    </a:p>
                  </a:txBody>
                  <a:tcPr/>
                </a:tc>
                <a:extLst>
                  <a:ext uri="{0D108BD9-81ED-4DB2-BD59-A6C34878D82A}">
                    <a16:rowId xmlns:a16="http://schemas.microsoft.com/office/drawing/2014/main" val="10004"/>
                  </a:ext>
                </a:extLst>
              </a:tr>
              <a:tr h="370840">
                <a:tc>
                  <a:txBody>
                    <a:bodyPr/>
                    <a:lstStyle/>
                    <a:p>
                      <a:pPr algn="ctr"/>
                      <a:r>
                        <a:rPr lang="en-US" sz="1400" dirty="0">
                          <a:solidFill>
                            <a:schemeClr val="tx1"/>
                          </a:solidFill>
                        </a:rPr>
                        <a:t>Pharmacy/treatment </a:t>
                      </a:r>
                      <a:r>
                        <a:rPr lang="en-US" sz="1400" baseline="0" dirty="0">
                          <a:solidFill>
                            <a:schemeClr val="tx1"/>
                          </a:solidFill>
                        </a:rPr>
                        <a:t>Order Message</a:t>
                      </a:r>
                      <a:endParaRPr lang="en-US" sz="1400" dirty="0">
                        <a:solidFill>
                          <a:schemeClr val="tx1"/>
                        </a:solidFill>
                      </a:endParaRPr>
                    </a:p>
                  </a:txBody>
                  <a:tcPr/>
                </a:tc>
                <a:tc>
                  <a:txBody>
                    <a:bodyPr/>
                    <a:lstStyle/>
                    <a:p>
                      <a:pPr algn="ctr"/>
                      <a:r>
                        <a:rPr lang="en-US" sz="1400" dirty="0">
                          <a:solidFill>
                            <a:schemeClr val="tx1"/>
                          </a:solidFill>
                        </a:rPr>
                        <a:t>OMP</a:t>
                      </a:r>
                    </a:p>
                  </a:txBody>
                  <a:tcPr/>
                </a:tc>
                <a:extLst>
                  <a:ext uri="{0D108BD9-81ED-4DB2-BD59-A6C34878D82A}">
                    <a16:rowId xmlns:a16="http://schemas.microsoft.com/office/drawing/2014/main" val="10005"/>
                  </a:ext>
                </a:extLst>
              </a:tr>
              <a:tr h="370840">
                <a:tc>
                  <a:txBody>
                    <a:bodyPr/>
                    <a:lstStyle/>
                    <a:p>
                      <a:pPr algn="ctr"/>
                      <a:r>
                        <a:rPr lang="en-US" sz="1400" dirty="0">
                          <a:solidFill>
                            <a:schemeClr val="tx1"/>
                          </a:solidFill>
                        </a:rPr>
                        <a:t>General</a:t>
                      </a:r>
                      <a:r>
                        <a:rPr lang="en-US" sz="1400" baseline="0" dirty="0">
                          <a:solidFill>
                            <a:schemeClr val="tx1"/>
                          </a:solidFill>
                        </a:rPr>
                        <a:t> Order Message</a:t>
                      </a:r>
                      <a:endParaRPr lang="en-US" sz="1400" dirty="0">
                        <a:solidFill>
                          <a:schemeClr val="tx1"/>
                        </a:solidFill>
                      </a:endParaRPr>
                    </a:p>
                  </a:txBody>
                  <a:tcPr/>
                </a:tc>
                <a:tc>
                  <a:txBody>
                    <a:bodyPr/>
                    <a:lstStyle/>
                    <a:p>
                      <a:pPr algn="ctr"/>
                      <a:r>
                        <a:rPr lang="en-US" sz="1400" dirty="0">
                          <a:solidFill>
                            <a:schemeClr val="tx1"/>
                          </a:solidFill>
                        </a:rPr>
                        <a:t>ORM</a:t>
                      </a:r>
                    </a:p>
                  </a:txBody>
                  <a:tcPr/>
                </a:tc>
                <a:extLst>
                  <a:ext uri="{0D108BD9-81ED-4DB2-BD59-A6C34878D82A}">
                    <a16:rowId xmlns:a16="http://schemas.microsoft.com/office/drawing/2014/main" val="10006"/>
                  </a:ext>
                </a:extLst>
              </a:tr>
              <a:tr h="370840">
                <a:tc>
                  <a:txBody>
                    <a:bodyPr/>
                    <a:lstStyle/>
                    <a:p>
                      <a:pPr algn="ctr"/>
                      <a:r>
                        <a:rPr lang="en-US" sz="1400" dirty="0">
                          <a:solidFill>
                            <a:schemeClr val="tx1"/>
                          </a:solidFill>
                        </a:rPr>
                        <a:t>Unsolicited Observation/Result</a:t>
                      </a:r>
                    </a:p>
                  </a:txBody>
                  <a:tcPr/>
                </a:tc>
                <a:tc>
                  <a:txBody>
                    <a:bodyPr/>
                    <a:lstStyle/>
                    <a:p>
                      <a:pPr algn="ctr"/>
                      <a:r>
                        <a:rPr lang="en-US" sz="1400" dirty="0">
                          <a:solidFill>
                            <a:schemeClr val="tx1"/>
                          </a:solidFill>
                        </a:rPr>
                        <a:t>ORU</a:t>
                      </a:r>
                    </a:p>
                  </a:txBody>
                  <a:tcPr/>
                </a:tc>
                <a:extLst>
                  <a:ext uri="{0D108BD9-81ED-4DB2-BD59-A6C34878D82A}">
                    <a16:rowId xmlns:a16="http://schemas.microsoft.com/office/drawing/2014/main" val="10007"/>
                  </a:ext>
                </a:extLst>
              </a:tr>
              <a:tr h="370840">
                <a:tc>
                  <a:txBody>
                    <a:bodyPr/>
                    <a:lstStyle/>
                    <a:p>
                      <a:pPr algn="ctr"/>
                      <a:r>
                        <a:rPr lang="en-US" sz="1400" dirty="0">
                          <a:solidFill>
                            <a:schemeClr val="tx1"/>
                          </a:solidFill>
                        </a:rPr>
                        <a:t>Unsolicited Vaccination</a:t>
                      </a:r>
                      <a:r>
                        <a:rPr lang="en-US" sz="1400" baseline="0" dirty="0">
                          <a:solidFill>
                            <a:schemeClr val="tx1"/>
                          </a:solidFill>
                        </a:rPr>
                        <a:t> Record Update</a:t>
                      </a:r>
                      <a:endParaRPr lang="en-US" sz="1400" dirty="0">
                        <a:solidFill>
                          <a:schemeClr val="tx1"/>
                        </a:solidFill>
                      </a:endParaRPr>
                    </a:p>
                  </a:txBody>
                  <a:tcPr/>
                </a:tc>
                <a:tc>
                  <a:txBody>
                    <a:bodyPr/>
                    <a:lstStyle/>
                    <a:p>
                      <a:pPr algn="ctr"/>
                      <a:r>
                        <a:rPr lang="en-US" sz="1400" dirty="0">
                          <a:solidFill>
                            <a:schemeClr val="tx1"/>
                          </a:solidFill>
                        </a:rPr>
                        <a:t>VXU</a:t>
                      </a: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9785988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A4F4C-810E-48D8-95B3-04FE6E6F466A}"/>
              </a:ext>
            </a:extLst>
          </p:cNvPr>
          <p:cNvSpPr>
            <a:spLocks noGrp="1"/>
          </p:cNvSpPr>
          <p:nvPr>
            <p:ph type="title"/>
          </p:nvPr>
        </p:nvSpPr>
        <p:spPr/>
        <p:txBody>
          <a:bodyPr/>
          <a:lstStyle/>
          <a:p>
            <a:r>
              <a:rPr lang="en-US" dirty="0"/>
              <a:t>Common data types</a:t>
            </a:r>
            <a:endParaRPr lang="en-PH" dirty="0"/>
          </a:p>
        </p:txBody>
      </p:sp>
      <p:sp>
        <p:nvSpPr>
          <p:cNvPr id="4" name="Slide Number Placeholder 3">
            <a:extLst>
              <a:ext uri="{FF2B5EF4-FFF2-40B4-BE49-F238E27FC236}">
                <a16:creationId xmlns:a16="http://schemas.microsoft.com/office/drawing/2014/main" id="{3C61DC3F-8360-4B65-B7C7-B77457C5A575}"/>
              </a:ext>
            </a:extLst>
          </p:cNvPr>
          <p:cNvSpPr>
            <a:spLocks noGrp="1"/>
          </p:cNvSpPr>
          <p:nvPr>
            <p:ph type="sldNum" sz="quarter" idx="12"/>
          </p:nvPr>
        </p:nvSpPr>
        <p:spPr/>
        <p:txBody>
          <a:bodyPr/>
          <a:lstStyle/>
          <a:p>
            <a:fld id="{4FAB73BC-B049-4115-A692-8D63A059BFB8}" type="slidenum">
              <a:rPr lang="en-US" smtClean="0"/>
              <a:t>21</a:t>
            </a:fld>
            <a:endParaRPr lang="en-US" dirty="0"/>
          </a:p>
        </p:txBody>
      </p:sp>
      <p:graphicFrame>
        <p:nvGraphicFramePr>
          <p:cNvPr id="5" name="Table 4">
            <a:extLst>
              <a:ext uri="{FF2B5EF4-FFF2-40B4-BE49-F238E27FC236}">
                <a16:creationId xmlns:a16="http://schemas.microsoft.com/office/drawing/2014/main" id="{9A12F05E-CB9C-4AC5-83E5-ADADCFB03A4C}"/>
              </a:ext>
            </a:extLst>
          </p:cNvPr>
          <p:cNvGraphicFramePr>
            <a:graphicFrameLocks noGrp="1"/>
          </p:cNvGraphicFramePr>
          <p:nvPr>
            <p:extLst>
              <p:ext uri="{D42A27DB-BD31-4B8C-83A1-F6EECF244321}">
                <p14:modId xmlns:p14="http://schemas.microsoft.com/office/powerpoint/2010/main" val="3426430614"/>
              </p:ext>
            </p:extLst>
          </p:nvPr>
        </p:nvGraphicFramePr>
        <p:xfrm>
          <a:off x="1564341" y="2034988"/>
          <a:ext cx="9170895" cy="3926840"/>
        </p:xfrm>
        <a:graphic>
          <a:graphicData uri="http://schemas.openxmlformats.org/drawingml/2006/table">
            <a:tbl>
              <a:tblPr firstRow="1" bandRow="1">
                <a:tableStyleId>{5C22544A-7EE6-4342-B048-85BDC9FD1C3A}</a:tableStyleId>
              </a:tblPr>
              <a:tblGrid>
                <a:gridCol w="2865905">
                  <a:extLst>
                    <a:ext uri="{9D8B030D-6E8A-4147-A177-3AD203B41FA5}">
                      <a16:colId xmlns:a16="http://schemas.microsoft.com/office/drawing/2014/main" val="20000"/>
                    </a:ext>
                  </a:extLst>
                </a:gridCol>
                <a:gridCol w="1910603">
                  <a:extLst>
                    <a:ext uri="{9D8B030D-6E8A-4147-A177-3AD203B41FA5}">
                      <a16:colId xmlns:a16="http://schemas.microsoft.com/office/drawing/2014/main" val="20001"/>
                    </a:ext>
                  </a:extLst>
                </a:gridCol>
                <a:gridCol w="4394387">
                  <a:extLst>
                    <a:ext uri="{9D8B030D-6E8A-4147-A177-3AD203B41FA5}">
                      <a16:colId xmlns:a16="http://schemas.microsoft.com/office/drawing/2014/main" val="20002"/>
                    </a:ext>
                  </a:extLst>
                </a:gridCol>
              </a:tblGrid>
              <a:tr h="370840">
                <a:tc>
                  <a:txBody>
                    <a:bodyPr/>
                    <a:lstStyle/>
                    <a:p>
                      <a:pPr algn="ctr"/>
                      <a:r>
                        <a:rPr lang="en-US" sz="1800" dirty="0">
                          <a:solidFill>
                            <a:schemeClr val="bg1"/>
                          </a:solidFill>
                        </a:rPr>
                        <a:t>Type</a:t>
                      </a:r>
                    </a:p>
                  </a:txBody>
                  <a:tcPr anchor="ctr"/>
                </a:tc>
                <a:tc>
                  <a:txBody>
                    <a:bodyPr/>
                    <a:lstStyle/>
                    <a:p>
                      <a:pPr algn="ctr"/>
                      <a:r>
                        <a:rPr lang="en-US" sz="1800" dirty="0">
                          <a:solidFill>
                            <a:schemeClr val="bg1"/>
                          </a:solidFill>
                        </a:rPr>
                        <a:t>Abbreviation</a:t>
                      </a:r>
                    </a:p>
                  </a:txBody>
                  <a:tcPr anchor="ctr"/>
                </a:tc>
                <a:tc>
                  <a:txBody>
                    <a:bodyPr/>
                    <a:lstStyle/>
                    <a:p>
                      <a:pPr algn="ctr"/>
                      <a:r>
                        <a:rPr lang="en-US" sz="1800" dirty="0">
                          <a:solidFill>
                            <a:schemeClr val="bg1"/>
                          </a:solidFill>
                        </a:rPr>
                        <a:t>Definition</a:t>
                      </a:r>
                    </a:p>
                  </a:txBody>
                  <a:tcPr anchor="ctr"/>
                </a:tc>
                <a:extLst>
                  <a:ext uri="{0D108BD9-81ED-4DB2-BD59-A6C34878D82A}">
                    <a16:rowId xmlns:a16="http://schemas.microsoft.com/office/drawing/2014/main" val="10000"/>
                  </a:ext>
                </a:extLst>
              </a:tr>
              <a:tr h="370840">
                <a:tc>
                  <a:txBody>
                    <a:bodyPr/>
                    <a:lstStyle/>
                    <a:p>
                      <a:pPr algn="ctr"/>
                      <a:r>
                        <a:rPr lang="en-US" sz="1400" dirty="0">
                          <a:solidFill>
                            <a:schemeClr val="tx1"/>
                          </a:solidFill>
                        </a:rPr>
                        <a:t>Coded Element</a:t>
                      </a:r>
                    </a:p>
                  </a:txBody>
                  <a:tcPr anchor="ctr"/>
                </a:tc>
                <a:tc>
                  <a:txBody>
                    <a:bodyPr/>
                    <a:lstStyle/>
                    <a:p>
                      <a:pPr algn="ctr"/>
                      <a:r>
                        <a:rPr lang="en-US" sz="1400" dirty="0">
                          <a:solidFill>
                            <a:schemeClr val="tx1"/>
                          </a:solidFill>
                        </a:rPr>
                        <a:t>CE</a:t>
                      </a:r>
                    </a:p>
                  </a:txBody>
                  <a:tcPr anchor="ctr"/>
                </a:tc>
                <a:tc>
                  <a:txBody>
                    <a:bodyPr/>
                    <a:lstStyle/>
                    <a:p>
                      <a:pPr algn="l"/>
                      <a:r>
                        <a:rPr lang="en-US" sz="1400" dirty="0">
                          <a:solidFill>
                            <a:schemeClr val="tx1"/>
                          </a:solidFill>
                        </a:rPr>
                        <a:t>Used to transmit codes and associated text</a:t>
                      </a:r>
                    </a:p>
                  </a:txBody>
                  <a:tcPr/>
                </a:tc>
                <a:extLst>
                  <a:ext uri="{0D108BD9-81ED-4DB2-BD59-A6C34878D82A}">
                    <a16:rowId xmlns:a16="http://schemas.microsoft.com/office/drawing/2014/main" val="10001"/>
                  </a:ext>
                </a:extLst>
              </a:tr>
              <a:tr h="370840">
                <a:tc>
                  <a:txBody>
                    <a:bodyPr/>
                    <a:lstStyle/>
                    <a:p>
                      <a:pPr algn="ctr"/>
                      <a:r>
                        <a:rPr lang="en-US" sz="1400" dirty="0">
                          <a:solidFill>
                            <a:schemeClr val="tx1"/>
                          </a:solidFill>
                        </a:rPr>
                        <a:t>Composite Quality</a:t>
                      </a:r>
                      <a:r>
                        <a:rPr lang="en-US" sz="1400" baseline="0" dirty="0">
                          <a:solidFill>
                            <a:schemeClr val="tx1"/>
                          </a:solidFill>
                        </a:rPr>
                        <a:t> with units</a:t>
                      </a:r>
                      <a:endParaRPr lang="en-US" sz="1400" dirty="0">
                        <a:solidFill>
                          <a:schemeClr val="tx1"/>
                        </a:solidFill>
                      </a:endParaRPr>
                    </a:p>
                  </a:txBody>
                  <a:tcPr anchor="ctr"/>
                </a:tc>
                <a:tc>
                  <a:txBody>
                    <a:bodyPr/>
                    <a:lstStyle/>
                    <a:p>
                      <a:pPr algn="ctr"/>
                      <a:r>
                        <a:rPr lang="en-US" sz="1400" dirty="0">
                          <a:solidFill>
                            <a:schemeClr val="tx1"/>
                          </a:solidFill>
                        </a:rPr>
                        <a:t>CQ</a:t>
                      </a:r>
                    </a:p>
                  </a:txBody>
                  <a:tcPr anchor="ctr"/>
                </a:tc>
                <a:tc>
                  <a:txBody>
                    <a:bodyPr/>
                    <a:lstStyle/>
                    <a:p>
                      <a:pPr algn="l"/>
                      <a:r>
                        <a:rPr lang="en-US" sz="1400" dirty="0">
                          <a:solidFill>
                            <a:schemeClr val="tx1"/>
                          </a:solidFill>
                        </a:rPr>
                        <a:t>Specifies the numeric quantity or amount,</a:t>
                      </a:r>
                      <a:r>
                        <a:rPr lang="en-US" sz="1400" baseline="0" dirty="0">
                          <a:solidFill>
                            <a:schemeClr val="tx1"/>
                          </a:solidFill>
                        </a:rPr>
                        <a:t> </a:t>
                      </a:r>
                      <a:r>
                        <a:rPr lang="en-US" sz="1400" dirty="0">
                          <a:solidFill>
                            <a:schemeClr val="tx1"/>
                          </a:solidFill>
                        </a:rPr>
                        <a:t>and the units in which the quantity</a:t>
                      </a:r>
                      <a:r>
                        <a:rPr lang="en-US" sz="1400" baseline="0" dirty="0">
                          <a:solidFill>
                            <a:schemeClr val="tx1"/>
                          </a:solidFill>
                        </a:rPr>
                        <a:t> is expressed</a:t>
                      </a:r>
                      <a:endParaRPr lang="en-US" sz="1400" dirty="0">
                        <a:solidFill>
                          <a:schemeClr val="tx1"/>
                        </a:solidFill>
                      </a:endParaRPr>
                    </a:p>
                  </a:txBody>
                  <a:tcPr/>
                </a:tc>
                <a:extLst>
                  <a:ext uri="{0D108BD9-81ED-4DB2-BD59-A6C34878D82A}">
                    <a16:rowId xmlns:a16="http://schemas.microsoft.com/office/drawing/2014/main" val="10002"/>
                  </a:ext>
                </a:extLst>
              </a:tr>
              <a:tr h="370840">
                <a:tc>
                  <a:txBody>
                    <a:bodyPr/>
                    <a:lstStyle/>
                    <a:p>
                      <a:pPr algn="ctr"/>
                      <a:r>
                        <a:rPr lang="en-US" sz="1400" dirty="0">
                          <a:solidFill>
                            <a:schemeClr val="tx1"/>
                          </a:solidFill>
                        </a:rPr>
                        <a:t>Extended Address</a:t>
                      </a:r>
                    </a:p>
                  </a:txBody>
                  <a:tcPr anchor="ctr"/>
                </a:tc>
                <a:tc>
                  <a:txBody>
                    <a:bodyPr/>
                    <a:lstStyle/>
                    <a:p>
                      <a:pPr algn="ctr"/>
                      <a:r>
                        <a:rPr lang="en-US" sz="1400" dirty="0">
                          <a:solidFill>
                            <a:schemeClr val="tx1"/>
                          </a:solidFill>
                        </a:rPr>
                        <a:t>XAD</a:t>
                      </a:r>
                    </a:p>
                  </a:txBody>
                  <a:tcPr anchor="ctr"/>
                </a:tc>
                <a:tc>
                  <a:txBody>
                    <a:bodyPr/>
                    <a:lstStyle/>
                    <a:p>
                      <a:pPr algn="l"/>
                      <a:r>
                        <a:rPr lang="en-US" sz="1400" dirty="0">
                          <a:solidFill>
                            <a:schemeClr val="tx1"/>
                          </a:solidFill>
                        </a:rPr>
                        <a:t>Specifies the address of a person, place, or organization plus associated information</a:t>
                      </a:r>
                    </a:p>
                  </a:txBody>
                  <a:tcPr/>
                </a:tc>
                <a:extLst>
                  <a:ext uri="{0D108BD9-81ED-4DB2-BD59-A6C34878D82A}">
                    <a16:rowId xmlns:a16="http://schemas.microsoft.com/office/drawing/2014/main" val="10003"/>
                  </a:ext>
                </a:extLst>
              </a:tr>
              <a:tr h="370840">
                <a:tc>
                  <a:txBody>
                    <a:bodyPr/>
                    <a:lstStyle/>
                    <a:p>
                      <a:pPr algn="ctr"/>
                      <a:r>
                        <a:rPr lang="en-US" sz="1400" dirty="0">
                          <a:solidFill>
                            <a:schemeClr val="tx1"/>
                          </a:solidFill>
                        </a:rPr>
                        <a:t>Extended</a:t>
                      </a:r>
                      <a:r>
                        <a:rPr lang="en-US" sz="1400" baseline="0" dirty="0">
                          <a:solidFill>
                            <a:schemeClr val="tx1"/>
                          </a:solidFill>
                        </a:rPr>
                        <a:t> </a:t>
                      </a:r>
                      <a:r>
                        <a:rPr lang="en-US" sz="1400" dirty="0">
                          <a:solidFill>
                            <a:schemeClr val="tx1"/>
                          </a:solidFill>
                        </a:rPr>
                        <a:t>Person Name</a:t>
                      </a:r>
                    </a:p>
                  </a:txBody>
                  <a:tcPr anchor="ctr"/>
                </a:tc>
                <a:tc>
                  <a:txBody>
                    <a:bodyPr/>
                    <a:lstStyle/>
                    <a:p>
                      <a:pPr algn="ctr"/>
                      <a:r>
                        <a:rPr lang="en-US" sz="1400" dirty="0">
                          <a:solidFill>
                            <a:schemeClr val="tx1"/>
                          </a:solidFill>
                        </a:rPr>
                        <a:t>XPN</a:t>
                      </a:r>
                    </a:p>
                  </a:txBody>
                  <a:tcPr anchor="ctr"/>
                </a:tc>
                <a:tc>
                  <a:txBody>
                    <a:bodyPr/>
                    <a:lstStyle/>
                    <a:p>
                      <a:pPr algn="l"/>
                      <a:r>
                        <a:rPr lang="en-US" sz="1400" dirty="0">
                          <a:solidFill>
                            <a:schemeClr val="tx1"/>
                          </a:solidFill>
                        </a:rPr>
                        <a:t>Specifies the complete name of a person plus associated information</a:t>
                      </a:r>
                    </a:p>
                  </a:txBody>
                  <a:tcPr/>
                </a:tc>
                <a:extLst>
                  <a:ext uri="{0D108BD9-81ED-4DB2-BD59-A6C34878D82A}">
                    <a16:rowId xmlns:a16="http://schemas.microsoft.com/office/drawing/2014/main" val="10004"/>
                  </a:ext>
                </a:extLst>
              </a:tr>
              <a:tr h="370840">
                <a:tc>
                  <a:txBody>
                    <a:bodyPr/>
                    <a:lstStyle/>
                    <a:p>
                      <a:pPr algn="ctr"/>
                      <a:r>
                        <a:rPr lang="en-US" sz="1400" dirty="0">
                          <a:solidFill>
                            <a:schemeClr val="tx1"/>
                          </a:solidFill>
                        </a:rPr>
                        <a:t>Numeric</a:t>
                      </a:r>
                    </a:p>
                  </a:txBody>
                  <a:tcPr anchor="ctr"/>
                </a:tc>
                <a:tc>
                  <a:txBody>
                    <a:bodyPr/>
                    <a:lstStyle/>
                    <a:p>
                      <a:pPr algn="ctr"/>
                      <a:r>
                        <a:rPr lang="en-US" sz="1400" dirty="0">
                          <a:solidFill>
                            <a:schemeClr val="tx1"/>
                          </a:solidFill>
                        </a:rPr>
                        <a:t>NM</a:t>
                      </a:r>
                    </a:p>
                  </a:txBody>
                  <a:tcPr anchor="ctr"/>
                </a:tc>
                <a:tc>
                  <a:txBody>
                    <a:bodyPr/>
                    <a:lstStyle/>
                    <a:p>
                      <a:pPr algn="l"/>
                      <a:r>
                        <a:rPr lang="en-US" sz="1400" dirty="0">
                          <a:solidFill>
                            <a:schemeClr val="tx1"/>
                          </a:solidFill>
                        </a:rPr>
                        <a:t>A number (integer)</a:t>
                      </a:r>
                    </a:p>
                  </a:txBody>
                  <a:tcPr/>
                </a:tc>
                <a:extLst>
                  <a:ext uri="{0D108BD9-81ED-4DB2-BD59-A6C34878D82A}">
                    <a16:rowId xmlns:a16="http://schemas.microsoft.com/office/drawing/2014/main" val="10005"/>
                  </a:ext>
                </a:extLst>
              </a:tr>
              <a:tr h="370840">
                <a:tc>
                  <a:txBody>
                    <a:bodyPr/>
                    <a:lstStyle/>
                    <a:p>
                      <a:pPr algn="ctr"/>
                      <a:r>
                        <a:rPr lang="en-US" sz="1400" dirty="0">
                          <a:solidFill>
                            <a:schemeClr val="tx1"/>
                          </a:solidFill>
                        </a:rPr>
                        <a:t>String Data</a:t>
                      </a:r>
                    </a:p>
                  </a:txBody>
                  <a:tcPr anchor="ctr"/>
                </a:tc>
                <a:tc>
                  <a:txBody>
                    <a:bodyPr/>
                    <a:lstStyle/>
                    <a:p>
                      <a:pPr algn="ctr"/>
                      <a:r>
                        <a:rPr lang="en-US" sz="1400" dirty="0">
                          <a:solidFill>
                            <a:schemeClr val="tx1"/>
                          </a:solidFill>
                        </a:rPr>
                        <a:t>ST</a:t>
                      </a:r>
                    </a:p>
                  </a:txBody>
                  <a:tcPr anchor="ctr"/>
                </a:tc>
                <a:tc>
                  <a:txBody>
                    <a:bodyPr/>
                    <a:lstStyle/>
                    <a:p>
                      <a:pPr algn="l"/>
                      <a:r>
                        <a:rPr lang="en-US" sz="1400" dirty="0">
                          <a:solidFill>
                            <a:schemeClr val="tx1"/>
                          </a:solidFill>
                        </a:rPr>
                        <a:t>Any displayable/printable</a:t>
                      </a:r>
                      <a:r>
                        <a:rPr lang="en-US" sz="1400" baseline="0" dirty="0">
                          <a:solidFill>
                            <a:schemeClr val="tx1"/>
                          </a:solidFill>
                        </a:rPr>
                        <a:t> ACSII characters intended for strings less than 200 characters</a:t>
                      </a:r>
                      <a:endParaRPr lang="en-US" sz="1400" dirty="0">
                        <a:solidFill>
                          <a:schemeClr val="tx1"/>
                        </a:solidFill>
                      </a:endParaRPr>
                    </a:p>
                  </a:txBody>
                  <a:tcPr/>
                </a:tc>
                <a:extLst>
                  <a:ext uri="{0D108BD9-81ED-4DB2-BD59-A6C34878D82A}">
                    <a16:rowId xmlns:a16="http://schemas.microsoft.com/office/drawing/2014/main" val="10006"/>
                  </a:ext>
                </a:extLst>
              </a:tr>
              <a:tr h="370840">
                <a:tc>
                  <a:txBody>
                    <a:bodyPr/>
                    <a:lstStyle/>
                    <a:p>
                      <a:pPr algn="ctr"/>
                      <a:r>
                        <a:rPr lang="en-US" sz="1400" dirty="0">
                          <a:solidFill>
                            <a:schemeClr val="tx1"/>
                          </a:solidFill>
                        </a:rPr>
                        <a:t>Text Data</a:t>
                      </a:r>
                    </a:p>
                  </a:txBody>
                  <a:tcPr anchor="ctr"/>
                </a:tc>
                <a:tc>
                  <a:txBody>
                    <a:bodyPr/>
                    <a:lstStyle/>
                    <a:p>
                      <a:pPr algn="ctr"/>
                      <a:r>
                        <a:rPr lang="en-US" sz="1400" dirty="0">
                          <a:solidFill>
                            <a:schemeClr val="tx1"/>
                          </a:solidFill>
                        </a:rPr>
                        <a:t>TX</a:t>
                      </a:r>
                    </a:p>
                  </a:txBody>
                  <a:tcPr anchor="ctr"/>
                </a:tc>
                <a:tc>
                  <a:txBody>
                    <a:bodyPr/>
                    <a:lstStyle/>
                    <a:p>
                      <a:pPr algn="l"/>
                      <a:r>
                        <a:rPr lang="en-US" sz="1400" dirty="0">
                          <a:solidFill>
                            <a:schemeClr val="tx1"/>
                          </a:solidFill>
                        </a:rPr>
                        <a:t>Longer string data intended for display purposes</a:t>
                      </a:r>
                    </a:p>
                  </a:txBody>
                  <a:tcPr/>
                </a:tc>
                <a:extLst>
                  <a:ext uri="{0D108BD9-81ED-4DB2-BD59-A6C34878D82A}">
                    <a16:rowId xmlns:a16="http://schemas.microsoft.com/office/drawing/2014/main" val="10007"/>
                  </a:ext>
                </a:extLst>
              </a:tr>
              <a:tr h="370840">
                <a:tc>
                  <a:txBody>
                    <a:bodyPr/>
                    <a:lstStyle/>
                    <a:p>
                      <a:pPr algn="ctr"/>
                      <a:r>
                        <a:rPr lang="en-US" sz="1400" dirty="0">
                          <a:solidFill>
                            <a:schemeClr val="tx1"/>
                          </a:solidFill>
                        </a:rPr>
                        <a:t>Time Stamp</a:t>
                      </a:r>
                    </a:p>
                  </a:txBody>
                  <a:tcPr anchor="ctr"/>
                </a:tc>
                <a:tc>
                  <a:txBody>
                    <a:bodyPr/>
                    <a:lstStyle/>
                    <a:p>
                      <a:pPr algn="ctr"/>
                      <a:r>
                        <a:rPr lang="en-US" sz="1400" dirty="0">
                          <a:solidFill>
                            <a:schemeClr val="tx1"/>
                          </a:solidFill>
                        </a:rPr>
                        <a:t>TS</a:t>
                      </a:r>
                    </a:p>
                  </a:txBody>
                  <a:tcPr anchor="ctr"/>
                </a:tc>
                <a:tc>
                  <a:txBody>
                    <a:bodyPr/>
                    <a:lstStyle/>
                    <a:p>
                      <a:pPr algn="l"/>
                      <a:r>
                        <a:rPr lang="en-US" sz="1400" dirty="0">
                          <a:solidFill>
                            <a:schemeClr val="tx1"/>
                          </a:solidFill>
                        </a:rPr>
                        <a:t>Specifies a point in time including time zone</a:t>
                      </a: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130446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25541-FF54-48AC-8B03-02EB277A1FF6}"/>
              </a:ext>
            </a:extLst>
          </p:cNvPr>
          <p:cNvSpPr>
            <a:spLocks noGrp="1"/>
          </p:cNvSpPr>
          <p:nvPr>
            <p:ph type="title"/>
          </p:nvPr>
        </p:nvSpPr>
        <p:spPr/>
        <p:txBody>
          <a:bodyPr>
            <a:normAutofit/>
          </a:bodyPr>
          <a:lstStyle/>
          <a:p>
            <a:r>
              <a:rPr lang="en-US" sz="4800" dirty="0"/>
              <a:t>Example: immunization message syntax</a:t>
            </a:r>
            <a:endParaRPr lang="en-PH" sz="4800" dirty="0"/>
          </a:p>
        </p:txBody>
      </p:sp>
      <p:sp>
        <p:nvSpPr>
          <p:cNvPr id="4" name="Slide Number Placeholder 3">
            <a:extLst>
              <a:ext uri="{FF2B5EF4-FFF2-40B4-BE49-F238E27FC236}">
                <a16:creationId xmlns:a16="http://schemas.microsoft.com/office/drawing/2014/main" id="{433F691F-28AD-4D8D-A799-1ACDF9730ADB}"/>
              </a:ext>
            </a:extLst>
          </p:cNvPr>
          <p:cNvSpPr>
            <a:spLocks noGrp="1"/>
          </p:cNvSpPr>
          <p:nvPr>
            <p:ph type="sldNum" sz="quarter" idx="12"/>
          </p:nvPr>
        </p:nvSpPr>
        <p:spPr/>
        <p:txBody>
          <a:bodyPr/>
          <a:lstStyle/>
          <a:p>
            <a:fld id="{4FAB73BC-B049-4115-A692-8D63A059BFB8}" type="slidenum">
              <a:rPr lang="en-US" smtClean="0"/>
              <a:t>22</a:t>
            </a:fld>
            <a:endParaRPr lang="en-US" dirty="0"/>
          </a:p>
        </p:txBody>
      </p:sp>
      <p:sp>
        <p:nvSpPr>
          <p:cNvPr id="5" name="Content Placeholder 6">
            <a:extLst>
              <a:ext uri="{FF2B5EF4-FFF2-40B4-BE49-F238E27FC236}">
                <a16:creationId xmlns:a16="http://schemas.microsoft.com/office/drawing/2014/main" id="{543251F4-F35D-43E4-B7E8-B065A8277D9F}"/>
              </a:ext>
            </a:extLst>
          </p:cNvPr>
          <p:cNvSpPr>
            <a:spLocks noGrp="1"/>
          </p:cNvSpPr>
          <p:nvPr>
            <p:ph idx="1"/>
          </p:nvPr>
        </p:nvSpPr>
        <p:spPr>
          <a:xfrm>
            <a:off x="1063752" y="1878108"/>
            <a:ext cx="9989730" cy="4607858"/>
          </a:xfrm>
        </p:spPr>
        <p:txBody>
          <a:bodyPr>
            <a:normAutofit/>
          </a:bodyPr>
          <a:lstStyle/>
          <a:p>
            <a:pPr marL="0" indent="0">
              <a:spcBef>
                <a:spcPts val="0"/>
              </a:spcBef>
              <a:spcAft>
                <a:spcPts val="300"/>
              </a:spcAft>
              <a:buNone/>
            </a:pPr>
            <a:r>
              <a:rPr lang="en-US" sz="1200" u="sng" dirty="0"/>
              <a:t>VXU^V04</a:t>
            </a:r>
            <a:r>
              <a:rPr lang="en-US" sz="1200" b="0" dirty="0"/>
              <a:t>		</a:t>
            </a:r>
            <a:r>
              <a:rPr lang="en-US" sz="1200" u="sng" dirty="0"/>
              <a:t>Unsolicited Vaccination Update</a:t>
            </a:r>
            <a:r>
              <a:rPr lang="en-US" sz="1200" dirty="0"/>
              <a:t> 	</a:t>
            </a:r>
            <a:r>
              <a:rPr lang="en-US" sz="1200" u="sng" dirty="0"/>
              <a:t>Optionality</a:t>
            </a:r>
            <a:r>
              <a:rPr lang="en-US" sz="1200" dirty="0"/>
              <a:t>		</a:t>
            </a:r>
            <a:r>
              <a:rPr lang="en-US" sz="1200" u="sng" dirty="0"/>
              <a:t>Comment</a:t>
            </a:r>
          </a:p>
          <a:p>
            <a:pPr>
              <a:spcBef>
                <a:spcPts val="0"/>
              </a:spcBef>
              <a:spcAft>
                <a:spcPts val="0"/>
              </a:spcAft>
              <a:buNone/>
            </a:pPr>
            <a:r>
              <a:rPr lang="en-US" sz="1100" b="0" dirty="0"/>
              <a:t>MSH 			Message Header Segment 		         R	          Every message begins with MSH</a:t>
            </a:r>
          </a:p>
          <a:p>
            <a:pPr>
              <a:spcBef>
                <a:spcPts val="0"/>
              </a:spcBef>
              <a:spcAft>
                <a:spcPts val="0"/>
              </a:spcAft>
              <a:buNone/>
            </a:pPr>
            <a:r>
              <a:rPr lang="en-US" sz="1100" b="0" dirty="0"/>
              <a:t>[ {   SFT  } ] 		Software 			         O</a:t>
            </a:r>
          </a:p>
          <a:p>
            <a:pPr>
              <a:spcBef>
                <a:spcPts val="0"/>
              </a:spcBef>
              <a:spcAft>
                <a:spcPts val="0"/>
              </a:spcAft>
              <a:buNone/>
            </a:pPr>
            <a:r>
              <a:rPr lang="en-US" sz="1100" b="0" dirty="0"/>
              <a:t>PID 			Patient Identification Segment 		         R	           Every VXU has a PID segment</a:t>
            </a:r>
          </a:p>
          <a:p>
            <a:pPr>
              <a:spcBef>
                <a:spcPts val="0"/>
              </a:spcBef>
              <a:spcAft>
                <a:spcPts val="0"/>
              </a:spcAft>
              <a:buNone/>
            </a:pPr>
            <a:r>
              <a:rPr lang="en-US" sz="1100" b="0" dirty="0"/>
              <a:t>[     PD1    ] 		Additional Demographics 		        RE	           PID may have a PD1 segment</a:t>
            </a:r>
          </a:p>
          <a:p>
            <a:pPr>
              <a:spcBef>
                <a:spcPts val="0"/>
              </a:spcBef>
              <a:spcAft>
                <a:spcPts val="0"/>
              </a:spcAft>
              <a:buNone/>
            </a:pPr>
            <a:r>
              <a:rPr lang="en-US" sz="1100" b="0" dirty="0"/>
              <a:t>[  {  NK1 }  ] 		Next of Kin/Associated Parties 		        RE  	           PID may have an NK1 segment</a:t>
            </a:r>
          </a:p>
          <a:p>
            <a:pPr>
              <a:spcBef>
                <a:spcPts val="0"/>
              </a:spcBef>
              <a:spcAft>
                <a:spcPts val="0"/>
              </a:spcAft>
              <a:buNone/>
            </a:pPr>
            <a:r>
              <a:rPr lang="en-US" sz="1100" b="0" dirty="0"/>
              <a:t>[ 			</a:t>
            </a:r>
            <a:r>
              <a:rPr lang="en-US" sz="1100" b="0" i="1" dirty="0"/>
              <a:t>--- PATIENT begin</a:t>
            </a:r>
          </a:p>
          <a:p>
            <a:pPr>
              <a:spcBef>
                <a:spcPts val="0"/>
              </a:spcBef>
              <a:spcAft>
                <a:spcPts val="0"/>
              </a:spcAft>
              <a:buNone/>
            </a:pPr>
            <a:r>
              <a:rPr lang="en-US" sz="1100" b="0" dirty="0"/>
              <a:t>                 PV1 		Patient Visit 			        RE	           PID may have a PV1 segment</a:t>
            </a:r>
          </a:p>
          <a:p>
            <a:pPr>
              <a:spcBef>
                <a:spcPts val="0"/>
              </a:spcBef>
              <a:spcAft>
                <a:spcPts val="0"/>
              </a:spcAft>
              <a:buNone/>
            </a:pPr>
            <a:r>
              <a:rPr lang="en-US" sz="1100" b="0" dirty="0"/>
              <a:t>           [     PV2    ] 	Patient Visit – Additional Info 		         O</a:t>
            </a:r>
          </a:p>
          <a:p>
            <a:pPr>
              <a:spcBef>
                <a:spcPts val="0"/>
              </a:spcBef>
              <a:spcAft>
                <a:spcPts val="0"/>
              </a:spcAft>
              <a:buNone/>
            </a:pPr>
            <a:r>
              <a:rPr lang="en-US" sz="1100" b="0" dirty="0"/>
              <a:t>]			</a:t>
            </a:r>
            <a:r>
              <a:rPr lang="en-US" sz="1100" b="0" dirty="0">
                <a:solidFill>
                  <a:srgbClr val="FFC000"/>
                </a:solidFill>
              </a:rPr>
              <a:t> </a:t>
            </a:r>
            <a:r>
              <a:rPr lang="en-US" sz="1100" b="0" i="1" dirty="0"/>
              <a:t>--- PATIENT end</a:t>
            </a:r>
          </a:p>
          <a:p>
            <a:pPr>
              <a:spcBef>
                <a:spcPts val="0"/>
              </a:spcBef>
              <a:spcAft>
                <a:spcPts val="0"/>
              </a:spcAft>
              <a:buNone/>
            </a:pPr>
            <a:r>
              <a:rPr lang="en-US" sz="1100" b="0" dirty="0"/>
              <a:t>[  {  GT1 }  ] 		Guarantor 			         O</a:t>
            </a:r>
          </a:p>
          <a:p>
            <a:pPr>
              <a:spcBef>
                <a:spcPts val="0"/>
              </a:spcBef>
              <a:spcAft>
                <a:spcPts val="0"/>
              </a:spcAft>
              <a:buNone/>
            </a:pPr>
            <a:r>
              <a:rPr lang="en-US" sz="1100" b="0" dirty="0"/>
              <a:t>[ {			 --- INSURANCE begin</a:t>
            </a:r>
          </a:p>
          <a:p>
            <a:pPr>
              <a:spcBef>
                <a:spcPts val="0"/>
              </a:spcBef>
              <a:spcAft>
                <a:spcPts val="0"/>
              </a:spcAft>
              <a:buNone/>
            </a:pPr>
            <a:r>
              <a:rPr lang="en-US" sz="1100" b="0" dirty="0"/>
              <a:t>	        IN1 		Insurance 			         O</a:t>
            </a:r>
          </a:p>
          <a:p>
            <a:pPr>
              <a:spcBef>
                <a:spcPts val="0"/>
              </a:spcBef>
              <a:spcAft>
                <a:spcPts val="0"/>
              </a:spcAft>
              <a:buNone/>
            </a:pPr>
            <a:r>
              <a:rPr lang="en-US" sz="1100" b="0" dirty="0"/>
              <a:t>           [      IN2    ] 	Insurance Additional Info 		         O</a:t>
            </a:r>
          </a:p>
          <a:p>
            <a:pPr>
              <a:spcBef>
                <a:spcPts val="0"/>
              </a:spcBef>
              <a:spcAft>
                <a:spcPts val="0"/>
              </a:spcAft>
              <a:buNone/>
            </a:pPr>
            <a:r>
              <a:rPr lang="en-US" sz="1100" b="0" dirty="0"/>
              <a:t>           [      IN3    ] 	Insurance Add'l Info - Cert. 		         O</a:t>
            </a:r>
          </a:p>
          <a:p>
            <a:pPr>
              <a:spcBef>
                <a:spcPts val="0"/>
              </a:spcBef>
              <a:spcAft>
                <a:spcPts val="0"/>
              </a:spcAft>
              <a:buNone/>
            </a:pPr>
            <a:r>
              <a:rPr lang="en-US" sz="1100" b="0" dirty="0"/>
              <a:t>}] 			</a:t>
            </a:r>
            <a:r>
              <a:rPr lang="en-US" sz="1100" b="0" i="1" dirty="0"/>
              <a:t>--- INSURANCE end</a:t>
            </a:r>
          </a:p>
          <a:p>
            <a:pPr>
              <a:spcBef>
                <a:spcPts val="0"/>
              </a:spcBef>
              <a:spcAft>
                <a:spcPts val="0"/>
              </a:spcAft>
              <a:buNone/>
            </a:pPr>
            <a:r>
              <a:rPr lang="en-US" sz="1100" b="0" dirty="0"/>
              <a:t>[{			</a:t>
            </a:r>
            <a:r>
              <a:rPr lang="en-US" sz="1100" b="0" dirty="0">
                <a:solidFill>
                  <a:srgbClr val="FF0000"/>
                </a:solidFill>
              </a:rPr>
              <a:t> </a:t>
            </a:r>
            <a:r>
              <a:rPr lang="en-US" sz="1100" b="0" i="1" dirty="0"/>
              <a:t>--- ORDER begin</a:t>
            </a:r>
          </a:p>
          <a:p>
            <a:pPr>
              <a:spcBef>
                <a:spcPts val="0"/>
              </a:spcBef>
              <a:spcAft>
                <a:spcPts val="0"/>
              </a:spcAft>
              <a:buNone/>
            </a:pPr>
            <a:r>
              <a:rPr lang="en-US" sz="1100" b="0" dirty="0">
                <a:solidFill>
                  <a:srgbClr val="FFC000"/>
                </a:solidFill>
              </a:rPr>
              <a:t> 	</a:t>
            </a:r>
            <a:r>
              <a:rPr lang="en-US" sz="1100" b="0" dirty="0"/>
              <a:t>        ORC 	Common Order 			        RE</a:t>
            </a:r>
          </a:p>
          <a:p>
            <a:pPr>
              <a:spcBef>
                <a:spcPts val="0"/>
              </a:spcBef>
              <a:spcAft>
                <a:spcPts val="0"/>
              </a:spcAft>
              <a:buNone/>
            </a:pPr>
            <a:r>
              <a:rPr lang="en-US" sz="1100" b="0" dirty="0"/>
              <a:t>[{ 			</a:t>
            </a:r>
            <a:r>
              <a:rPr lang="en-US" sz="1100" b="0" i="1" dirty="0"/>
              <a:t>--- TIMING begin</a:t>
            </a:r>
          </a:p>
          <a:p>
            <a:pPr>
              <a:spcBef>
                <a:spcPts val="0"/>
              </a:spcBef>
              <a:spcAft>
                <a:spcPts val="0"/>
              </a:spcAft>
              <a:buNone/>
            </a:pPr>
            <a:r>
              <a:rPr lang="en-US" sz="1100" b="0" dirty="0"/>
              <a:t>      	              TQ1 	Timing/Quantity 		         O</a:t>
            </a:r>
          </a:p>
          <a:p>
            <a:pPr>
              <a:spcBef>
                <a:spcPts val="0"/>
              </a:spcBef>
              <a:spcAft>
                <a:spcPts val="0"/>
              </a:spcAft>
              <a:buNone/>
            </a:pPr>
            <a:r>
              <a:rPr lang="en-US" sz="1100" b="0" dirty="0"/>
              <a:t>                  [  {  TQ2  }  ] 	Timing/Quantity Order Sequence 	         O</a:t>
            </a:r>
          </a:p>
          <a:p>
            <a:pPr>
              <a:spcBef>
                <a:spcPts val="0"/>
              </a:spcBef>
              <a:spcAft>
                <a:spcPts val="0"/>
              </a:spcAft>
              <a:buNone/>
            </a:pPr>
            <a:r>
              <a:rPr lang="en-US" sz="1100" b="0" dirty="0"/>
              <a:t>}] 			</a:t>
            </a:r>
            <a:r>
              <a:rPr lang="en-US" sz="1100" b="0" i="1" dirty="0"/>
              <a:t>--- TIMING end</a:t>
            </a:r>
          </a:p>
          <a:p>
            <a:pPr>
              <a:spcBef>
                <a:spcPts val="0"/>
              </a:spcBef>
              <a:spcAft>
                <a:spcPts val="0"/>
              </a:spcAft>
              <a:buNone/>
            </a:pPr>
            <a:r>
              <a:rPr lang="en-US" sz="1100" b="0" dirty="0"/>
              <a:t>    	        RXA 	Pharmacy Administration Segment 	         R                         ORC must have a RXA segment</a:t>
            </a:r>
          </a:p>
          <a:p>
            <a:pPr>
              <a:spcBef>
                <a:spcPts val="0"/>
              </a:spcBef>
              <a:spcAft>
                <a:spcPts val="0"/>
              </a:spcAft>
              <a:buNone/>
            </a:pPr>
            <a:r>
              <a:rPr lang="en-US" sz="1100" b="0" dirty="0"/>
              <a:t>           [      RXR    ] 	Pharmacy Route 		        RE	           RXA may have an RXR segment </a:t>
            </a:r>
          </a:p>
          <a:p>
            <a:pPr>
              <a:spcBef>
                <a:spcPts val="0"/>
              </a:spcBef>
              <a:spcAft>
                <a:spcPts val="0"/>
              </a:spcAft>
              <a:buNone/>
            </a:pPr>
            <a:r>
              <a:rPr lang="en-US" sz="1100" b="0" dirty="0"/>
              <a:t>           [  { 		</a:t>
            </a:r>
            <a:r>
              <a:rPr lang="en-US" sz="1100" b="0" i="1" dirty="0"/>
              <a:t>--- OBSERVATION begin</a:t>
            </a:r>
          </a:p>
          <a:p>
            <a:pPr>
              <a:spcBef>
                <a:spcPts val="0"/>
              </a:spcBef>
              <a:spcAft>
                <a:spcPts val="0"/>
              </a:spcAft>
              <a:buNone/>
            </a:pPr>
            <a:r>
              <a:rPr lang="en-US" sz="1100" b="0" dirty="0"/>
              <a:t>     	              OBX 	Observation/Result 		        RE	           RXA may have an OBX segment </a:t>
            </a:r>
          </a:p>
          <a:p>
            <a:pPr>
              <a:spcBef>
                <a:spcPts val="0"/>
              </a:spcBef>
              <a:spcAft>
                <a:spcPts val="0"/>
              </a:spcAft>
              <a:buNone/>
            </a:pPr>
            <a:r>
              <a:rPr lang="en-US" sz="1100" b="0" dirty="0"/>
              <a:t>                  [  {  NTE  }  ] 	Notes (Regarding Immunization) 	        RE	           OBX may have an NTE segment</a:t>
            </a:r>
          </a:p>
          <a:p>
            <a:pPr>
              <a:spcBef>
                <a:spcPts val="0"/>
              </a:spcBef>
              <a:spcAft>
                <a:spcPts val="0"/>
              </a:spcAft>
              <a:buNone/>
            </a:pPr>
            <a:r>
              <a:rPr lang="en-US" sz="1100" b="0" dirty="0"/>
              <a:t>          }] 		</a:t>
            </a:r>
            <a:r>
              <a:rPr lang="en-US" sz="1100" b="0" i="1" dirty="0"/>
              <a:t>--- OBSERVATION end</a:t>
            </a:r>
          </a:p>
          <a:p>
            <a:pPr>
              <a:spcBef>
                <a:spcPts val="0"/>
              </a:spcBef>
              <a:spcAft>
                <a:spcPts val="0"/>
              </a:spcAft>
              <a:buNone/>
            </a:pPr>
            <a:r>
              <a:rPr lang="en-US" sz="1100" b="0" dirty="0"/>
              <a:t>}] 			</a:t>
            </a:r>
            <a:r>
              <a:rPr lang="en-US" sz="1100" b="0" i="1" dirty="0"/>
              <a:t>--- ORDER end</a:t>
            </a:r>
            <a:endParaRPr lang="en-US" sz="3200" dirty="0"/>
          </a:p>
        </p:txBody>
      </p:sp>
    </p:spTree>
    <p:extLst>
      <p:ext uri="{BB962C8B-B14F-4D97-AF65-F5344CB8AC3E}">
        <p14:creationId xmlns:p14="http://schemas.microsoft.com/office/powerpoint/2010/main" val="29672291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09E96-8BF2-4C29-9F7C-0B1D34F055B8}"/>
              </a:ext>
            </a:extLst>
          </p:cNvPr>
          <p:cNvSpPr>
            <a:spLocks noGrp="1"/>
          </p:cNvSpPr>
          <p:nvPr>
            <p:ph type="title"/>
          </p:nvPr>
        </p:nvSpPr>
        <p:spPr/>
        <p:txBody>
          <a:bodyPr>
            <a:normAutofit/>
          </a:bodyPr>
          <a:lstStyle/>
          <a:p>
            <a:r>
              <a:rPr lang="en-US" sz="4400" dirty="0"/>
              <a:t>Example: surveillance message</a:t>
            </a:r>
            <a:endParaRPr lang="en-PH" sz="4400" dirty="0"/>
          </a:p>
        </p:txBody>
      </p:sp>
      <p:sp>
        <p:nvSpPr>
          <p:cNvPr id="4" name="Slide Number Placeholder 3">
            <a:extLst>
              <a:ext uri="{FF2B5EF4-FFF2-40B4-BE49-F238E27FC236}">
                <a16:creationId xmlns:a16="http://schemas.microsoft.com/office/drawing/2014/main" id="{2A4DC0DE-8519-4F22-BCD9-A7DADAC2543E}"/>
              </a:ext>
            </a:extLst>
          </p:cNvPr>
          <p:cNvSpPr>
            <a:spLocks noGrp="1"/>
          </p:cNvSpPr>
          <p:nvPr>
            <p:ph type="sldNum" sz="quarter" idx="12"/>
          </p:nvPr>
        </p:nvSpPr>
        <p:spPr/>
        <p:txBody>
          <a:bodyPr/>
          <a:lstStyle/>
          <a:p>
            <a:fld id="{4FAB73BC-B049-4115-A692-8D63A059BFB8}" type="slidenum">
              <a:rPr lang="en-US" smtClean="0"/>
              <a:t>23</a:t>
            </a:fld>
            <a:endParaRPr lang="en-US" dirty="0"/>
          </a:p>
        </p:txBody>
      </p:sp>
      <p:sp>
        <p:nvSpPr>
          <p:cNvPr id="5" name="Content Placeholder 12">
            <a:extLst>
              <a:ext uri="{FF2B5EF4-FFF2-40B4-BE49-F238E27FC236}">
                <a16:creationId xmlns:a16="http://schemas.microsoft.com/office/drawing/2014/main" id="{18307195-83FF-4344-9DD8-C527CCF7898C}"/>
              </a:ext>
            </a:extLst>
          </p:cNvPr>
          <p:cNvSpPr>
            <a:spLocks noGrp="1"/>
          </p:cNvSpPr>
          <p:nvPr>
            <p:ph idx="1"/>
          </p:nvPr>
        </p:nvSpPr>
        <p:spPr>
          <a:xfrm>
            <a:off x="1063752" y="1887071"/>
            <a:ext cx="10488706" cy="4572000"/>
          </a:xfrm>
        </p:spPr>
        <p:txBody>
          <a:bodyPr>
            <a:normAutofit fontScale="92500"/>
          </a:bodyPr>
          <a:lstStyle/>
          <a:p>
            <a:pPr marL="0" indent="0">
              <a:spcBef>
                <a:spcPts val="300"/>
              </a:spcBef>
              <a:spcAft>
                <a:spcPts val="600"/>
              </a:spcAft>
              <a:buNone/>
            </a:pPr>
            <a:r>
              <a:rPr lang="en-US" sz="1700" b="1" dirty="0"/>
              <a:t>In this example, a non-Hispanic white female, 43 years old, visits the emergency department complaining of a stomach ache which she has had since February 15</a:t>
            </a:r>
            <a:r>
              <a:rPr lang="en-US" sz="1700" b="1" baseline="30000" dirty="0"/>
              <a:t>th</a:t>
            </a:r>
            <a:r>
              <a:rPr lang="en-US" sz="1700" b="1" dirty="0"/>
              <a:t>. She was diagnosed with appendicitis and is admitted as an inpatient.</a:t>
            </a:r>
          </a:p>
          <a:p>
            <a:pPr marL="0" indent="0">
              <a:spcBef>
                <a:spcPts val="300"/>
              </a:spcBef>
              <a:spcAft>
                <a:spcPts val="600"/>
              </a:spcAft>
              <a:buNone/>
            </a:pPr>
            <a:r>
              <a:rPr lang="en-US" sz="1400" dirty="0"/>
              <a:t> </a:t>
            </a:r>
          </a:p>
          <a:p>
            <a:pPr>
              <a:spcBef>
                <a:spcPts val="300"/>
              </a:spcBef>
              <a:spcAft>
                <a:spcPts val="600"/>
              </a:spcAft>
              <a:buNone/>
            </a:pPr>
            <a:r>
              <a:rPr lang="en-US" sz="1400" b="0" dirty="0"/>
              <a:t>MSH|^~\&amp;||OTHER REG MED CTR^1234567890^NPI|||201102171658||</a:t>
            </a:r>
            <a:r>
              <a:rPr lang="en-US" sz="1400" b="0" dirty="0">
                <a:solidFill>
                  <a:srgbClr val="FF0000"/>
                </a:solidFill>
              </a:rPr>
              <a:t>ADT^A01</a:t>
            </a:r>
            <a:r>
              <a:rPr lang="en-US" sz="1400" b="0" dirty="0"/>
              <a:t>^ADT_A01|201102171658076|P|2.3.1&lt;cr&gt;</a:t>
            </a:r>
          </a:p>
          <a:p>
            <a:pPr>
              <a:spcBef>
                <a:spcPts val="300"/>
              </a:spcBef>
              <a:spcAft>
                <a:spcPts val="600"/>
              </a:spcAft>
              <a:buNone/>
            </a:pPr>
            <a:r>
              <a:rPr lang="en-US" sz="1400" b="0" dirty="0"/>
              <a:t>EVN||201102171658&lt;cr&gt; </a:t>
            </a:r>
          </a:p>
          <a:p>
            <a:pPr>
              <a:spcBef>
                <a:spcPts val="300"/>
              </a:spcBef>
              <a:spcAft>
                <a:spcPts val="600"/>
              </a:spcAft>
              <a:buNone/>
            </a:pPr>
            <a:r>
              <a:rPr lang="en-US" sz="1400" b="0" dirty="0"/>
              <a:t>PID|1||FL01059711^^^^PI||~^^^^^^U|||</a:t>
            </a:r>
            <a:r>
              <a:rPr lang="en-US" sz="1400" b="0" dirty="0">
                <a:solidFill>
                  <a:srgbClr val="FF0000"/>
                </a:solidFill>
              </a:rPr>
              <a:t>F</a:t>
            </a:r>
            <a:r>
              <a:rPr lang="en-US" sz="1400" b="0" dirty="0"/>
              <a:t>||2106-3^</a:t>
            </a:r>
            <a:r>
              <a:rPr lang="en-US" sz="1400" b="0" dirty="0">
                <a:solidFill>
                  <a:srgbClr val="FF0000"/>
                </a:solidFill>
              </a:rPr>
              <a:t>White</a:t>
            </a:r>
            <a:r>
              <a:rPr lang="en-US" sz="1400" b="0" dirty="0"/>
              <a:t>^CDCREC|^^^FL^33821|||||||||||2186-5^</a:t>
            </a:r>
            <a:r>
              <a:rPr lang="en-US" sz="1400" b="0" dirty="0">
                <a:solidFill>
                  <a:srgbClr val="FF0000"/>
                </a:solidFill>
              </a:rPr>
              <a:t>Not Hispanic</a:t>
            </a:r>
            <a:r>
              <a:rPr lang="en-US" sz="1400" b="0" dirty="0"/>
              <a:t>^CDCREC&lt;cr&gt;</a:t>
            </a:r>
          </a:p>
          <a:p>
            <a:pPr>
              <a:spcBef>
                <a:spcPts val="300"/>
              </a:spcBef>
              <a:spcAft>
                <a:spcPts val="600"/>
              </a:spcAft>
              <a:buNone/>
            </a:pPr>
            <a:r>
              <a:rPr lang="en-US" sz="1400" b="0" dirty="0"/>
              <a:t>PV1||</a:t>
            </a:r>
            <a:r>
              <a:rPr lang="en-US" sz="1400" b="0" dirty="0">
                <a:solidFill>
                  <a:srgbClr val="FF0000"/>
                </a:solidFill>
              </a:rPr>
              <a:t>I</a:t>
            </a:r>
            <a:r>
              <a:rPr lang="en-US" sz="1400" b="0" dirty="0"/>
              <a:t>||E||||||||||7|||||V20220217-00274^^^^VN|||||||||||||||||09||||||||201102171656&lt;cr&gt; </a:t>
            </a:r>
          </a:p>
          <a:p>
            <a:pPr>
              <a:spcBef>
                <a:spcPts val="300"/>
              </a:spcBef>
              <a:spcAft>
                <a:spcPts val="600"/>
              </a:spcAft>
              <a:buNone/>
            </a:pPr>
            <a:r>
              <a:rPr lang="en-US" sz="1400" b="0" dirty="0"/>
              <a:t>PV2|||78907^ABDOMINAL PAIN, GENERALIZED^I9CDX&lt;cr&gt;</a:t>
            </a:r>
          </a:p>
          <a:p>
            <a:pPr>
              <a:spcBef>
                <a:spcPts val="300"/>
              </a:spcBef>
              <a:spcAft>
                <a:spcPts val="600"/>
              </a:spcAft>
              <a:buNone/>
            </a:pPr>
            <a:r>
              <a:rPr lang="en-US" sz="1400" b="0" dirty="0"/>
              <a:t>OBX|</a:t>
            </a:r>
            <a:r>
              <a:rPr lang="en-US" sz="1400" b="0" dirty="0">
                <a:solidFill>
                  <a:srgbClr val="FF0000"/>
                </a:solidFill>
              </a:rPr>
              <a:t>1</a:t>
            </a:r>
            <a:r>
              <a:rPr lang="en-US" sz="1400" b="0" dirty="0"/>
              <a:t>||8661-1^CHIEF COMPLAINT^LN||^^^^^^^^</a:t>
            </a:r>
            <a:r>
              <a:rPr lang="en-US" sz="1400" b="0" dirty="0">
                <a:solidFill>
                  <a:srgbClr val="FF0000"/>
                </a:solidFill>
              </a:rPr>
              <a:t>STOMACH ACHE</a:t>
            </a:r>
            <a:r>
              <a:rPr lang="en-US" sz="1400" b="0" dirty="0"/>
              <a:t>&lt;cr&gt; </a:t>
            </a:r>
          </a:p>
          <a:p>
            <a:pPr>
              <a:spcBef>
                <a:spcPts val="300"/>
              </a:spcBef>
              <a:spcAft>
                <a:spcPts val="600"/>
              </a:spcAft>
              <a:buNone/>
            </a:pPr>
            <a:r>
              <a:rPr lang="en-US" sz="1400" b="0" dirty="0"/>
              <a:t>OBX|</a:t>
            </a:r>
            <a:r>
              <a:rPr lang="en-US" sz="1400" b="0" dirty="0">
                <a:solidFill>
                  <a:srgbClr val="FF0000"/>
                </a:solidFill>
              </a:rPr>
              <a:t>2</a:t>
            </a:r>
            <a:r>
              <a:rPr lang="en-US" sz="1400" b="0" dirty="0"/>
              <a:t>|NM|21612-7^AGE PATIENT QN REPORTED^LN||</a:t>
            </a:r>
            <a:r>
              <a:rPr lang="en-US" sz="1400" b="0" dirty="0">
                <a:solidFill>
                  <a:srgbClr val="FF0000"/>
                </a:solidFill>
              </a:rPr>
              <a:t>43</a:t>
            </a:r>
            <a:r>
              <a:rPr lang="en-US" sz="1400" b="0" dirty="0"/>
              <a:t>|a^YEAR^UCUM|||||F|||201102171531&lt;cr&gt;</a:t>
            </a:r>
          </a:p>
          <a:p>
            <a:pPr>
              <a:spcBef>
                <a:spcPts val="300"/>
              </a:spcBef>
              <a:spcAft>
                <a:spcPts val="600"/>
              </a:spcAft>
              <a:buNone/>
            </a:pPr>
            <a:r>
              <a:rPr lang="en-US" sz="1400" b="0" dirty="0"/>
              <a:t>OBX|</a:t>
            </a:r>
            <a:r>
              <a:rPr lang="en-US" sz="1400" b="0" dirty="0">
                <a:solidFill>
                  <a:srgbClr val="FF0000"/>
                </a:solidFill>
              </a:rPr>
              <a:t>3</a:t>
            </a:r>
            <a:r>
              <a:rPr lang="en-US" sz="1400" b="0" dirty="0"/>
              <a:t>|NM|11289-6^BDY TEMP 1ST ENCTR</a:t>
            </a:r>
            <a:r>
              <a:rPr lang="en-US" sz="1400" b="0" baseline="30000" dirty="0"/>
              <a:t> </a:t>
            </a:r>
            <a:r>
              <a:rPr lang="en-US" sz="1400" b="0" dirty="0"/>
              <a:t>^LN||99.1|[degF]^FARENHEIT^UCUM||A|||F|||201102171658&lt;cr&gt;</a:t>
            </a:r>
          </a:p>
          <a:p>
            <a:pPr>
              <a:spcBef>
                <a:spcPts val="300"/>
              </a:spcBef>
              <a:spcAft>
                <a:spcPts val="600"/>
              </a:spcAft>
              <a:buNone/>
            </a:pPr>
            <a:r>
              <a:rPr lang="en-US" sz="1400" b="0" dirty="0"/>
              <a:t>OBX|</a:t>
            </a:r>
            <a:r>
              <a:rPr lang="en-US" sz="1400" b="0" dirty="0">
                <a:solidFill>
                  <a:srgbClr val="FF0000"/>
                </a:solidFill>
              </a:rPr>
              <a:t>4</a:t>
            </a:r>
            <a:r>
              <a:rPr lang="en-US" sz="1400" b="0" dirty="0"/>
              <a:t>|NM|59408-5^SAO2% BLDA PULSEOX^LN||95|%^PERCENT^UCUM||A|||F|||201102171658&lt;cr&gt;</a:t>
            </a:r>
          </a:p>
          <a:p>
            <a:pPr>
              <a:spcBef>
                <a:spcPts val="300"/>
              </a:spcBef>
              <a:spcAft>
                <a:spcPts val="600"/>
              </a:spcAft>
              <a:buNone/>
            </a:pPr>
            <a:r>
              <a:rPr lang="en-US" sz="1400" b="0" dirty="0"/>
              <a:t>OBX|</a:t>
            </a:r>
            <a:r>
              <a:rPr lang="en-US" sz="1400" b="0" dirty="0">
                <a:solidFill>
                  <a:srgbClr val="FF0000"/>
                </a:solidFill>
              </a:rPr>
              <a:t>5</a:t>
            </a:r>
            <a:r>
              <a:rPr lang="en-US" sz="1400" b="0" dirty="0"/>
              <a:t>|TS|11368-8^ILLNESS/INJURY ONSET DATE/TIME^LN||</a:t>
            </a:r>
            <a:r>
              <a:rPr lang="en-US" sz="1400" b="0" dirty="0">
                <a:solidFill>
                  <a:srgbClr val="FF0000"/>
                </a:solidFill>
              </a:rPr>
              <a:t>20110215</a:t>
            </a:r>
            <a:r>
              <a:rPr lang="en-US" sz="1400" b="0" dirty="0"/>
              <a:t>||||||F|||201102171658&lt;cr&gt;</a:t>
            </a:r>
          </a:p>
          <a:p>
            <a:pPr>
              <a:spcBef>
                <a:spcPts val="300"/>
              </a:spcBef>
              <a:spcAft>
                <a:spcPts val="600"/>
              </a:spcAft>
              <a:buNone/>
            </a:pPr>
            <a:r>
              <a:rPr lang="en-US" sz="1400" b="0" dirty="0"/>
              <a:t>DG1|</a:t>
            </a:r>
            <a:r>
              <a:rPr lang="en-US" sz="1400" b="0" dirty="0">
                <a:solidFill>
                  <a:srgbClr val="FF0000"/>
                </a:solidFill>
              </a:rPr>
              <a:t>1</a:t>
            </a:r>
            <a:r>
              <a:rPr lang="en-US" sz="1400" b="0" dirty="0"/>
              <a:t>||78900^ABDMNAL PAIN UNSPCF SITE^I9CDX|||A&lt;cr&gt;</a:t>
            </a:r>
          </a:p>
          <a:p>
            <a:pPr>
              <a:spcBef>
                <a:spcPts val="300"/>
              </a:spcBef>
              <a:spcAft>
                <a:spcPts val="600"/>
              </a:spcAft>
              <a:buNone/>
            </a:pPr>
            <a:r>
              <a:rPr lang="en-US" sz="1400" b="0" dirty="0"/>
              <a:t>DG1|</a:t>
            </a:r>
            <a:r>
              <a:rPr lang="en-US" sz="1400" b="0" dirty="0">
                <a:solidFill>
                  <a:srgbClr val="FF0000"/>
                </a:solidFill>
              </a:rPr>
              <a:t>2</a:t>
            </a:r>
            <a:r>
              <a:rPr lang="en-US" sz="1400" b="0" dirty="0"/>
              <a:t>||5409^</a:t>
            </a:r>
            <a:r>
              <a:rPr lang="en-US" sz="1400" b="0" dirty="0">
                <a:solidFill>
                  <a:srgbClr val="FF0000"/>
                </a:solidFill>
              </a:rPr>
              <a:t>ACUTE APPENDICITIS</a:t>
            </a:r>
            <a:r>
              <a:rPr lang="en-US" sz="1400" b="0" dirty="0"/>
              <a:t> NOS^I9CDX|||W&lt;cr&gt;</a:t>
            </a:r>
          </a:p>
        </p:txBody>
      </p:sp>
    </p:spTree>
    <p:extLst>
      <p:ext uri="{BB962C8B-B14F-4D97-AF65-F5344CB8AC3E}">
        <p14:creationId xmlns:p14="http://schemas.microsoft.com/office/powerpoint/2010/main" val="3598091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D025424B-1806-479E-BABB-50271A95008E}"/>
              </a:ext>
            </a:extLst>
          </p:cNvPr>
          <p:cNvSpPr>
            <a:spLocks noGrp="1"/>
          </p:cNvSpPr>
          <p:nvPr>
            <p:ph type="sldNum" sz="quarter" idx="12"/>
          </p:nvPr>
        </p:nvSpPr>
        <p:spPr/>
        <p:txBody>
          <a:bodyPr/>
          <a:lstStyle/>
          <a:p>
            <a:fld id="{4FAB73BC-B049-4115-A692-8D63A059BFB8}" type="slidenum">
              <a:rPr lang="en-US" smtClean="0"/>
              <a:pPr/>
              <a:t>24</a:t>
            </a:fld>
            <a:endParaRPr lang="en-US" dirty="0"/>
          </a:p>
        </p:txBody>
      </p:sp>
      <p:sp>
        <p:nvSpPr>
          <p:cNvPr id="11" name="Title 1">
            <a:extLst>
              <a:ext uri="{FF2B5EF4-FFF2-40B4-BE49-F238E27FC236}">
                <a16:creationId xmlns:a16="http://schemas.microsoft.com/office/drawing/2014/main" id="{666EE694-6EB6-49F3-9B2A-6E203D791672}"/>
              </a:ext>
            </a:extLst>
          </p:cNvPr>
          <p:cNvSpPr>
            <a:spLocks noGrp="1"/>
          </p:cNvSpPr>
          <p:nvPr>
            <p:ph type="ctrTitle"/>
          </p:nvPr>
        </p:nvSpPr>
        <p:spPr>
          <a:xfrm>
            <a:off x="1051560" y="1432223"/>
            <a:ext cx="9966960" cy="3035808"/>
          </a:xfrm>
        </p:spPr>
        <p:txBody>
          <a:bodyPr/>
          <a:lstStyle/>
          <a:p>
            <a:pPr algn="ctr"/>
            <a:r>
              <a:rPr lang="en-US" dirty="0"/>
              <a:t>THANK YOU!</a:t>
            </a:r>
            <a:endParaRPr lang="en-PH" dirty="0"/>
          </a:p>
        </p:txBody>
      </p:sp>
      <p:sp>
        <p:nvSpPr>
          <p:cNvPr id="9" name="Subtitle 2">
            <a:extLst>
              <a:ext uri="{FF2B5EF4-FFF2-40B4-BE49-F238E27FC236}">
                <a16:creationId xmlns:a16="http://schemas.microsoft.com/office/drawing/2014/main" id="{4CED49F3-0077-4F77-80A6-40AB8DED7533}"/>
              </a:ext>
            </a:extLst>
          </p:cNvPr>
          <p:cNvSpPr txBox="1">
            <a:spLocks/>
          </p:cNvSpPr>
          <p:nvPr/>
        </p:nvSpPr>
        <p:spPr>
          <a:xfrm>
            <a:off x="1088136" y="5209735"/>
            <a:ext cx="7891272" cy="128778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200"/>
              </a:spcBef>
              <a:buClr>
                <a:schemeClr val="accent1">
                  <a:lumMod val="75000"/>
                </a:schemeClr>
              </a:buClr>
              <a:buSzPct val="85000"/>
              <a:buFont typeface="Wingdings" pitchFamily="2" charset="2"/>
              <a:buNone/>
              <a:defRPr sz="2200" kern="1200">
                <a:solidFill>
                  <a:schemeClr val="tx1"/>
                </a:solidFill>
                <a:latin typeface="+mn-lt"/>
                <a:ea typeface="+mn-ea"/>
                <a:cs typeface="+mn-cs"/>
              </a:defRPr>
            </a:lvl1pPr>
            <a:lvl2pPr marL="4572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200" kern="1200">
                <a:solidFill>
                  <a:schemeClr val="tx1"/>
                </a:solidFill>
                <a:latin typeface="+mn-lt"/>
                <a:ea typeface="+mn-ea"/>
                <a:cs typeface="+mn-cs"/>
              </a:defRPr>
            </a:lvl2pPr>
            <a:lvl3pPr marL="9144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200" kern="1200">
                <a:solidFill>
                  <a:schemeClr val="tx1"/>
                </a:solidFill>
                <a:latin typeface="+mn-lt"/>
                <a:ea typeface="+mn-ea"/>
                <a:cs typeface="+mn-cs"/>
              </a:defRPr>
            </a:lvl3pPr>
            <a:lvl4pPr marL="13716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2000" kern="1200">
                <a:solidFill>
                  <a:schemeClr val="tx1"/>
                </a:solidFill>
                <a:latin typeface="+mn-lt"/>
                <a:ea typeface="+mn-ea"/>
                <a:cs typeface="+mn-cs"/>
              </a:defRPr>
            </a:lvl9pPr>
          </a:lstStyle>
          <a:p>
            <a:r>
              <a:rPr lang="en-US" sz="2400" b="1" dirty="0"/>
              <a:t>Raymond Francis R. Sarmiento, M.D.</a:t>
            </a:r>
          </a:p>
          <a:p>
            <a:r>
              <a:rPr lang="en-US" sz="1800" dirty="0"/>
              <a:t>Chair, HL7 Philippines</a:t>
            </a:r>
          </a:p>
          <a:p>
            <a:r>
              <a:rPr lang="en-US" sz="1800" dirty="0">
                <a:solidFill>
                  <a:schemeClr val="accent1">
                    <a:lumMod val="75000"/>
                  </a:schemeClr>
                </a:solidFill>
              </a:rPr>
              <a:t>August 26, 2023</a:t>
            </a:r>
            <a:endParaRPr lang="en-PH" sz="1800" dirty="0">
              <a:solidFill>
                <a:schemeClr val="accent1">
                  <a:lumMod val="75000"/>
                </a:schemeClr>
              </a:solidFill>
            </a:endParaRPr>
          </a:p>
        </p:txBody>
      </p:sp>
      <p:sp>
        <p:nvSpPr>
          <p:cNvPr id="7" name="Subtitle 2">
            <a:extLst>
              <a:ext uri="{FF2B5EF4-FFF2-40B4-BE49-F238E27FC236}">
                <a16:creationId xmlns:a16="http://schemas.microsoft.com/office/drawing/2014/main" id="{3BEBB798-07CD-408E-A49B-4EE14718D67B}"/>
              </a:ext>
            </a:extLst>
          </p:cNvPr>
          <p:cNvSpPr>
            <a:spLocks noGrp="1"/>
          </p:cNvSpPr>
          <p:nvPr>
            <p:ph type="subTitle" idx="1"/>
          </p:nvPr>
        </p:nvSpPr>
        <p:spPr>
          <a:xfrm>
            <a:off x="1069848" y="4389120"/>
            <a:ext cx="7891272" cy="1069848"/>
          </a:xfrm>
        </p:spPr>
        <p:txBody>
          <a:bodyPr>
            <a:normAutofit/>
          </a:bodyPr>
          <a:lstStyle/>
          <a:p>
            <a:r>
              <a:rPr lang="en-US" sz="1800" b="1" dirty="0">
                <a:solidFill>
                  <a:schemeClr val="accent1">
                    <a:lumMod val="75000"/>
                  </a:schemeClr>
                </a:solidFill>
              </a:rPr>
              <a:t>Enabling Interoperability of Health Information Systems</a:t>
            </a:r>
            <a:endParaRPr lang="en-PH" sz="1800" b="1" dirty="0">
              <a:solidFill>
                <a:schemeClr val="accent1">
                  <a:lumMod val="75000"/>
                </a:schemeClr>
              </a:solidFill>
            </a:endParaRPr>
          </a:p>
        </p:txBody>
      </p:sp>
    </p:spTree>
    <p:extLst>
      <p:ext uri="{BB962C8B-B14F-4D97-AF65-F5344CB8AC3E}">
        <p14:creationId xmlns:p14="http://schemas.microsoft.com/office/powerpoint/2010/main" val="236352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2967F-3100-460C-88D0-623632E985C6}"/>
              </a:ext>
            </a:extLst>
          </p:cNvPr>
          <p:cNvSpPr>
            <a:spLocks noGrp="1"/>
          </p:cNvSpPr>
          <p:nvPr>
            <p:ph type="title"/>
          </p:nvPr>
        </p:nvSpPr>
        <p:spPr/>
        <p:txBody>
          <a:bodyPr/>
          <a:lstStyle/>
          <a:p>
            <a:r>
              <a:rPr lang="en-US" dirty="0"/>
              <a:t>Disclosure</a:t>
            </a:r>
            <a:endParaRPr lang="en-PH" dirty="0"/>
          </a:p>
        </p:txBody>
      </p:sp>
      <p:sp>
        <p:nvSpPr>
          <p:cNvPr id="3" name="Content Placeholder 2">
            <a:extLst>
              <a:ext uri="{FF2B5EF4-FFF2-40B4-BE49-F238E27FC236}">
                <a16:creationId xmlns:a16="http://schemas.microsoft.com/office/drawing/2014/main" id="{0857212E-A312-4493-8F83-801257404B3E}"/>
              </a:ext>
            </a:extLst>
          </p:cNvPr>
          <p:cNvSpPr>
            <a:spLocks noGrp="1"/>
          </p:cNvSpPr>
          <p:nvPr>
            <p:ph idx="1"/>
          </p:nvPr>
        </p:nvSpPr>
        <p:spPr/>
        <p:txBody>
          <a:bodyPr>
            <a:normAutofit fontScale="92500"/>
          </a:bodyPr>
          <a:lstStyle/>
          <a:p>
            <a:pPr>
              <a:lnSpc>
                <a:spcPct val="150000"/>
              </a:lnSpc>
            </a:pPr>
            <a:r>
              <a:rPr lang="en-US" sz="2600" dirty="0">
                <a:cs typeface="Calibri" panose="020F0502020204030204" pitchFamily="34" charset="0"/>
              </a:rPr>
              <a:t>I declare no conflict of interest with any proprietary entity producing health care goods or services consumed by, or used on, patients, clinicians, or other consumers.</a:t>
            </a:r>
          </a:p>
          <a:p>
            <a:pPr marL="0" indent="0">
              <a:lnSpc>
                <a:spcPct val="150000"/>
              </a:lnSpc>
              <a:buNone/>
            </a:pPr>
            <a:endParaRPr lang="en-US" sz="2600" dirty="0">
              <a:cs typeface="Calibri" panose="020F0502020204030204" pitchFamily="34" charset="0"/>
            </a:endParaRPr>
          </a:p>
          <a:p>
            <a:pPr>
              <a:lnSpc>
                <a:spcPct val="150000"/>
              </a:lnSpc>
            </a:pPr>
            <a:r>
              <a:rPr lang="en-US" sz="2600" dirty="0">
                <a:cs typeface="Calibri" panose="020F0502020204030204" pitchFamily="34" charset="0"/>
              </a:rPr>
              <a:t>I declare no financial relationships with the manufacturer(s) of any commercial product(s) and/or provider(s) of commercial services.</a:t>
            </a:r>
            <a:endParaRPr lang="en-PH" sz="2600" dirty="0">
              <a:cs typeface="Calibri" panose="020F0502020204030204" pitchFamily="34" charset="0"/>
            </a:endParaRPr>
          </a:p>
        </p:txBody>
      </p:sp>
      <p:sp>
        <p:nvSpPr>
          <p:cNvPr id="5" name="Slide Number Placeholder 4">
            <a:extLst>
              <a:ext uri="{FF2B5EF4-FFF2-40B4-BE49-F238E27FC236}">
                <a16:creationId xmlns:a16="http://schemas.microsoft.com/office/drawing/2014/main" id="{2EA94F79-5A3F-439A-AC4C-16B1216A9500}"/>
              </a:ext>
            </a:extLst>
          </p:cNvPr>
          <p:cNvSpPr>
            <a:spLocks noGrp="1"/>
          </p:cNvSpPr>
          <p:nvPr>
            <p:ph type="sldNum" sz="quarter" idx="12"/>
          </p:nvPr>
        </p:nvSpPr>
        <p:spPr/>
        <p:txBody>
          <a:bodyPr/>
          <a:lstStyle/>
          <a:p>
            <a:fld id="{4FAB73BC-B049-4115-A692-8D63A059BFB8}" type="slidenum">
              <a:rPr lang="en-US" smtClean="0"/>
              <a:t>3</a:t>
            </a:fld>
            <a:endParaRPr lang="en-US" dirty="0"/>
          </a:p>
        </p:txBody>
      </p:sp>
    </p:spTree>
    <p:extLst>
      <p:ext uri="{BB962C8B-B14F-4D97-AF65-F5344CB8AC3E}">
        <p14:creationId xmlns:p14="http://schemas.microsoft.com/office/powerpoint/2010/main" val="415955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2967F-3100-460C-88D0-623632E985C6}"/>
              </a:ext>
            </a:extLst>
          </p:cNvPr>
          <p:cNvSpPr>
            <a:spLocks noGrp="1"/>
          </p:cNvSpPr>
          <p:nvPr>
            <p:ph type="title"/>
          </p:nvPr>
        </p:nvSpPr>
        <p:spPr/>
        <p:txBody>
          <a:bodyPr/>
          <a:lstStyle/>
          <a:p>
            <a:r>
              <a:rPr lang="en-US" dirty="0"/>
              <a:t>Competing interests</a:t>
            </a:r>
            <a:endParaRPr lang="en-PH" dirty="0"/>
          </a:p>
        </p:txBody>
      </p:sp>
      <p:sp>
        <p:nvSpPr>
          <p:cNvPr id="3" name="Content Placeholder 2">
            <a:extLst>
              <a:ext uri="{FF2B5EF4-FFF2-40B4-BE49-F238E27FC236}">
                <a16:creationId xmlns:a16="http://schemas.microsoft.com/office/drawing/2014/main" id="{0857212E-A312-4493-8F83-801257404B3E}"/>
              </a:ext>
            </a:extLst>
          </p:cNvPr>
          <p:cNvSpPr>
            <a:spLocks noGrp="1"/>
          </p:cNvSpPr>
          <p:nvPr>
            <p:ph idx="1"/>
          </p:nvPr>
        </p:nvSpPr>
        <p:spPr>
          <a:xfrm>
            <a:off x="1069848" y="2121408"/>
            <a:ext cx="10304168" cy="4050792"/>
          </a:xfrm>
        </p:spPr>
        <p:txBody>
          <a:bodyPr>
            <a:normAutofit lnSpcReduction="10000"/>
          </a:bodyPr>
          <a:lstStyle/>
          <a:p>
            <a:pPr>
              <a:lnSpc>
                <a:spcPct val="150000"/>
              </a:lnSpc>
            </a:pPr>
            <a:r>
              <a:rPr lang="en-US" sz="2800" spc="-1" dirty="0">
                <a:cs typeface="Calibri" panose="020F0502020204030204" pitchFamily="34" charset="0"/>
              </a:rPr>
              <a:t>Director, National Telehealth Center, University of the Philippines Manila – National Institutes of Health, Philippines</a:t>
            </a:r>
          </a:p>
          <a:p>
            <a:pPr>
              <a:lnSpc>
                <a:spcPct val="150000"/>
              </a:lnSpc>
            </a:pPr>
            <a:r>
              <a:rPr lang="en-US" sz="2800" spc="-1" dirty="0">
                <a:cs typeface="Calibri" panose="020F0502020204030204" pitchFamily="34" charset="0"/>
              </a:rPr>
              <a:t>Chair, Health Informatics for Development Working Group, International Medical Informatics Association (IMIA)</a:t>
            </a:r>
          </a:p>
          <a:p>
            <a:pPr>
              <a:lnSpc>
                <a:spcPct val="150000"/>
              </a:lnSpc>
            </a:pPr>
            <a:r>
              <a:rPr lang="en-US" sz="2800" spc="-1" dirty="0">
                <a:cs typeface="Calibri" panose="020F0502020204030204" pitchFamily="34" charset="0"/>
              </a:rPr>
              <a:t>Member, WHO Global Working Group on Regulatory Considerations on Artificial Intelligence for Health </a:t>
            </a:r>
          </a:p>
        </p:txBody>
      </p:sp>
      <p:sp>
        <p:nvSpPr>
          <p:cNvPr id="5" name="Slide Number Placeholder 4">
            <a:extLst>
              <a:ext uri="{FF2B5EF4-FFF2-40B4-BE49-F238E27FC236}">
                <a16:creationId xmlns:a16="http://schemas.microsoft.com/office/drawing/2014/main" id="{2EA94F79-5A3F-439A-AC4C-16B1216A9500}"/>
              </a:ext>
            </a:extLst>
          </p:cNvPr>
          <p:cNvSpPr>
            <a:spLocks noGrp="1"/>
          </p:cNvSpPr>
          <p:nvPr>
            <p:ph type="sldNum" sz="quarter" idx="12"/>
          </p:nvPr>
        </p:nvSpPr>
        <p:spPr/>
        <p:txBody>
          <a:bodyPr/>
          <a:lstStyle/>
          <a:p>
            <a:fld id="{4FAB73BC-B049-4115-A692-8D63A059BFB8}" type="slidenum">
              <a:rPr lang="en-US" smtClean="0"/>
              <a:t>4</a:t>
            </a:fld>
            <a:endParaRPr lang="en-US" dirty="0"/>
          </a:p>
        </p:txBody>
      </p:sp>
    </p:spTree>
    <p:extLst>
      <p:ext uri="{BB962C8B-B14F-4D97-AF65-F5344CB8AC3E}">
        <p14:creationId xmlns:p14="http://schemas.microsoft.com/office/powerpoint/2010/main" val="2622350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669FE-7AF1-457C-997E-FC405792B513}"/>
              </a:ext>
            </a:extLst>
          </p:cNvPr>
          <p:cNvSpPr>
            <a:spLocks noGrp="1"/>
          </p:cNvSpPr>
          <p:nvPr>
            <p:ph type="title"/>
          </p:nvPr>
        </p:nvSpPr>
        <p:spPr/>
        <p:txBody>
          <a:bodyPr/>
          <a:lstStyle/>
          <a:p>
            <a:r>
              <a:rPr lang="en-US" dirty="0">
                <a:solidFill>
                  <a:schemeClr val="tx1"/>
                </a:solidFill>
              </a:rPr>
              <a:t>Learning</a:t>
            </a:r>
            <a:r>
              <a:rPr lang="en-US" dirty="0"/>
              <a:t> objectives</a:t>
            </a:r>
            <a:endParaRPr lang="en-PH" dirty="0"/>
          </a:p>
        </p:txBody>
      </p:sp>
      <p:sp>
        <p:nvSpPr>
          <p:cNvPr id="3" name="Content Placeholder 2">
            <a:extLst>
              <a:ext uri="{FF2B5EF4-FFF2-40B4-BE49-F238E27FC236}">
                <a16:creationId xmlns:a16="http://schemas.microsoft.com/office/drawing/2014/main" id="{1D248E5A-8E40-4D8E-B7CD-E3A20E141748}"/>
              </a:ext>
            </a:extLst>
          </p:cNvPr>
          <p:cNvSpPr>
            <a:spLocks noGrp="1"/>
          </p:cNvSpPr>
          <p:nvPr>
            <p:ph idx="1"/>
          </p:nvPr>
        </p:nvSpPr>
        <p:spPr/>
        <p:txBody>
          <a:bodyPr>
            <a:normAutofit lnSpcReduction="10000"/>
          </a:bodyPr>
          <a:lstStyle/>
          <a:p>
            <a:pPr marL="0" indent="0">
              <a:lnSpc>
                <a:spcPct val="150000"/>
              </a:lnSpc>
              <a:buNone/>
            </a:pPr>
            <a:r>
              <a:rPr lang="en-US" sz="2400" dirty="0"/>
              <a:t>By the end of this presentation, the attendee should be able to:</a:t>
            </a:r>
          </a:p>
          <a:p>
            <a:pPr marL="514350" indent="-514350">
              <a:lnSpc>
                <a:spcPct val="150000"/>
              </a:lnSpc>
              <a:buFont typeface="+mj-lt"/>
              <a:buAutoNum type="arabicPeriod"/>
            </a:pPr>
            <a:r>
              <a:rPr lang="en-US" dirty="0"/>
              <a:t>Describe what HL7 is and its limitations;</a:t>
            </a:r>
          </a:p>
          <a:p>
            <a:pPr marL="514350" indent="-514350">
              <a:lnSpc>
                <a:spcPct val="150000"/>
              </a:lnSpc>
              <a:buFont typeface="+mj-lt"/>
              <a:buAutoNum type="arabicPeriod"/>
            </a:pPr>
            <a:r>
              <a:rPr lang="en-US" dirty="0"/>
              <a:t>Describe the timeline of events on HIE standards adoption and use;</a:t>
            </a:r>
          </a:p>
          <a:p>
            <a:pPr marL="514350" indent="-514350">
              <a:lnSpc>
                <a:spcPct val="150000"/>
              </a:lnSpc>
              <a:buFont typeface="+mj-lt"/>
              <a:buAutoNum type="arabicPeriod"/>
            </a:pPr>
            <a:r>
              <a:rPr lang="en-US" dirty="0"/>
              <a:t>Explain the importance of using a standard to facilitate health information exchange;</a:t>
            </a:r>
          </a:p>
          <a:p>
            <a:pPr marL="514350" indent="-514350">
              <a:lnSpc>
                <a:spcPct val="150000"/>
              </a:lnSpc>
              <a:buFont typeface="+mj-lt"/>
              <a:buAutoNum type="arabicPeriod"/>
            </a:pPr>
            <a:r>
              <a:rPr lang="en-US" dirty="0"/>
              <a:t>Define select HL7 terms, rules, common messages, and data types; and</a:t>
            </a:r>
          </a:p>
          <a:p>
            <a:pPr marL="514350" indent="-514350">
              <a:lnSpc>
                <a:spcPct val="150000"/>
              </a:lnSpc>
              <a:buFont typeface="+mj-lt"/>
              <a:buAutoNum type="arabicPeriod"/>
            </a:pPr>
            <a:r>
              <a:rPr lang="en-US" dirty="0"/>
              <a:t>Describe what happens given an HL7 message syntax and its content.</a:t>
            </a:r>
          </a:p>
        </p:txBody>
      </p:sp>
      <p:sp>
        <p:nvSpPr>
          <p:cNvPr id="4" name="Slide Number Placeholder 3">
            <a:extLst>
              <a:ext uri="{FF2B5EF4-FFF2-40B4-BE49-F238E27FC236}">
                <a16:creationId xmlns:a16="http://schemas.microsoft.com/office/drawing/2014/main" id="{2F7F0440-F443-42EF-BB24-1485C1EB9C25}"/>
              </a:ext>
            </a:extLst>
          </p:cNvPr>
          <p:cNvSpPr>
            <a:spLocks noGrp="1"/>
          </p:cNvSpPr>
          <p:nvPr>
            <p:ph type="sldNum" sz="quarter" idx="12"/>
          </p:nvPr>
        </p:nvSpPr>
        <p:spPr/>
        <p:txBody>
          <a:bodyPr/>
          <a:lstStyle/>
          <a:p>
            <a:fld id="{4FAB73BC-B049-4115-A692-8D63A059BFB8}" type="slidenum">
              <a:rPr lang="en-US" smtClean="0"/>
              <a:t>5</a:t>
            </a:fld>
            <a:endParaRPr lang="en-US" dirty="0"/>
          </a:p>
        </p:txBody>
      </p:sp>
    </p:spTree>
    <p:extLst>
      <p:ext uri="{BB962C8B-B14F-4D97-AF65-F5344CB8AC3E}">
        <p14:creationId xmlns:p14="http://schemas.microsoft.com/office/powerpoint/2010/main" val="3824750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61085-B16C-4F93-8F7E-D8FDD00537D8}"/>
              </a:ext>
            </a:extLst>
          </p:cNvPr>
          <p:cNvSpPr>
            <a:spLocks noGrp="1"/>
          </p:cNvSpPr>
          <p:nvPr>
            <p:ph type="title"/>
          </p:nvPr>
        </p:nvSpPr>
        <p:spPr/>
        <p:txBody>
          <a:bodyPr/>
          <a:lstStyle/>
          <a:p>
            <a:r>
              <a:rPr lang="en-US" dirty="0"/>
              <a:t>HL7 international</a:t>
            </a:r>
            <a:endParaRPr lang="en-PH" dirty="0"/>
          </a:p>
        </p:txBody>
      </p:sp>
      <p:sp>
        <p:nvSpPr>
          <p:cNvPr id="3" name="Content Placeholder 2">
            <a:extLst>
              <a:ext uri="{FF2B5EF4-FFF2-40B4-BE49-F238E27FC236}">
                <a16:creationId xmlns:a16="http://schemas.microsoft.com/office/drawing/2014/main" id="{BB79641E-E51D-4D57-AA53-E9BC2AFF4939}"/>
              </a:ext>
            </a:extLst>
          </p:cNvPr>
          <p:cNvSpPr>
            <a:spLocks noGrp="1"/>
          </p:cNvSpPr>
          <p:nvPr>
            <p:ph idx="1"/>
          </p:nvPr>
        </p:nvSpPr>
        <p:spPr>
          <a:xfrm>
            <a:off x="1066799" y="1904214"/>
            <a:ext cx="10340873" cy="4553147"/>
          </a:xfrm>
        </p:spPr>
        <p:txBody>
          <a:bodyPr>
            <a:noAutofit/>
          </a:bodyPr>
          <a:lstStyle/>
          <a:p>
            <a:pPr>
              <a:lnSpc>
                <a:spcPct val="150000"/>
              </a:lnSpc>
            </a:pPr>
            <a:r>
              <a:rPr lang="en-US" sz="1750" dirty="0"/>
              <a:t>founded in 1987</a:t>
            </a:r>
          </a:p>
          <a:p>
            <a:pPr>
              <a:lnSpc>
                <a:spcPct val="150000"/>
              </a:lnSpc>
            </a:pPr>
            <a:r>
              <a:rPr lang="en-US" sz="1750" dirty="0"/>
              <a:t>an ANSI-accredited standards developing organization (SDO)</a:t>
            </a:r>
          </a:p>
          <a:p>
            <a:pPr>
              <a:lnSpc>
                <a:spcPct val="150000"/>
              </a:lnSpc>
            </a:pPr>
            <a:r>
              <a:rPr lang="en-US" sz="1750" dirty="0"/>
              <a:t>global authority on standards for interoperability of health information technology and deeply involved in worldwide efforts to improve healthcare through information technology</a:t>
            </a:r>
          </a:p>
          <a:p>
            <a:pPr>
              <a:lnSpc>
                <a:spcPct val="150000"/>
              </a:lnSpc>
            </a:pPr>
            <a:r>
              <a:rPr lang="en-US" sz="1750" dirty="0"/>
              <a:t>founding member of the Joint Initiative Council, an international council on global health informatics  standardization that is committed to developing a single standard for a single purpose</a:t>
            </a:r>
          </a:p>
          <a:p>
            <a:pPr>
              <a:lnSpc>
                <a:spcPct val="150000"/>
              </a:lnSpc>
            </a:pPr>
            <a:r>
              <a:rPr lang="en-US" sz="1750" dirty="0"/>
              <a:t>has an agreement with the International Organization of Standardization (ISO) through which HL7 submits its ANSI-approved or Draft Standards for Trial Use (DSTU) standards directly to ISO for approval</a:t>
            </a:r>
          </a:p>
        </p:txBody>
      </p:sp>
      <p:sp>
        <p:nvSpPr>
          <p:cNvPr id="4" name="Slide Number Placeholder 3">
            <a:extLst>
              <a:ext uri="{FF2B5EF4-FFF2-40B4-BE49-F238E27FC236}">
                <a16:creationId xmlns:a16="http://schemas.microsoft.com/office/drawing/2014/main" id="{EA0D37BA-BB04-41BD-91C6-EF50D8B4446C}"/>
              </a:ext>
            </a:extLst>
          </p:cNvPr>
          <p:cNvSpPr>
            <a:spLocks noGrp="1"/>
          </p:cNvSpPr>
          <p:nvPr>
            <p:ph type="sldNum" sz="quarter" idx="12"/>
          </p:nvPr>
        </p:nvSpPr>
        <p:spPr/>
        <p:txBody>
          <a:bodyPr/>
          <a:lstStyle/>
          <a:p>
            <a:fld id="{4FAB73BC-B049-4115-A692-8D63A059BFB8}" type="slidenum">
              <a:rPr lang="en-US" smtClean="0"/>
              <a:t>6</a:t>
            </a:fld>
            <a:endParaRPr lang="en-US" dirty="0"/>
          </a:p>
        </p:txBody>
      </p:sp>
      <p:sp>
        <p:nvSpPr>
          <p:cNvPr id="5" name="TextBox 4">
            <a:extLst>
              <a:ext uri="{FF2B5EF4-FFF2-40B4-BE49-F238E27FC236}">
                <a16:creationId xmlns:a16="http://schemas.microsoft.com/office/drawing/2014/main" id="{9F654830-4E98-4C4D-9C12-10953E09D553}"/>
              </a:ext>
            </a:extLst>
          </p:cNvPr>
          <p:cNvSpPr txBox="1"/>
          <p:nvPr/>
        </p:nvSpPr>
        <p:spPr>
          <a:xfrm>
            <a:off x="9963047" y="6478249"/>
            <a:ext cx="1444626" cy="184666"/>
          </a:xfrm>
          <a:prstGeom prst="rect">
            <a:avLst/>
          </a:prstGeom>
          <a:noFill/>
        </p:spPr>
        <p:txBody>
          <a:bodyPr wrap="none" rtlCol="0">
            <a:spAutoFit/>
          </a:bodyPr>
          <a:lstStyle/>
          <a:p>
            <a:r>
              <a:rPr lang="en-US" sz="600" b="1" dirty="0"/>
              <a:t>Reference</a:t>
            </a:r>
            <a:r>
              <a:rPr lang="en-US" sz="600" dirty="0"/>
              <a:t>: https://bit.ly/2X3K5mw</a:t>
            </a:r>
            <a:endParaRPr lang="en-PH" sz="600" dirty="0"/>
          </a:p>
        </p:txBody>
      </p:sp>
    </p:spTree>
    <p:extLst>
      <p:ext uri="{BB962C8B-B14F-4D97-AF65-F5344CB8AC3E}">
        <p14:creationId xmlns:p14="http://schemas.microsoft.com/office/powerpoint/2010/main" val="998264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BA5A5-C83E-4E55-8258-FF4C27427322}"/>
              </a:ext>
            </a:extLst>
          </p:cNvPr>
          <p:cNvSpPr>
            <a:spLocks noGrp="1"/>
          </p:cNvSpPr>
          <p:nvPr>
            <p:ph type="title"/>
          </p:nvPr>
        </p:nvSpPr>
        <p:spPr/>
        <p:txBody>
          <a:bodyPr/>
          <a:lstStyle/>
          <a:p>
            <a:r>
              <a:rPr lang="en-US" dirty="0"/>
              <a:t>Limitations of hl7</a:t>
            </a:r>
            <a:endParaRPr lang="en-PH" dirty="0"/>
          </a:p>
        </p:txBody>
      </p:sp>
      <p:sp>
        <p:nvSpPr>
          <p:cNvPr id="3" name="Content Placeholder 2">
            <a:extLst>
              <a:ext uri="{FF2B5EF4-FFF2-40B4-BE49-F238E27FC236}">
                <a16:creationId xmlns:a16="http://schemas.microsoft.com/office/drawing/2014/main" id="{7D795A48-7B6C-4129-A026-2ACF37225B64}"/>
              </a:ext>
            </a:extLst>
          </p:cNvPr>
          <p:cNvSpPr>
            <a:spLocks noGrp="1"/>
          </p:cNvSpPr>
          <p:nvPr>
            <p:ph idx="1"/>
          </p:nvPr>
        </p:nvSpPr>
        <p:spPr/>
        <p:txBody>
          <a:bodyPr>
            <a:normAutofit/>
          </a:bodyPr>
          <a:lstStyle/>
          <a:p>
            <a:pPr lvl="0">
              <a:lnSpc>
                <a:spcPct val="150000"/>
              </a:lnSpc>
              <a:spcAft>
                <a:spcPts val="600"/>
              </a:spcAft>
            </a:pPr>
            <a:r>
              <a:rPr lang="en-US" dirty="0"/>
              <a:t>The list below is some of the functionality that is not provided or supported:</a:t>
            </a:r>
          </a:p>
          <a:p>
            <a:pPr lvl="1">
              <a:lnSpc>
                <a:spcPct val="150000"/>
              </a:lnSpc>
              <a:spcBef>
                <a:spcPts val="300"/>
              </a:spcBef>
              <a:spcAft>
                <a:spcPts val="300"/>
              </a:spcAft>
            </a:pPr>
            <a:r>
              <a:rPr lang="en-US" dirty="0">
                <a:solidFill>
                  <a:srgbClr val="C00000"/>
                </a:solidFill>
              </a:rPr>
              <a:t>Security/Access Control </a:t>
            </a:r>
            <a:r>
              <a:rPr lang="en-US" dirty="0"/>
              <a:t>– HL7 does not provide for the enforcement of a user’s security policies. In addition, HL7 does not specify a specific encryption method.</a:t>
            </a:r>
          </a:p>
          <a:p>
            <a:pPr lvl="1">
              <a:lnSpc>
                <a:spcPct val="150000"/>
              </a:lnSpc>
              <a:spcBef>
                <a:spcPts val="300"/>
              </a:spcBef>
              <a:spcAft>
                <a:spcPts val="300"/>
              </a:spcAft>
            </a:pPr>
            <a:r>
              <a:rPr lang="en-US" dirty="0">
                <a:solidFill>
                  <a:srgbClr val="C00000"/>
                </a:solidFill>
              </a:rPr>
              <a:t>Privacy/Confidentiality </a:t>
            </a:r>
            <a:r>
              <a:rPr lang="en-US" dirty="0"/>
              <a:t>– HL7 does not address this issue and makes no assumption about how the data will be used at the source or destination of a message. </a:t>
            </a:r>
          </a:p>
          <a:p>
            <a:pPr lvl="1">
              <a:lnSpc>
                <a:spcPct val="150000"/>
              </a:lnSpc>
              <a:spcBef>
                <a:spcPts val="300"/>
              </a:spcBef>
              <a:spcAft>
                <a:spcPts val="300"/>
              </a:spcAft>
            </a:pPr>
            <a:r>
              <a:rPr lang="en-US" dirty="0">
                <a:solidFill>
                  <a:srgbClr val="C00000"/>
                </a:solidFill>
              </a:rPr>
              <a:t>Accountability/Audit trails </a:t>
            </a:r>
            <a:r>
              <a:rPr lang="en-US" dirty="0"/>
              <a:t>– HL7 does not attempt to define possible transaction processing features needed in a user’s environment.</a:t>
            </a:r>
          </a:p>
        </p:txBody>
      </p:sp>
      <p:sp>
        <p:nvSpPr>
          <p:cNvPr id="4" name="Slide Number Placeholder 3">
            <a:extLst>
              <a:ext uri="{FF2B5EF4-FFF2-40B4-BE49-F238E27FC236}">
                <a16:creationId xmlns:a16="http://schemas.microsoft.com/office/drawing/2014/main" id="{C1AE3EE2-7297-433E-951D-70261EBD89BB}"/>
              </a:ext>
            </a:extLst>
          </p:cNvPr>
          <p:cNvSpPr>
            <a:spLocks noGrp="1"/>
          </p:cNvSpPr>
          <p:nvPr>
            <p:ph type="sldNum" sz="quarter" idx="12"/>
          </p:nvPr>
        </p:nvSpPr>
        <p:spPr/>
        <p:txBody>
          <a:bodyPr/>
          <a:lstStyle/>
          <a:p>
            <a:fld id="{4FAB73BC-B049-4115-A692-8D63A059BFB8}" type="slidenum">
              <a:rPr lang="en-US" smtClean="0"/>
              <a:t>7</a:t>
            </a:fld>
            <a:endParaRPr lang="en-US" dirty="0"/>
          </a:p>
        </p:txBody>
      </p:sp>
    </p:spTree>
    <p:extLst>
      <p:ext uri="{BB962C8B-B14F-4D97-AF65-F5344CB8AC3E}">
        <p14:creationId xmlns:p14="http://schemas.microsoft.com/office/powerpoint/2010/main" val="2218635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61085-B16C-4F93-8F7E-D8FDD00537D8}"/>
              </a:ext>
            </a:extLst>
          </p:cNvPr>
          <p:cNvSpPr>
            <a:spLocks noGrp="1"/>
          </p:cNvSpPr>
          <p:nvPr>
            <p:ph type="title"/>
          </p:nvPr>
        </p:nvSpPr>
        <p:spPr/>
        <p:txBody>
          <a:bodyPr/>
          <a:lstStyle/>
          <a:p>
            <a:r>
              <a:rPr lang="en-US" dirty="0"/>
              <a:t>The health standards timeline</a:t>
            </a:r>
            <a:endParaRPr lang="en-PH" dirty="0"/>
          </a:p>
        </p:txBody>
      </p:sp>
      <p:sp>
        <p:nvSpPr>
          <p:cNvPr id="4" name="Slide Number Placeholder 3">
            <a:extLst>
              <a:ext uri="{FF2B5EF4-FFF2-40B4-BE49-F238E27FC236}">
                <a16:creationId xmlns:a16="http://schemas.microsoft.com/office/drawing/2014/main" id="{EA0D37BA-BB04-41BD-91C6-EF50D8B4446C}"/>
              </a:ext>
            </a:extLst>
          </p:cNvPr>
          <p:cNvSpPr>
            <a:spLocks noGrp="1"/>
          </p:cNvSpPr>
          <p:nvPr>
            <p:ph type="sldNum" sz="quarter" idx="12"/>
          </p:nvPr>
        </p:nvSpPr>
        <p:spPr/>
        <p:txBody>
          <a:bodyPr/>
          <a:lstStyle/>
          <a:p>
            <a:fld id="{4FAB73BC-B049-4115-A692-8D63A059BFB8}" type="slidenum">
              <a:rPr lang="en-US" smtClean="0"/>
              <a:t>8</a:t>
            </a:fld>
            <a:endParaRPr lang="en-US" dirty="0"/>
          </a:p>
        </p:txBody>
      </p:sp>
      <p:sp>
        <p:nvSpPr>
          <p:cNvPr id="8" name="Shape 228">
            <a:extLst>
              <a:ext uri="{FF2B5EF4-FFF2-40B4-BE49-F238E27FC236}">
                <a16:creationId xmlns:a16="http://schemas.microsoft.com/office/drawing/2014/main" id="{C69E4BB6-795B-41F4-B5E6-DC4FDC0B464B}"/>
              </a:ext>
            </a:extLst>
          </p:cNvPr>
          <p:cNvSpPr/>
          <p:nvPr/>
        </p:nvSpPr>
        <p:spPr>
          <a:xfrm>
            <a:off x="319800" y="5609604"/>
            <a:ext cx="11552400" cy="463600"/>
          </a:xfrm>
          <a:prstGeom prst="rightArrow">
            <a:avLst>
              <a:gd name="adj1" fmla="val 50000"/>
              <a:gd name="adj2" fmla="val 50000"/>
            </a:avLst>
          </a:prstGeom>
          <a:solidFill>
            <a:srgbClr val="0000FF"/>
          </a:solidFill>
          <a:ln w="9525" cap="flat" cmpd="sng">
            <a:solidFill>
              <a:schemeClr val="dk2"/>
            </a:solidFill>
            <a:prstDash val="solid"/>
            <a:round/>
            <a:headEnd type="none" w="sm" len="sm"/>
            <a:tailEnd type="none" w="sm" len="sm"/>
          </a:ln>
        </p:spPr>
        <p:txBody>
          <a:bodyPr spcFirstLastPara="1" wrap="square" lIns="121897" tIns="121897" rIns="121897" bIns="121897" anchor="ctr" anchorCtr="0">
            <a:noAutofit/>
          </a:bodyPr>
          <a:lstStyle/>
          <a:p>
            <a:endParaRPr/>
          </a:p>
        </p:txBody>
      </p:sp>
      <p:sp>
        <p:nvSpPr>
          <p:cNvPr id="9" name="Shape 229">
            <a:extLst>
              <a:ext uri="{FF2B5EF4-FFF2-40B4-BE49-F238E27FC236}">
                <a16:creationId xmlns:a16="http://schemas.microsoft.com/office/drawing/2014/main" id="{2F435D7D-BF6F-4D56-854E-1A4884A096F7}"/>
              </a:ext>
            </a:extLst>
          </p:cNvPr>
          <p:cNvSpPr/>
          <p:nvPr/>
        </p:nvSpPr>
        <p:spPr>
          <a:xfrm>
            <a:off x="1023900" y="2074337"/>
            <a:ext cx="2144400" cy="1043200"/>
          </a:xfrm>
          <a:prstGeom prst="wedgeRoundRectCallout">
            <a:avLst>
              <a:gd name="adj1" fmla="val -30182"/>
              <a:gd name="adj2" fmla="val 292590"/>
              <a:gd name="adj3" fmla="val 0"/>
            </a:avLst>
          </a:prstGeom>
          <a:solidFill>
            <a:schemeClr val="lt2"/>
          </a:solidFill>
          <a:ln w="9525" cap="flat" cmpd="sng">
            <a:solidFill>
              <a:schemeClr val="dk2"/>
            </a:solidFill>
            <a:prstDash val="solid"/>
            <a:round/>
            <a:headEnd type="none" w="sm" len="sm"/>
            <a:tailEnd type="none" w="sm" len="sm"/>
          </a:ln>
        </p:spPr>
        <p:txBody>
          <a:bodyPr spcFirstLastPara="1" wrap="square" lIns="121897" tIns="121897" rIns="121897" bIns="121897" anchor="ctr" anchorCtr="0">
            <a:noAutofit/>
          </a:bodyPr>
          <a:lstStyle/>
          <a:p>
            <a:r>
              <a:rPr lang="en" b="1" dirty="0"/>
              <a:t>HL7 v2</a:t>
            </a:r>
            <a:endParaRPr b="1" dirty="0"/>
          </a:p>
          <a:p>
            <a:r>
              <a:rPr lang="en" dirty="0"/>
              <a:t>1980s - Today</a:t>
            </a:r>
            <a:endParaRPr dirty="0"/>
          </a:p>
        </p:txBody>
      </p:sp>
      <p:sp>
        <p:nvSpPr>
          <p:cNvPr id="10" name="Shape 230">
            <a:extLst>
              <a:ext uri="{FF2B5EF4-FFF2-40B4-BE49-F238E27FC236}">
                <a16:creationId xmlns:a16="http://schemas.microsoft.com/office/drawing/2014/main" id="{7592FF26-FF30-49EE-82CD-CD8F6E3153D3}"/>
              </a:ext>
            </a:extLst>
          </p:cNvPr>
          <p:cNvSpPr/>
          <p:nvPr/>
        </p:nvSpPr>
        <p:spPr>
          <a:xfrm>
            <a:off x="3168300" y="3590837"/>
            <a:ext cx="2144400" cy="1043200"/>
          </a:xfrm>
          <a:prstGeom prst="wedgeRoundRectCallout">
            <a:avLst>
              <a:gd name="adj1" fmla="val -19374"/>
              <a:gd name="adj2" fmla="val 150923"/>
              <a:gd name="adj3" fmla="val 0"/>
            </a:avLst>
          </a:prstGeom>
          <a:solidFill>
            <a:schemeClr val="lt2"/>
          </a:solidFill>
          <a:ln w="9525" cap="flat" cmpd="sng">
            <a:solidFill>
              <a:schemeClr val="dk2"/>
            </a:solidFill>
            <a:prstDash val="solid"/>
            <a:round/>
            <a:headEnd type="none" w="sm" len="sm"/>
            <a:tailEnd type="none" w="sm" len="sm"/>
          </a:ln>
        </p:spPr>
        <p:txBody>
          <a:bodyPr spcFirstLastPara="1" wrap="square" lIns="121897" tIns="121897" rIns="121897" bIns="121897" anchor="ctr" anchorCtr="0">
            <a:noAutofit/>
          </a:bodyPr>
          <a:lstStyle/>
          <a:p>
            <a:r>
              <a:rPr lang="en" b="1"/>
              <a:t>HL7 v3</a:t>
            </a:r>
            <a:endParaRPr b="1"/>
          </a:p>
          <a:p>
            <a:r>
              <a:rPr lang="en"/>
              <a:t>1990s - Today</a:t>
            </a:r>
            <a:endParaRPr/>
          </a:p>
        </p:txBody>
      </p:sp>
      <p:sp>
        <p:nvSpPr>
          <p:cNvPr id="11" name="Shape 231">
            <a:extLst>
              <a:ext uri="{FF2B5EF4-FFF2-40B4-BE49-F238E27FC236}">
                <a16:creationId xmlns:a16="http://schemas.microsoft.com/office/drawing/2014/main" id="{371E4C74-3220-45B0-9AC9-33E61ED82AF2}"/>
              </a:ext>
            </a:extLst>
          </p:cNvPr>
          <p:cNvSpPr/>
          <p:nvPr/>
        </p:nvSpPr>
        <p:spPr>
          <a:xfrm>
            <a:off x="5312700" y="2114870"/>
            <a:ext cx="2144400" cy="1043200"/>
          </a:xfrm>
          <a:prstGeom prst="wedgeRoundRectCallout">
            <a:avLst>
              <a:gd name="adj1" fmla="val -19378"/>
              <a:gd name="adj2" fmla="val 288703"/>
              <a:gd name="adj3" fmla="val 0"/>
            </a:avLst>
          </a:prstGeom>
          <a:solidFill>
            <a:schemeClr val="lt2"/>
          </a:solidFill>
          <a:ln w="9525" cap="flat" cmpd="sng">
            <a:solidFill>
              <a:schemeClr val="dk2"/>
            </a:solidFill>
            <a:prstDash val="solid"/>
            <a:round/>
            <a:headEnd type="none" w="sm" len="sm"/>
            <a:tailEnd type="none" w="sm" len="sm"/>
          </a:ln>
        </p:spPr>
        <p:txBody>
          <a:bodyPr spcFirstLastPara="1" wrap="square" lIns="121897" tIns="121897" rIns="121897" bIns="121897" anchor="ctr" anchorCtr="0">
            <a:noAutofit/>
          </a:bodyPr>
          <a:lstStyle/>
          <a:p>
            <a:r>
              <a:rPr lang="en" b="1"/>
              <a:t>CDA</a:t>
            </a:r>
            <a:endParaRPr b="1"/>
          </a:p>
          <a:p>
            <a:r>
              <a:rPr lang="en"/>
              <a:t>2000s - Today</a:t>
            </a:r>
            <a:endParaRPr/>
          </a:p>
        </p:txBody>
      </p:sp>
      <p:sp>
        <p:nvSpPr>
          <p:cNvPr id="12" name="Shape 232">
            <a:extLst>
              <a:ext uri="{FF2B5EF4-FFF2-40B4-BE49-F238E27FC236}">
                <a16:creationId xmlns:a16="http://schemas.microsoft.com/office/drawing/2014/main" id="{3ADD9442-ABB8-4DBD-82AF-9B9B8DF9F359}"/>
              </a:ext>
            </a:extLst>
          </p:cNvPr>
          <p:cNvSpPr/>
          <p:nvPr/>
        </p:nvSpPr>
        <p:spPr>
          <a:xfrm>
            <a:off x="6790933" y="3457837"/>
            <a:ext cx="2144400" cy="1043200"/>
          </a:xfrm>
          <a:prstGeom prst="wedgeRoundRectCallout">
            <a:avLst>
              <a:gd name="adj1" fmla="val -75701"/>
              <a:gd name="adj2" fmla="val 156266"/>
              <a:gd name="adj3" fmla="val 0"/>
            </a:avLst>
          </a:prstGeom>
          <a:solidFill>
            <a:schemeClr val="lt2"/>
          </a:solidFill>
          <a:ln w="9525" cap="flat" cmpd="sng">
            <a:solidFill>
              <a:schemeClr val="dk2"/>
            </a:solidFill>
            <a:prstDash val="solid"/>
            <a:round/>
            <a:headEnd type="none" w="sm" len="sm"/>
            <a:tailEnd type="none" w="sm" len="sm"/>
          </a:ln>
        </p:spPr>
        <p:txBody>
          <a:bodyPr spcFirstLastPara="1" wrap="square" lIns="121897" tIns="121897" rIns="121897" bIns="121897" anchor="ctr" anchorCtr="0">
            <a:noAutofit/>
          </a:bodyPr>
          <a:lstStyle/>
          <a:p>
            <a:r>
              <a:rPr lang="en" b="1"/>
              <a:t>XDS</a:t>
            </a:r>
            <a:endParaRPr b="1"/>
          </a:p>
          <a:p>
            <a:r>
              <a:rPr lang="en"/>
              <a:t>2000s - Today</a:t>
            </a:r>
            <a:endParaRPr/>
          </a:p>
        </p:txBody>
      </p:sp>
      <p:sp>
        <p:nvSpPr>
          <p:cNvPr id="13" name="Shape 233">
            <a:extLst>
              <a:ext uri="{FF2B5EF4-FFF2-40B4-BE49-F238E27FC236}">
                <a16:creationId xmlns:a16="http://schemas.microsoft.com/office/drawing/2014/main" id="{E35CDC36-047B-40EB-9BD0-ECB94A4DC9B4}"/>
              </a:ext>
            </a:extLst>
          </p:cNvPr>
          <p:cNvSpPr/>
          <p:nvPr/>
        </p:nvSpPr>
        <p:spPr>
          <a:xfrm>
            <a:off x="9080533" y="2114870"/>
            <a:ext cx="2144400" cy="1043200"/>
          </a:xfrm>
          <a:prstGeom prst="wedgeRoundRectCallout">
            <a:avLst>
              <a:gd name="adj1" fmla="val -10405"/>
              <a:gd name="adj2" fmla="val 281298"/>
              <a:gd name="adj3" fmla="val 0"/>
            </a:avLst>
          </a:prstGeom>
          <a:solidFill>
            <a:srgbClr val="F4CCCC"/>
          </a:solidFill>
          <a:ln w="9525" cap="flat" cmpd="sng">
            <a:solidFill>
              <a:srgbClr val="FF0000"/>
            </a:solidFill>
            <a:prstDash val="solid"/>
            <a:round/>
            <a:headEnd type="none" w="sm" len="sm"/>
            <a:tailEnd type="none" w="sm" len="sm"/>
          </a:ln>
        </p:spPr>
        <p:txBody>
          <a:bodyPr spcFirstLastPara="1" wrap="square" lIns="121897" tIns="121897" rIns="121897" bIns="121897" anchor="ctr" anchorCtr="0">
            <a:noAutofit/>
          </a:bodyPr>
          <a:lstStyle/>
          <a:p>
            <a:r>
              <a:rPr lang="en" b="1">
                <a:solidFill>
                  <a:srgbClr val="FF0000"/>
                </a:solidFill>
              </a:rPr>
              <a:t>HL7 FHIR</a:t>
            </a:r>
            <a:endParaRPr b="1">
              <a:solidFill>
                <a:srgbClr val="FF0000"/>
              </a:solidFill>
            </a:endParaRPr>
          </a:p>
          <a:p>
            <a:r>
              <a:rPr lang="en">
                <a:solidFill>
                  <a:srgbClr val="FF0000"/>
                </a:solidFill>
              </a:rPr>
              <a:t>2012 - Today</a:t>
            </a:r>
            <a:endParaRPr>
              <a:solidFill>
                <a:srgbClr val="FF0000"/>
              </a:solidFill>
            </a:endParaRPr>
          </a:p>
        </p:txBody>
      </p:sp>
    </p:spTree>
    <p:extLst>
      <p:ext uri="{BB962C8B-B14F-4D97-AF65-F5344CB8AC3E}">
        <p14:creationId xmlns:p14="http://schemas.microsoft.com/office/powerpoint/2010/main" val="3581561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Shape 254"/>
          <p:cNvSpPr txBox="1">
            <a:spLocks noGrp="1"/>
          </p:cNvSpPr>
          <p:nvPr>
            <p:ph type="title"/>
          </p:nvPr>
        </p:nvSpPr>
        <p:spPr>
          <a:xfrm>
            <a:off x="838200" y="365125"/>
            <a:ext cx="10515600" cy="1325600"/>
          </a:xfrm>
          <a:prstGeom prst="rect">
            <a:avLst/>
          </a:prstGeom>
          <a:noFill/>
          <a:ln>
            <a:noFill/>
          </a:ln>
        </p:spPr>
        <p:txBody>
          <a:bodyPr vert="horz" wrap="square" lIns="91433" tIns="45700" rIns="91433" bIns="45700" rtlCol="0" anchor="ctr" anchorCtr="0">
            <a:noAutofit/>
          </a:bodyPr>
          <a:lstStyle/>
          <a:p>
            <a:r>
              <a:rPr lang="en-US" dirty="0"/>
              <a:t>Healthcare Architecture Models</a:t>
            </a:r>
          </a:p>
        </p:txBody>
      </p:sp>
      <p:graphicFrame>
        <p:nvGraphicFramePr>
          <p:cNvPr id="4" name="Table 3">
            <a:extLst>
              <a:ext uri="{FF2B5EF4-FFF2-40B4-BE49-F238E27FC236}">
                <a16:creationId xmlns:a16="http://schemas.microsoft.com/office/drawing/2014/main" id="{925BCD22-36CE-4BA5-8BDA-E4AD33288A98}"/>
              </a:ext>
            </a:extLst>
          </p:cNvPr>
          <p:cNvGraphicFramePr>
            <a:graphicFrameLocks noGrp="1"/>
          </p:cNvGraphicFramePr>
          <p:nvPr/>
        </p:nvGraphicFramePr>
        <p:xfrm>
          <a:off x="945001" y="1821353"/>
          <a:ext cx="10781841" cy="4457283"/>
        </p:xfrm>
        <a:graphic>
          <a:graphicData uri="http://schemas.openxmlformats.org/drawingml/2006/table">
            <a:tbl>
              <a:tblPr firstRow="1" bandRow="1"/>
              <a:tblGrid>
                <a:gridCol w="3593947">
                  <a:extLst>
                    <a:ext uri="{9D8B030D-6E8A-4147-A177-3AD203B41FA5}">
                      <a16:colId xmlns:a16="http://schemas.microsoft.com/office/drawing/2014/main" val="1467538294"/>
                    </a:ext>
                  </a:extLst>
                </a:gridCol>
                <a:gridCol w="3593947">
                  <a:extLst>
                    <a:ext uri="{9D8B030D-6E8A-4147-A177-3AD203B41FA5}">
                      <a16:colId xmlns:a16="http://schemas.microsoft.com/office/drawing/2014/main" val="3428976281"/>
                    </a:ext>
                  </a:extLst>
                </a:gridCol>
                <a:gridCol w="3593947">
                  <a:extLst>
                    <a:ext uri="{9D8B030D-6E8A-4147-A177-3AD203B41FA5}">
                      <a16:colId xmlns:a16="http://schemas.microsoft.com/office/drawing/2014/main" val="1417357126"/>
                    </a:ext>
                  </a:extLst>
                </a:gridCol>
              </a:tblGrid>
              <a:tr h="3603843">
                <a:tc>
                  <a:txBody>
                    <a:bodyPr/>
                    <a:lstStyle/>
                    <a:p>
                      <a:endParaRPr lang="en-PH" sz="2400" dirty="0"/>
                    </a:p>
                  </a:txBody>
                  <a:tcPr marL="121920" marR="121920" marT="60960" marB="60960"/>
                </a:tc>
                <a:tc>
                  <a:txBody>
                    <a:bodyPr/>
                    <a:lstStyle/>
                    <a:p>
                      <a:endParaRPr lang="en-PH" sz="2400" dirty="0"/>
                    </a:p>
                  </a:txBody>
                  <a:tcPr marL="121920" marR="121920" marT="60960" marB="60960"/>
                </a:tc>
                <a:tc>
                  <a:txBody>
                    <a:bodyPr/>
                    <a:lstStyle/>
                    <a:p>
                      <a:endParaRPr lang="en-PH" sz="2400" dirty="0"/>
                    </a:p>
                  </a:txBody>
                  <a:tcPr marL="121920" marR="121920" marT="60960" marB="60960"/>
                </a:tc>
                <a:extLst>
                  <a:ext uri="{0D108BD9-81ED-4DB2-BD59-A6C34878D82A}">
                    <a16:rowId xmlns:a16="http://schemas.microsoft.com/office/drawing/2014/main" val="755325720"/>
                  </a:ext>
                </a:extLst>
              </a:tr>
              <a:tr h="853440">
                <a:tc>
                  <a:txBody>
                    <a:bodyPr/>
                    <a:lstStyle/>
                    <a:p>
                      <a:pPr algn="ctr"/>
                      <a:r>
                        <a:rPr lang="en-US" sz="2400" dirty="0"/>
                        <a:t>Document exchange</a:t>
                      </a:r>
                    </a:p>
                    <a:p>
                      <a:pPr algn="ctr"/>
                      <a:r>
                        <a:rPr lang="en-US" sz="2400" dirty="0"/>
                        <a:t>(USA)</a:t>
                      </a:r>
                      <a:endParaRPr lang="en-PH" sz="2400" dirty="0"/>
                    </a:p>
                  </a:txBody>
                  <a:tcPr marL="121920" marR="121920" marT="60960" marB="60960"/>
                </a:tc>
                <a:tc>
                  <a:txBody>
                    <a:bodyPr/>
                    <a:lstStyle/>
                    <a:p>
                      <a:pPr algn="ctr"/>
                      <a:r>
                        <a:rPr lang="en-US" sz="2400" dirty="0"/>
                        <a:t>Central repository</a:t>
                      </a:r>
                    </a:p>
                    <a:p>
                      <a:pPr algn="ctr"/>
                      <a:r>
                        <a:rPr lang="en-US" sz="2400" dirty="0"/>
                        <a:t>(Canada)</a:t>
                      </a:r>
                      <a:endParaRPr lang="en-PH" sz="2400" dirty="0"/>
                    </a:p>
                  </a:txBody>
                  <a:tcPr marL="121920" marR="121920" marT="60960" marB="60960"/>
                </a:tc>
                <a:tc>
                  <a:txBody>
                    <a:bodyPr/>
                    <a:lstStyle/>
                    <a:p>
                      <a:pPr algn="ctr"/>
                      <a:r>
                        <a:rPr lang="en-US" sz="2400" dirty="0"/>
                        <a:t>App model</a:t>
                      </a:r>
                    </a:p>
                    <a:p>
                      <a:pPr algn="ctr"/>
                      <a:r>
                        <a:rPr lang="en-US" sz="2400" dirty="0"/>
                        <a:t>(SMART on FHIR)</a:t>
                      </a:r>
                      <a:endParaRPr lang="en-PH" sz="2400" dirty="0"/>
                    </a:p>
                  </a:txBody>
                  <a:tcPr marL="121920" marR="121920" marT="60960" marB="60960"/>
                </a:tc>
                <a:extLst>
                  <a:ext uri="{0D108BD9-81ED-4DB2-BD59-A6C34878D82A}">
                    <a16:rowId xmlns:a16="http://schemas.microsoft.com/office/drawing/2014/main" val="3781361322"/>
                  </a:ext>
                </a:extLst>
              </a:tr>
            </a:tbl>
          </a:graphicData>
        </a:graphic>
      </p:graphicFrame>
      <p:pic>
        <p:nvPicPr>
          <p:cNvPr id="8" name="image6.png">
            <a:extLst>
              <a:ext uri="{FF2B5EF4-FFF2-40B4-BE49-F238E27FC236}">
                <a16:creationId xmlns:a16="http://schemas.microsoft.com/office/drawing/2014/main" id="{F9210AE7-F60B-4F74-92D8-41F2FF800D4E}"/>
              </a:ext>
            </a:extLst>
          </p:cNvPr>
          <p:cNvPicPr/>
          <p:nvPr/>
        </p:nvPicPr>
        <p:blipFill>
          <a:blip r:embed="rId3"/>
          <a:srcRect/>
          <a:stretch>
            <a:fillRect/>
          </a:stretch>
        </p:blipFill>
        <p:spPr>
          <a:xfrm>
            <a:off x="1086997" y="1909386"/>
            <a:ext cx="3290372" cy="3285679"/>
          </a:xfrm>
          <a:prstGeom prst="rect">
            <a:avLst/>
          </a:prstGeom>
          <a:ln/>
        </p:spPr>
      </p:pic>
      <p:pic>
        <p:nvPicPr>
          <p:cNvPr id="9" name="image7.png">
            <a:extLst>
              <a:ext uri="{FF2B5EF4-FFF2-40B4-BE49-F238E27FC236}">
                <a16:creationId xmlns:a16="http://schemas.microsoft.com/office/drawing/2014/main" id="{CD658574-6C8A-45E1-8EA9-9A202F37E622}"/>
              </a:ext>
            </a:extLst>
          </p:cNvPr>
          <p:cNvPicPr/>
          <p:nvPr/>
        </p:nvPicPr>
        <p:blipFill>
          <a:blip r:embed="rId4"/>
          <a:srcRect/>
          <a:stretch>
            <a:fillRect/>
          </a:stretch>
        </p:blipFill>
        <p:spPr>
          <a:xfrm>
            <a:off x="4646673" y="1892757"/>
            <a:ext cx="3402988" cy="3410028"/>
          </a:xfrm>
          <a:prstGeom prst="rect">
            <a:avLst/>
          </a:prstGeom>
          <a:ln/>
        </p:spPr>
      </p:pic>
      <p:pic>
        <p:nvPicPr>
          <p:cNvPr id="10" name="image12.png">
            <a:extLst>
              <a:ext uri="{FF2B5EF4-FFF2-40B4-BE49-F238E27FC236}">
                <a16:creationId xmlns:a16="http://schemas.microsoft.com/office/drawing/2014/main" id="{9853C84D-F34F-4B45-BC52-8BFA0DE63C8C}"/>
              </a:ext>
            </a:extLst>
          </p:cNvPr>
          <p:cNvPicPr/>
          <p:nvPr/>
        </p:nvPicPr>
        <p:blipFill>
          <a:blip r:embed="rId5"/>
          <a:srcRect/>
          <a:stretch>
            <a:fillRect/>
          </a:stretch>
        </p:blipFill>
        <p:spPr>
          <a:xfrm>
            <a:off x="8235723" y="1885113"/>
            <a:ext cx="3402987" cy="3503467"/>
          </a:xfrm>
          <a:prstGeom prst="rect">
            <a:avLst/>
          </a:prstGeom>
          <a:ln/>
        </p:spPr>
      </p:pic>
    </p:spTree>
    <p:extLst>
      <p:ext uri="{BB962C8B-B14F-4D97-AF65-F5344CB8AC3E}">
        <p14:creationId xmlns:p14="http://schemas.microsoft.com/office/powerpoint/2010/main" val="18587819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14015</TotalTime>
  <Words>2965</Words>
  <Application>Microsoft Macintosh PowerPoint</Application>
  <PresentationFormat>Widescreen</PresentationFormat>
  <Paragraphs>305</Paragraphs>
  <Slides>24</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Roboto</vt:lpstr>
      <vt:lpstr>Rockwell</vt:lpstr>
      <vt:lpstr>Rockwell Condensed</vt:lpstr>
      <vt:lpstr>Wingdings</vt:lpstr>
      <vt:lpstr>Wood Type</vt:lpstr>
      <vt:lpstr>Introduction to hl7</vt:lpstr>
      <vt:lpstr>Disclaimer</vt:lpstr>
      <vt:lpstr>Disclosure</vt:lpstr>
      <vt:lpstr>Competing interests</vt:lpstr>
      <vt:lpstr>Learning objectives</vt:lpstr>
      <vt:lpstr>HL7 international</vt:lpstr>
      <vt:lpstr>Limitations of hl7</vt:lpstr>
      <vt:lpstr>The health standards timeline</vt:lpstr>
      <vt:lpstr>Healthcare Architecture Models</vt:lpstr>
      <vt:lpstr>Building Interoperable EHRs</vt:lpstr>
      <vt:lpstr>Building Interoperable EHRs</vt:lpstr>
      <vt:lpstr>Building Interoperable EHRs</vt:lpstr>
      <vt:lpstr>The Challenges</vt:lpstr>
      <vt:lpstr>definitions</vt:lpstr>
      <vt:lpstr>definitions</vt:lpstr>
      <vt:lpstr>rules</vt:lpstr>
      <vt:lpstr>rules</vt:lpstr>
      <vt:lpstr>rules</vt:lpstr>
      <vt:lpstr>rules</vt:lpstr>
      <vt:lpstr>Common message types</vt:lpstr>
      <vt:lpstr>Common data types</vt:lpstr>
      <vt:lpstr>Example: immunization message syntax</vt:lpstr>
      <vt:lpstr>Example: surveillance message</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Orientation on the data privacy law</dc:title>
  <dc:creator>Raymond Francis Sarmiento</dc:creator>
  <cp:lastModifiedBy>Raymond Francis Sarmiento</cp:lastModifiedBy>
  <cp:revision>151</cp:revision>
  <dcterms:created xsi:type="dcterms:W3CDTF">2018-04-06T22:17:43Z</dcterms:created>
  <dcterms:modified xsi:type="dcterms:W3CDTF">2023-08-25T23:07:19Z</dcterms:modified>
</cp:coreProperties>
</file>